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375" r:id="rId3"/>
    <p:sldId id="257" r:id="rId4"/>
    <p:sldId id="332" r:id="rId5"/>
    <p:sldId id="380" r:id="rId6"/>
    <p:sldId id="268" r:id="rId7"/>
    <p:sldId id="335" r:id="rId8"/>
    <p:sldId id="333" r:id="rId9"/>
    <p:sldId id="334" r:id="rId10"/>
    <p:sldId id="377" r:id="rId11"/>
    <p:sldId id="336" r:id="rId12"/>
    <p:sldId id="337" r:id="rId13"/>
    <p:sldId id="339" r:id="rId14"/>
    <p:sldId id="271" r:id="rId15"/>
    <p:sldId id="343" r:id="rId16"/>
    <p:sldId id="344" r:id="rId17"/>
    <p:sldId id="345" r:id="rId18"/>
    <p:sldId id="346" r:id="rId19"/>
    <p:sldId id="347" r:id="rId20"/>
    <p:sldId id="349" r:id="rId21"/>
    <p:sldId id="350" r:id="rId22"/>
    <p:sldId id="342" r:id="rId23"/>
    <p:sldId id="353" r:id="rId24"/>
    <p:sldId id="352" r:id="rId25"/>
    <p:sldId id="371" r:id="rId26"/>
    <p:sldId id="372" r:id="rId27"/>
    <p:sldId id="373" r:id="rId28"/>
    <p:sldId id="340" r:id="rId29"/>
    <p:sldId id="274" r:id="rId30"/>
    <p:sldId id="355" r:id="rId31"/>
    <p:sldId id="356" r:id="rId32"/>
    <p:sldId id="388" r:id="rId33"/>
    <p:sldId id="358" r:id="rId34"/>
    <p:sldId id="359" r:id="rId35"/>
    <p:sldId id="394" r:id="rId36"/>
    <p:sldId id="287" r:id="rId37"/>
    <p:sldId id="366" r:id="rId38"/>
    <p:sldId id="363" r:id="rId39"/>
    <p:sldId id="317" r:id="rId40"/>
    <p:sldId id="382" r:id="rId41"/>
    <p:sldId id="379" r:id="rId42"/>
    <p:sldId id="319" r:id="rId43"/>
    <p:sldId id="320" r:id="rId44"/>
    <p:sldId id="321" r:id="rId45"/>
    <p:sldId id="325" r:id="rId46"/>
    <p:sldId id="326" r:id="rId47"/>
    <p:sldId id="328" r:id="rId48"/>
    <p:sldId id="390" r:id="rId49"/>
    <p:sldId id="383" r:id="rId50"/>
    <p:sldId id="367" r:id="rId51"/>
    <p:sldId id="330" r:id="rId52"/>
    <p:sldId id="392" r:id="rId53"/>
    <p:sldId id="384" r:id="rId54"/>
    <p:sldId id="385" r:id="rId55"/>
    <p:sldId id="368" r:id="rId56"/>
    <p:sldId id="386"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ufeld" initials="EJN" lastIdx="1" clrIdx="0"/>
  <p:cmAuthor id="1" name="Rachael Grace" initials="RF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AAA"/>
    <a:srgbClr val="CA101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91172" autoAdjust="0"/>
  </p:normalViewPr>
  <p:slideViewPr>
    <p:cSldViewPr snapToGrid="0">
      <p:cViewPr varScale="1">
        <p:scale>
          <a:sx n="111" d="100"/>
          <a:sy n="111" d="100"/>
        </p:scale>
        <p:origin x="47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4272ED-81BA-4C0C-9BFD-77498956B5A0}" type="datetimeFigureOut">
              <a:rPr lang="en-US" smtClean="0"/>
              <a:t>12/14/2018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A98C1F-55E2-4A31-80E5-915363A76724}" type="slidenum">
              <a:rPr lang="en-US" smtClean="0"/>
              <a:t>‹#›</a:t>
            </a:fld>
            <a:endParaRPr lang="en-US"/>
          </a:p>
        </p:txBody>
      </p:sp>
    </p:spTree>
    <p:extLst>
      <p:ext uri="{BB962C8B-B14F-4D97-AF65-F5344CB8AC3E}">
        <p14:creationId xmlns:p14="http://schemas.microsoft.com/office/powerpoint/2010/main" val="339583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A18A37-8725-4509-8D73-5DDAEF08A247}" type="slidenum">
              <a:rPr lang="en-US" smtClean="0"/>
              <a:pPr/>
              <a:t>7</a:t>
            </a:fld>
            <a:endParaRPr lang="en-US"/>
          </a:p>
        </p:txBody>
      </p:sp>
    </p:spTree>
    <p:extLst>
      <p:ext uri="{BB962C8B-B14F-4D97-AF65-F5344CB8AC3E}">
        <p14:creationId xmlns:p14="http://schemas.microsoft.com/office/powerpoint/2010/main" val="4118195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A101564-5C23-439E-8800-0D23AE8B6B04}" type="slidenum">
              <a:rPr lang="en-US" smtClean="0"/>
              <a:pPr>
                <a:defRPr/>
              </a:pPr>
              <a:t>26</a:t>
            </a:fld>
            <a:endParaRPr lang="en-US" dirty="0"/>
          </a:p>
        </p:txBody>
      </p:sp>
    </p:spTree>
    <p:extLst>
      <p:ext uri="{BB962C8B-B14F-4D97-AF65-F5344CB8AC3E}">
        <p14:creationId xmlns:p14="http://schemas.microsoft.com/office/powerpoint/2010/main" val="1054295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A98C1F-55E2-4A31-80E5-915363A76724}" type="slidenum">
              <a:rPr lang="en-US" smtClean="0"/>
              <a:t>27</a:t>
            </a:fld>
            <a:endParaRPr lang="en-US"/>
          </a:p>
        </p:txBody>
      </p:sp>
    </p:spTree>
    <p:extLst>
      <p:ext uri="{BB962C8B-B14F-4D97-AF65-F5344CB8AC3E}">
        <p14:creationId xmlns:p14="http://schemas.microsoft.com/office/powerpoint/2010/main" val="2863818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ts val="2500"/>
              </a:lnSpc>
              <a:buClr>
                <a:srgbClr val="FF0000"/>
              </a:buClr>
              <a:buSzPct val="125000"/>
              <a:buFont typeface="Arial" panose="020B0604020202020204" pitchFamily="34" charset="0"/>
              <a:buChar char="•"/>
            </a:pPr>
            <a:r>
              <a:rPr lang="en-US" altLang="en-US" sz="1200" kern="1200" dirty="0" smtClean="0">
                <a:solidFill>
                  <a:schemeClr val="tx1"/>
                </a:solidFill>
                <a:latin typeface="+mn-lt"/>
                <a:ea typeface="+mn-ea"/>
                <a:cs typeface="Arial" pitchFamily="34" charset="0"/>
              </a:rPr>
              <a:t> Control oxygen affinity of hemoglobin by producing adequate amounts of 2,3-DPG</a:t>
            </a:r>
          </a:p>
          <a:p>
            <a:pPr lvl="1">
              <a:lnSpc>
                <a:spcPts val="2500"/>
              </a:lnSpc>
              <a:buClr>
                <a:srgbClr val="FF0000"/>
              </a:buClr>
              <a:buSzPct val="125000"/>
              <a:buFont typeface="Arial" panose="020B0604020202020204" pitchFamily="34" charset="0"/>
              <a:buChar char="•"/>
            </a:pPr>
            <a:r>
              <a:rPr lang="en-US" altLang="en-US" sz="1200" kern="1200" dirty="0" smtClean="0">
                <a:solidFill>
                  <a:schemeClr val="tx1"/>
                </a:solidFill>
                <a:latin typeface="+mn-lt"/>
                <a:ea typeface="+mn-ea"/>
                <a:cs typeface="Arial" pitchFamily="34" charset="0"/>
              </a:rPr>
              <a:t>  Maintain nucleotide salvage pathways</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kern="1200" dirty="0" smtClean="0">
                <a:solidFill>
                  <a:schemeClr val="tx1"/>
                </a:solidFill>
                <a:latin typeface="+mn-lt"/>
                <a:ea typeface="+mn-ea"/>
                <a:cs typeface="Arial" pitchFamily="34" charset="0"/>
              </a:rPr>
              <a:t>Initiate and maintain glycolysis</a:t>
            </a:r>
            <a:endParaRPr lang="en-US" dirty="0"/>
          </a:p>
        </p:txBody>
      </p:sp>
      <p:sp>
        <p:nvSpPr>
          <p:cNvPr id="4" name="Slide Number Placeholder 3"/>
          <p:cNvSpPr>
            <a:spLocks noGrp="1"/>
          </p:cNvSpPr>
          <p:nvPr>
            <p:ph type="sldNum" sz="quarter" idx="10"/>
          </p:nvPr>
        </p:nvSpPr>
        <p:spPr/>
        <p:txBody>
          <a:bodyPr/>
          <a:lstStyle/>
          <a:p>
            <a:fld id="{286DB35C-18B3-4A80-9A65-C2C54E9CB005}" type="slidenum">
              <a:rPr lang="en-US" smtClean="0"/>
              <a:t>29</a:t>
            </a:fld>
            <a:endParaRPr lang="en-US"/>
          </a:p>
        </p:txBody>
      </p:sp>
    </p:spTree>
    <p:extLst>
      <p:ext uri="{BB962C8B-B14F-4D97-AF65-F5344CB8AC3E}">
        <p14:creationId xmlns:p14="http://schemas.microsoft.com/office/powerpoint/2010/main" val="716653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86DB35C-18B3-4A80-9A65-C2C54E9CB005}" type="slidenum">
              <a:rPr lang="en-US" smtClean="0"/>
              <a:t>33</a:t>
            </a:fld>
            <a:endParaRPr lang="en-US"/>
          </a:p>
        </p:txBody>
      </p:sp>
    </p:spTree>
    <p:extLst>
      <p:ext uri="{BB962C8B-B14F-4D97-AF65-F5344CB8AC3E}">
        <p14:creationId xmlns:p14="http://schemas.microsoft.com/office/powerpoint/2010/main" val="2628781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A98C1F-55E2-4A31-80E5-915363A76724}" type="slidenum">
              <a:rPr lang="en-US" smtClean="0"/>
              <a:t>34</a:t>
            </a:fld>
            <a:endParaRPr lang="en-US"/>
          </a:p>
        </p:txBody>
      </p:sp>
    </p:spTree>
    <p:extLst>
      <p:ext uri="{BB962C8B-B14F-4D97-AF65-F5344CB8AC3E}">
        <p14:creationId xmlns:p14="http://schemas.microsoft.com/office/powerpoint/2010/main" val="938939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A98C1F-55E2-4A31-80E5-915363A76724}" type="slidenum">
              <a:rPr lang="en-US" smtClean="0"/>
              <a:t>35</a:t>
            </a:fld>
            <a:endParaRPr lang="en-US"/>
          </a:p>
        </p:txBody>
      </p:sp>
    </p:spTree>
    <p:extLst>
      <p:ext uri="{BB962C8B-B14F-4D97-AF65-F5344CB8AC3E}">
        <p14:creationId xmlns:p14="http://schemas.microsoft.com/office/powerpoint/2010/main" val="938939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A98C1F-55E2-4A31-80E5-915363A76724}" type="slidenum">
              <a:rPr lang="en-US" smtClean="0"/>
              <a:t>38</a:t>
            </a:fld>
            <a:endParaRPr lang="en-US"/>
          </a:p>
        </p:txBody>
      </p:sp>
    </p:spTree>
    <p:extLst>
      <p:ext uri="{BB962C8B-B14F-4D97-AF65-F5344CB8AC3E}">
        <p14:creationId xmlns:p14="http://schemas.microsoft.com/office/powerpoint/2010/main" val="828023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err="1" smtClean="0"/>
              <a:t>IgM</a:t>
            </a:r>
            <a:r>
              <a:rPr lang="en-US" dirty="0" smtClean="0"/>
              <a:t> mediated, binds at 4</a:t>
            </a:r>
            <a:r>
              <a:rPr lang="en-US" dirty="0" smtClean="0">
                <a:sym typeface="Symbol" pitchFamily="18" charset="2"/>
              </a:rPr>
              <a:t></a:t>
            </a:r>
            <a:r>
              <a:rPr lang="en-US" dirty="0" smtClean="0"/>
              <a:t>C</a:t>
            </a:r>
          </a:p>
          <a:p>
            <a:pPr>
              <a:defRPr/>
            </a:pPr>
            <a:r>
              <a:rPr lang="en-US" dirty="0" smtClean="0"/>
              <a:t>Activates complement when warmed centrally</a:t>
            </a:r>
          </a:p>
          <a:p>
            <a:endParaRPr lang="en-US" dirty="0" smtClean="0"/>
          </a:p>
          <a:p>
            <a:endParaRPr lang="en-US" dirty="0" smtClean="0"/>
          </a:p>
          <a:p>
            <a:pPr>
              <a:buFont typeface="Arial" pitchFamily="34" charset="0"/>
              <a:buChar char="•"/>
              <a:defRPr/>
            </a:pPr>
            <a:r>
              <a:rPr lang="en-US" sz="2400" dirty="0" smtClean="0"/>
              <a:t>Caused by cold reactive </a:t>
            </a:r>
            <a:r>
              <a:rPr lang="en-US" sz="2400" dirty="0" err="1" smtClean="0"/>
              <a:t>IgG</a:t>
            </a:r>
            <a:r>
              <a:rPr lang="en-US" sz="2400" dirty="0" smtClean="0"/>
              <a:t> (</a:t>
            </a:r>
            <a:r>
              <a:rPr lang="en-US" sz="2400" u="sng" dirty="0" err="1" smtClean="0"/>
              <a:t>Donath</a:t>
            </a:r>
            <a:r>
              <a:rPr lang="en-US" sz="2400" u="sng" dirty="0" smtClean="0"/>
              <a:t> Landsteiner Antibody</a:t>
            </a:r>
            <a:r>
              <a:rPr lang="en-US" sz="2400" dirty="0" smtClean="0"/>
              <a:t>) </a:t>
            </a:r>
            <a:r>
              <a:rPr lang="en-US" sz="2400" dirty="0" smtClean="0">
                <a:solidFill>
                  <a:srgbClr val="000000"/>
                </a:solidFill>
              </a:rPr>
              <a:t>of anti-P specificity </a:t>
            </a:r>
            <a:r>
              <a:rPr lang="en-US" sz="2400" dirty="0" smtClean="0"/>
              <a:t>that leads to intravascular hemolysis</a:t>
            </a:r>
          </a:p>
          <a:p>
            <a:pPr lvl="1">
              <a:defRPr/>
            </a:pPr>
            <a:r>
              <a:rPr lang="en-US" sz="2400" dirty="0" smtClean="0"/>
              <a:t>Antibody binds in the cold, </a:t>
            </a:r>
            <a:r>
              <a:rPr lang="en-US" sz="2400" dirty="0" err="1" smtClean="0"/>
              <a:t>lysis</a:t>
            </a:r>
            <a:r>
              <a:rPr lang="en-US" sz="2400" dirty="0" smtClean="0"/>
              <a:t> at central temperatures (fixes complement)</a:t>
            </a:r>
          </a:p>
          <a:p>
            <a:pPr lvl="1">
              <a:buFont typeface="Arial" pitchFamily="34" charset="0"/>
              <a:buChar char="–"/>
              <a:defRPr/>
            </a:pPr>
            <a:r>
              <a:rPr lang="en-US" sz="2400" dirty="0" err="1" smtClean="0"/>
              <a:t>Donath</a:t>
            </a:r>
            <a:r>
              <a:rPr lang="en-US" sz="2400" dirty="0" smtClean="0"/>
              <a:t>-Landsteiner test: </a:t>
            </a:r>
          </a:p>
          <a:p>
            <a:pPr lvl="2">
              <a:buFont typeface="Arial" pitchFamily="34" charset="0"/>
              <a:buChar char="•"/>
              <a:defRPr/>
            </a:pPr>
            <a:r>
              <a:rPr lang="en-US" dirty="0" smtClean="0"/>
              <a:t>Keep sample warm until plasma separated</a:t>
            </a:r>
            <a:endParaRPr lang="en-US" dirty="0" smtClean="0">
              <a:solidFill>
                <a:srgbClr val="FF0000"/>
              </a:solidFill>
            </a:endParaRPr>
          </a:p>
          <a:p>
            <a:pPr lvl="2">
              <a:buFont typeface="Arial" pitchFamily="34" charset="0"/>
              <a:buChar char="•"/>
              <a:defRPr/>
            </a:pPr>
            <a:r>
              <a:rPr lang="en-US" dirty="0" smtClean="0"/>
              <a:t>Incubate at 4</a:t>
            </a:r>
            <a:r>
              <a:rPr lang="en-US" dirty="0" smtClean="0">
                <a:sym typeface="Symbol" pitchFamily="18" charset="2"/>
              </a:rPr>
              <a:t></a:t>
            </a:r>
            <a:r>
              <a:rPr lang="en-US" dirty="0" smtClean="0"/>
              <a:t>C, then measure </a:t>
            </a:r>
            <a:r>
              <a:rPr lang="en-US" dirty="0" err="1" smtClean="0"/>
              <a:t>lysis</a:t>
            </a:r>
            <a:r>
              <a:rPr lang="en-US" dirty="0" smtClean="0"/>
              <a:t> at 37</a:t>
            </a:r>
            <a:r>
              <a:rPr lang="en-US" dirty="0" smtClean="0">
                <a:sym typeface="Symbol" pitchFamily="18" charset="2"/>
              </a:rPr>
              <a:t></a:t>
            </a:r>
            <a:r>
              <a:rPr lang="en-US" dirty="0" smtClean="0"/>
              <a:t>C</a:t>
            </a:r>
          </a:p>
          <a:p>
            <a:endParaRPr lang="en-US" dirty="0"/>
          </a:p>
        </p:txBody>
      </p:sp>
      <p:sp>
        <p:nvSpPr>
          <p:cNvPr id="4" name="Slide Number Placeholder 3"/>
          <p:cNvSpPr>
            <a:spLocks noGrp="1"/>
          </p:cNvSpPr>
          <p:nvPr>
            <p:ph type="sldNum" sz="quarter" idx="10"/>
          </p:nvPr>
        </p:nvSpPr>
        <p:spPr/>
        <p:txBody>
          <a:bodyPr/>
          <a:lstStyle/>
          <a:p>
            <a:fld id="{62A98C1F-55E2-4A31-80E5-915363A76724}" type="slidenum">
              <a:rPr lang="en-US" smtClean="0"/>
              <a:t>41</a:t>
            </a:fld>
            <a:endParaRPr lang="en-US"/>
          </a:p>
        </p:txBody>
      </p:sp>
    </p:spTree>
    <p:extLst>
      <p:ext uri="{BB962C8B-B14F-4D97-AF65-F5344CB8AC3E}">
        <p14:creationId xmlns:p14="http://schemas.microsoft.com/office/powerpoint/2010/main" val="3753928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A98C1F-55E2-4A31-80E5-915363A76724}" type="slidenum">
              <a:rPr lang="en-US" smtClean="0"/>
              <a:t>47</a:t>
            </a:fld>
            <a:endParaRPr lang="en-US"/>
          </a:p>
        </p:txBody>
      </p:sp>
    </p:spTree>
    <p:extLst>
      <p:ext uri="{BB962C8B-B14F-4D97-AF65-F5344CB8AC3E}">
        <p14:creationId xmlns:p14="http://schemas.microsoft.com/office/powerpoint/2010/main" val="1191722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A98C1F-55E2-4A31-80E5-915363A76724}" type="slidenum">
              <a:rPr lang="en-US" smtClean="0"/>
              <a:t>48</a:t>
            </a:fld>
            <a:endParaRPr lang="en-US"/>
          </a:p>
        </p:txBody>
      </p:sp>
    </p:spTree>
    <p:extLst>
      <p:ext uri="{BB962C8B-B14F-4D97-AF65-F5344CB8AC3E}">
        <p14:creationId xmlns:p14="http://schemas.microsoft.com/office/powerpoint/2010/main" val="1191722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A98C1F-55E2-4A31-80E5-915363A76724}" type="slidenum">
              <a:rPr lang="en-US" smtClean="0"/>
              <a:t>9</a:t>
            </a:fld>
            <a:endParaRPr lang="en-US"/>
          </a:p>
        </p:txBody>
      </p:sp>
    </p:spTree>
    <p:extLst>
      <p:ext uri="{BB962C8B-B14F-4D97-AF65-F5344CB8AC3E}">
        <p14:creationId xmlns:p14="http://schemas.microsoft.com/office/powerpoint/2010/main" val="1133336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A98C1F-55E2-4A31-80E5-915363A76724}" type="slidenum">
              <a:rPr lang="en-US" smtClean="0"/>
              <a:t>49</a:t>
            </a:fld>
            <a:endParaRPr lang="en-US"/>
          </a:p>
        </p:txBody>
      </p:sp>
    </p:spTree>
    <p:extLst>
      <p:ext uri="{BB962C8B-B14F-4D97-AF65-F5344CB8AC3E}">
        <p14:creationId xmlns:p14="http://schemas.microsoft.com/office/powerpoint/2010/main" val="1191722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Complement regulation and </a:t>
            </a:r>
            <a:r>
              <a:rPr lang="en-US" sz="1200" b="1" i="0" kern="1200" dirty="0" err="1" smtClean="0">
                <a:solidFill>
                  <a:schemeClr val="tx1"/>
                </a:solidFill>
                <a:effectLst/>
                <a:latin typeface="+mn-lt"/>
                <a:ea typeface="+mn-ea"/>
                <a:cs typeface="+mn-cs"/>
              </a:rPr>
              <a:t>eculizumab</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The </a:t>
            </a:r>
            <a:r>
              <a:rPr lang="en-US" sz="1200" b="0" i="0" kern="1200" dirty="0" err="1" smtClean="0">
                <a:solidFill>
                  <a:schemeClr val="tx1"/>
                </a:solidFill>
                <a:effectLst/>
                <a:latin typeface="+mn-lt"/>
                <a:ea typeface="+mn-ea"/>
                <a:cs typeface="+mn-cs"/>
              </a:rPr>
              <a:t>lectin</a:t>
            </a:r>
            <a:r>
              <a:rPr lang="en-US" sz="1200" b="0" i="0" kern="1200" dirty="0" smtClean="0">
                <a:solidFill>
                  <a:schemeClr val="tx1"/>
                </a:solidFill>
                <a:effectLst/>
                <a:latin typeface="+mn-lt"/>
                <a:ea typeface="+mn-ea"/>
                <a:cs typeface="+mn-cs"/>
              </a:rPr>
              <a:t>, classical, and alternative pathways converge at the point of C3 activation. In PNH, hemolysis is usually chronic because the alternative pathway is always in a low-level activation state through a process known as tick-over. Terminal complement begins with cleavage of C5 to C5a and C5b. C5b </a:t>
            </a:r>
            <a:r>
              <a:rPr lang="en-US" sz="1200" b="0" i="0" kern="1200" dirty="0" err="1" smtClean="0">
                <a:solidFill>
                  <a:schemeClr val="tx1"/>
                </a:solidFill>
                <a:effectLst/>
                <a:latin typeface="+mn-lt"/>
                <a:ea typeface="+mn-ea"/>
                <a:cs typeface="+mn-cs"/>
              </a:rPr>
              <a:t>oligomerizes</a:t>
            </a:r>
            <a:r>
              <a:rPr lang="en-US" sz="1200" b="0" i="0" kern="1200" dirty="0" smtClean="0">
                <a:solidFill>
                  <a:schemeClr val="tx1"/>
                </a:solidFill>
                <a:effectLst/>
                <a:latin typeface="+mn-lt"/>
                <a:ea typeface="+mn-ea"/>
                <a:cs typeface="+mn-cs"/>
              </a:rPr>
              <a:t> with C6, C7, C8, and multiple C9 molecules to form the MAC. CD55 inhibits proximal complement activation by blocking the formation of C3 </a:t>
            </a:r>
            <a:r>
              <a:rPr lang="en-US" sz="1200" b="0" i="0" kern="1200" dirty="0" err="1" smtClean="0">
                <a:solidFill>
                  <a:schemeClr val="tx1"/>
                </a:solidFill>
                <a:effectLst/>
                <a:latin typeface="+mn-lt"/>
                <a:ea typeface="+mn-ea"/>
                <a:cs typeface="+mn-cs"/>
              </a:rPr>
              <a:t>convertases</a:t>
            </a:r>
            <a:r>
              <a:rPr lang="en-US" sz="1200" b="0" i="0" kern="1200" dirty="0" smtClean="0">
                <a:solidFill>
                  <a:schemeClr val="tx1"/>
                </a:solidFill>
                <a:effectLst/>
                <a:latin typeface="+mn-lt"/>
                <a:ea typeface="+mn-ea"/>
                <a:cs typeface="+mn-cs"/>
              </a:rPr>
              <a:t>; CD59 inhibits terminal complement activation by preventing the incorporation of C9 into the MAC. The absence of CD55 and CD59 on PNH cells leads to hemolysis, inflammation, platelet activation, and thrombosis. </a:t>
            </a:r>
            <a:r>
              <a:rPr lang="en-US" sz="1200" b="0" i="0" kern="1200" dirty="0" err="1" smtClean="0">
                <a:solidFill>
                  <a:schemeClr val="tx1"/>
                </a:solidFill>
                <a:effectLst/>
                <a:latin typeface="+mn-lt"/>
                <a:ea typeface="+mn-ea"/>
                <a:cs typeface="+mn-cs"/>
              </a:rPr>
              <a:t>Eculizumab</a:t>
            </a:r>
            <a:r>
              <a:rPr lang="en-US" sz="1200" b="0" i="0" kern="1200" dirty="0" smtClean="0">
                <a:solidFill>
                  <a:schemeClr val="tx1"/>
                </a:solidFill>
                <a:effectLst/>
                <a:latin typeface="+mn-lt"/>
                <a:ea typeface="+mn-ea"/>
                <a:cs typeface="+mn-cs"/>
              </a:rPr>
              <a:t> inhibits terminal complement activation by binding to C5 and preventing generation of C5a and C5b.</a:t>
            </a:r>
            <a:endParaRPr lang="en-US" dirty="0"/>
          </a:p>
        </p:txBody>
      </p:sp>
      <p:sp>
        <p:nvSpPr>
          <p:cNvPr id="4" name="Slide Number Placeholder 3"/>
          <p:cNvSpPr>
            <a:spLocks noGrp="1"/>
          </p:cNvSpPr>
          <p:nvPr>
            <p:ph type="sldNum" sz="quarter" idx="10"/>
          </p:nvPr>
        </p:nvSpPr>
        <p:spPr/>
        <p:txBody>
          <a:bodyPr/>
          <a:lstStyle/>
          <a:p>
            <a:fld id="{62A98C1F-55E2-4A31-80E5-915363A76724}" type="slidenum">
              <a:rPr lang="en-US" smtClean="0"/>
              <a:t>51</a:t>
            </a:fld>
            <a:endParaRPr lang="en-US"/>
          </a:p>
        </p:txBody>
      </p:sp>
    </p:spTree>
    <p:extLst>
      <p:ext uri="{BB962C8B-B14F-4D97-AF65-F5344CB8AC3E}">
        <p14:creationId xmlns:p14="http://schemas.microsoft.com/office/powerpoint/2010/main" val="1973812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A98C1F-55E2-4A31-80E5-915363A76724}" type="slidenum">
              <a:rPr lang="en-US" smtClean="0"/>
              <a:t>11</a:t>
            </a:fld>
            <a:endParaRPr lang="en-US"/>
          </a:p>
        </p:txBody>
      </p:sp>
    </p:spTree>
    <p:extLst>
      <p:ext uri="{BB962C8B-B14F-4D97-AF65-F5344CB8AC3E}">
        <p14:creationId xmlns:p14="http://schemas.microsoft.com/office/powerpoint/2010/main" val="2333468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6DB35C-18B3-4A80-9A65-C2C54E9CB005}" type="slidenum">
              <a:rPr lang="en-US" smtClean="0"/>
              <a:t>14</a:t>
            </a:fld>
            <a:endParaRPr lang="en-US"/>
          </a:p>
        </p:txBody>
      </p:sp>
    </p:spTree>
    <p:extLst>
      <p:ext uri="{BB962C8B-B14F-4D97-AF65-F5344CB8AC3E}">
        <p14:creationId xmlns:p14="http://schemas.microsoft.com/office/powerpoint/2010/main" val="1891497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A98C1F-55E2-4A31-80E5-915363A76724}" type="slidenum">
              <a:rPr lang="en-US" smtClean="0"/>
              <a:t>15</a:t>
            </a:fld>
            <a:endParaRPr lang="en-US"/>
          </a:p>
        </p:txBody>
      </p:sp>
    </p:spTree>
    <p:extLst>
      <p:ext uri="{BB962C8B-B14F-4D97-AF65-F5344CB8AC3E}">
        <p14:creationId xmlns:p14="http://schemas.microsoft.com/office/powerpoint/2010/main" val="4123084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GYPC , SPTA, SPTB, EPB41</a:t>
            </a:r>
            <a:endParaRPr lang="en-US" dirty="0"/>
          </a:p>
        </p:txBody>
      </p:sp>
      <p:sp>
        <p:nvSpPr>
          <p:cNvPr id="4" name="Slide Number Placeholder 3"/>
          <p:cNvSpPr>
            <a:spLocks noGrp="1"/>
          </p:cNvSpPr>
          <p:nvPr>
            <p:ph type="sldNum" sz="quarter" idx="10"/>
          </p:nvPr>
        </p:nvSpPr>
        <p:spPr/>
        <p:txBody>
          <a:bodyPr/>
          <a:lstStyle/>
          <a:p>
            <a:fld id="{62A98C1F-55E2-4A31-80E5-915363A76724}" type="slidenum">
              <a:rPr lang="en-US" smtClean="0"/>
              <a:t>20</a:t>
            </a:fld>
            <a:endParaRPr lang="en-US"/>
          </a:p>
        </p:txBody>
      </p:sp>
    </p:spTree>
    <p:extLst>
      <p:ext uri="{BB962C8B-B14F-4D97-AF65-F5344CB8AC3E}">
        <p14:creationId xmlns:p14="http://schemas.microsoft.com/office/powerpoint/2010/main" val="87298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A98C1F-55E2-4A31-80E5-915363A76724}" type="slidenum">
              <a:rPr lang="en-US" smtClean="0"/>
              <a:t>21</a:t>
            </a:fld>
            <a:endParaRPr lang="en-US"/>
          </a:p>
        </p:txBody>
      </p:sp>
    </p:spTree>
    <p:extLst>
      <p:ext uri="{BB962C8B-B14F-4D97-AF65-F5344CB8AC3E}">
        <p14:creationId xmlns:p14="http://schemas.microsoft.com/office/powerpoint/2010/main" val="203926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A98C1F-55E2-4A31-80E5-915363A76724}" type="slidenum">
              <a:rPr lang="en-US" smtClean="0"/>
              <a:t>23</a:t>
            </a:fld>
            <a:endParaRPr lang="en-US"/>
          </a:p>
        </p:txBody>
      </p:sp>
    </p:spTree>
    <p:extLst>
      <p:ext uri="{BB962C8B-B14F-4D97-AF65-F5344CB8AC3E}">
        <p14:creationId xmlns:p14="http://schemas.microsoft.com/office/powerpoint/2010/main" val="2594428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6DB35C-18B3-4A80-9A65-C2C54E9CB005}" type="slidenum">
              <a:rPr lang="en-US" smtClean="0"/>
              <a:t>24</a:t>
            </a:fld>
            <a:endParaRPr lang="en-US"/>
          </a:p>
        </p:txBody>
      </p:sp>
    </p:spTree>
    <p:extLst>
      <p:ext uri="{BB962C8B-B14F-4D97-AF65-F5344CB8AC3E}">
        <p14:creationId xmlns:p14="http://schemas.microsoft.com/office/powerpoint/2010/main" val="2419597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8969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2E7260-98A2-4B3E-BC0D-F34B56742F26}" type="datetimeFigureOut">
              <a:rPr lang="en-US" smtClean="0"/>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3041499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2E7260-98A2-4B3E-BC0D-F34B56742F26}" type="datetimeFigureOut">
              <a:rPr lang="en-US" smtClean="0"/>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24910866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2E7260-98A2-4B3E-BC0D-F34B56742F26}" type="datetimeFigureOut">
              <a:rPr lang="en-US" smtClean="0"/>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16993112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2E7260-98A2-4B3E-BC0D-F34B56742F26}" type="datetimeFigureOut">
              <a:rPr lang="en-US" smtClean="0"/>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38407870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2E7260-98A2-4B3E-BC0D-F34B56742F26}" type="datetimeFigureOut">
              <a:rPr lang="en-US" smtClean="0"/>
              <a:t>12/14/2018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1287536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2E7260-98A2-4B3E-BC0D-F34B56742F26}" type="datetimeFigureOut">
              <a:rPr lang="en-US" smtClean="0"/>
              <a:t>12/14/2018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16073023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2E7260-98A2-4B3E-BC0D-F34B56742F26}" type="datetimeFigureOut">
              <a:rPr lang="en-US" smtClean="0"/>
              <a:t>12/14/2018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33582080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E7260-98A2-4B3E-BC0D-F34B56742F26}" type="datetimeFigureOut">
              <a:rPr lang="en-US" smtClean="0"/>
              <a:t>12/14/2018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42717042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2E7260-98A2-4B3E-BC0D-F34B56742F26}" type="datetimeFigureOut">
              <a:rPr lang="en-US" smtClean="0"/>
              <a:t>12/14/2018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330690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2E7260-98A2-4B3E-BC0D-F34B56742F26}" type="datetimeFigureOut">
              <a:rPr lang="en-US" smtClean="0"/>
              <a:t>12/14/2018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2259623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E7260-98A2-4B3E-BC0D-F34B56742F26}" type="datetimeFigureOut">
              <a:rPr lang="en-US" smtClean="0"/>
              <a:t>12/14/2018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DA224-759A-4BB5-9A94-C09FF052618D}" type="slidenum">
              <a:rPr lang="en-US" smtClean="0"/>
              <a:t>‹#›</a:t>
            </a:fld>
            <a:endParaRPr lang="en-US"/>
          </a:p>
        </p:txBody>
      </p:sp>
    </p:spTree>
    <p:extLst>
      <p:ext uri="{BB962C8B-B14F-4D97-AF65-F5344CB8AC3E}">
        <p14:creationId xmlns:p14="http://schemas.microsoft.com/office/powerpoint/2010/main" val="79461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tiff"/><Relationship Id="rId4" Type="http://schemas.openxmlformats.org/officeDocument/2006/relationships/image" Target="../media/image7.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96139" y="5011695"/>
            <a:ext cx="4679038" cy="584775"/>
          </a:xfrm>
          <a:prstGeom prst="rect">
            <a:avLst/>
          </a:prstGeom>
          <a:noFill/>
        </p:spPr>
        <p:txBody>
          <a:bodyPr wrap="none" rtlCol="0">
            <a:spAutoFit/>
          </a:bodyPr>
          <a:lstStyle/>
          <a:p>
            <a:r>
              <a:rPr lang="en-US" sz="3200" b="1" dirty="0" smtClean="0">
                <a:solidFill>
                  <a:schemeClr val="bg1"/>
                </a:solidFill>
              </a:rPr>
              <a:t>Rachael Grace, MD, </a:t>
            </a:r>
            <a:r>
              <a:rPr lang="en-US" sz="3200" b="1" dirty="0" err="1" smtClean="0">
                <a:solidFill>
                  <a:schemeClr val="bg1"/>
                </a:solidFill>
              </a:rPr>
              <a:t>MMSc</a:t>
            </a:r>
            <a:endParaRPr lang="en-US" sz="3200" b="1" dirty="0">
              <a:solidFill>
                <a:schemeClr val="bg1"/>
              </a:solidFill>
            </a:endParaRPr>
          </a:p>
        </p:txBody>
      </p:sp>
      <p:sp>
        <p:nvSpPr>
          <p:cNvPr id="3" name="TextBox 2"/>
          <p:cNvSpPr txBox="1"/>
          <p:nvPr/>
        </p:nvSpPr>
        <p:spPr>
          <a:xfrm>
            <a:off x="1079752" y="4218535"/>
            <a:ext cx="10587386" cy="769441"/>
          </a:xfrm>
          <a:prstGeom prst="rect">
            <a:avLst/>
          </a:prstGeom>
          <a:noFill/>
        </p:spPr>
        <p:txBody>
          <a:bodyPr wrap="none" rtlCol="0">
            <a:spAutoFit/>
          </a:bodyPr>
          <a:lstStyle/>
          <a:p>
            <a:r>
              <a:rPr lang="en-US" sz="4400" b="1" dirty="0" smtClean="0">
                <a:solidFill>
                  <a:schemeClr val="bg1"/>
                </a:solidFill>
              </a:rPr>
              <a:t>Congenital and Acquired Hemolytic </a:t>
            </a:r>
            <a:r>
              <a:rPr lang="en-US" sz="4400" b="1" dirty="0" err="1" smtClean="0">
                <a:solidFill>
                  <a:schemeClr val="bg1"/>
                </a:solidFill>
              </a:rPr>
              <a:t>Anemias</a:t>
            </a:r>
            <a:endParaRPr lang="en-US" sz="4400" b="1" dirty="0">
              <a:solidFill>
                <a:schemeClr val="bg1"/>
              </a:solidFill>
            </a:endParaRPr>
          </a:p>
        </p:txBody>
      </p:sp>
    </p:spTree>
    <p:extLst>
      <p:ext uri="{BB962C8B-B14F-4D97-AF65-F5344CB8AC3E}">
        <p14:creationId xmlns:p14="http://schemas.microsoft.com/office/powerpoint/2010/main" val="496578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27381" y="80196"/>
            <a:ext cx="11824800" cy="808037"/>
          </a:xfrm>
        </p:spPr>
        <p:txBody>
          <a:bodyPr rtlCol="0">
            <a:normAutofit/>
          </a:bodyPr>
          <a:lstStyle/>
          <a:p>
            <a:pPr eaLnBrk="1" fontAlgn="auto" hangingPunct="1">
              <a:spcAft>
                <a:spcPts val="0"/>
              </a:spcAft>
              <a:defRPr/>
            </a:pPr>
            <a:r>
              <a:rPr lang="en-US" sz="3600" b="1" dirty="0" smtClean="0"/>
              <a:t>General Management </a:t>
            </a:r>
            <a:r>
              <a:rPr lang="en-US" sz="3600" b="1" dirty="0"/>
              <a:t>of Congenital </a:t>
            </a:r>
            <a:r>
              <a:rPr lang="en-US" sz="3600" b="1" dirty="0" smtClean="0"/>
              <a:t>Hemolytic </a:t>
            </a:r>
            <a:r>
              <a:rPr lang="en-US" sz="3600" b="1" dirty="0" err="1" smtClean="0"/>
              <a:t>Anemias</a:t>
            </a:r>
            <a:endParaRPr lang="en-US" sz="3600" b="1" dirty="0"/>
          </a:p>
        </p:txBody>
      </p:sp>
      <p:sp>
        <p:nvSpPr>
          <p:cNvPr id="64515" name="Rectangle 3"/>
          <p:cNvSpPr>
            <a:spLocks noGrp="1" noChangeArrowheads="1"/>
          </p:cNvSpPr>
          <p:nvPr>
            <p:ph idx="1"/>
          </p:nvPr>
        </p:nvSpPr>
        <p:spPr>
          <a:xfrm>
            <a:off x="446329" y="1049060"/>
            <a:ext cx="11379200" cy="5492956"/>
          </a:xfrm>
        </p:spPr>
        <p:txBody>
          <a:bodyPr rtlCol="0">
            <a:normAutofit fontScale="62500" lnSpcReduction="20000"/>
          </a:bodyPr>
          <a:lstStyle/>
          <a:p>
            <a:pPr eaLnBrk="1" fontAlgn="auto" hangingPunct="1">
              <a:lnSpc>
                <a:spcPct val="110000"/>
              </a:lnSpc>
              <a:spcAft>
                <a:spcPts val="0"/>
              </a:spcAft>
              <a:buFont typeface="Arial" pitchFamily="34" charset="0"/>
              <a:buChar char="•"/>
              <a:defRPr/>
            </a:pPr>
            <a:r>
              <a:rPr lang="en-US" sz="3800" dirty="0"/>
              <a:t>Observe growth, development</a:t>
            </a:r>
          </a:p>
          <a:p>
            <a:pPr eaLnBrk="1" fontAlgn="auto" hangingPunct="1">
              <a:lnSpc>
                <a:spcPct val="110000"/>
              </a:lnSpc>
              <a:spcAft>
                <a:spcPts val="0"/>
              </a:spcAft>
              <a:buFont typeface="Arial" pitchFamily="34" charset="0"/>
              <a:buChar char="•"/>
              <a:defRPr/>
            </a:pPr>
            <a:r>
              <a:rPr lang="en-US" sz="3800" dirty="0"/>
              <a:t>Determine baseline hemoglobin/</a:t>
            </a:r>
            <a:r>
              <a:rPr lang="en-US" sz="3800" dirty="0" smtClean="0"/>
              <a:t>reticulocyte count</a:t>
            </a:r>
            <a:endParaRPr lang="en-US" sz="3800" dirty="0"/>
          </a:p>
          <a:p>
            <a:pPr eaLnBrk="1" fontAlgn="auto" hangingPunct="1">
              <a:lnSpc>
                <a:spcPct val="110000"/>
              </a:lnSpc>
              <a:spcAft>
                <a:spcPts val="0"/>
              </a:spcAft>
              <a:buFont typeface="Arial" pitchFamily="34" charset="0"/>
              <a:buChar char="•"/>
              <a:defRPr/>
            </a:pPr>
            <a:r>
              <a:rPr lang="en-US" sz="3800" dirty="0"/>
              <a:t>Follow for splenomegaly</a:t>
            </a:r>
          </a:p>
          <a:p>
            <a:pPr eaLnBrk="1" fontAlgn="auto" hangingPunct="1">
              <a:lnSpc>
                <a:spcPct val="110000"/>
              </a:lnSpc>
              <a:spcAft>
                <a:spcPts val="0"/>
              </a:spcAft>
              <a:buFont typeface="Arial" pitchFamily="34" charset="0"/>
              <a:buChar char="•"/>
              <a:defRPr/>
            </a:pPr>
            <a:r>
              <a:rPr lang="en-US" sz="3800" dirty="0"/>
              <a:t>Educate family regarding risks for gallstones, parvovirus B19 aplastic </a:t>
            </a:r>
            <a:r>
              <a:rPr lang="en-US" sz="3800" dirty="0" smtClean="0"/>
              <a:t>crisis</a:t>
            </a:r>
          </a:p>
          <a:p>
            <a:pPr eaLnBrk="1" fontAlgn="auto" hangingPunct="1">
              <a:lnSpc>
                <a:spcPct val="110000"/>
              </a:lnSpc>
              <a:spcAft>
                <a:spcPts val="0"/>
              </a:spcAft>
              <a:buFont typeface="Arial" pitchFamily="34" charset="0"/>
              <a:buChar char="•"/>
              <a:defRPr/>
            </a:pPr>
            <a:r>
              <a:rPr lang="en-US" sz="3800" dirty="0" smtClean="0"/>
              <a:t>Monitor for pulmonary hypertension</a:t>
            </a:r>
            <a:endParaRPr lang="en-US" sz="3800" dirty="0"/>
          </a:p>
          <a:p>
            <a:pPr eaLnBrk="1" fontAlgn="auto" hangingPunct="1">
              <a:lnSpc>
                <a:spcPct val="110000"/>
              </a:lnSpc>
              <a:spcAft>
                <a:spcPts val="0"/>
              </a:spcAft>
              <a:buFont typeface="Arial" pitchFamily="34" charset="0"/>
              <a:buChar char="•"/>
              <a:defRPr/>
            </a:pPr>
            <a:r>
              <a:rPr lang="en-US" sz="3800" dirty="0"/>
              <a:t>Cholecystectomy if symptomatic gallstones</a:t>
            </a:r>
          </a:p>
          <a:p>
            <a:pPr eaLnBrk="1" fontAlgn="auto" hangingPunct="1">
              <a:lnSpc>
                <a:spcPct val="110000"/>
              </a:lnSpc>
              <a:spcAft>
                <a:spcPts val="0"/>
              </a:spcAft>
              <a:buFont typeface="Arial" pitchFamily="34" charset="0"/>
              <a:buChar char="•"/>
              <a:defRPr/>
            </a:pPr>
            <a:r>
              <a:rPr lang="en-US" sz="3800" dirty="0" smtClean="0"/>
              <a:t>Monitor for Iron Overload (transfused and non-transfused) and Deficiency</a:t>
            </a:r>
          </a:p>
          <a:p>
            <a:pPr>
              <a:lnSpc>
                <a:spcPct val="110000"/>
              </a:lnSpc>
              <a:defRPr/>
            </a:pPr>
            <a:r>
              <a:rPr lang="en-US" sz="3800" dirty="0"/>
              <a:t>Folate supplementation / Bone Health</a:t>
            </a:r>
          </a:p>
          <a:p>
            <a:pPr>
              <a:lnSpc>
                <a:spcPct val="110000"/>
              </a:lnSpc>
              <a:defRPr/>
            </a:pPr>
            <a:r>
              <a:rPr lang="en-US" sz="3800" dirty="0"/>
              <a:t>Erythrocyte transfusions, intermittent vs chronic</a:t>
            </a:r>
          </a:p>
          <a:p>
            <a:pPr lvl="1">
              <a:lnSpc>
                <a:spcPct val="110000"/>
              </a:lnSpc>
              <a:defRPr/>
            </a:pPr>
            <a:r>
              <a:rPr lang="en-US" sz="3800" dirty="0"/>
              <a:t>Avoidance of over-transfusion in infancy</a:t>
            </a:r>
          </a:p>
          <a:p>
            <a:pPr lvl="1">
              <a:lnSpc>
                <a:spcPct val="110000"/>
              </a:lnSpc>
              <a:defRPr/>
            </a:pPr>
            <a:r>
              <a:rPr lang="en-US" sz="3800" dirty="0"/>
              <a:t>Increased transfusions during pregnancy</a:t>
            </a:r>
          </a:p>
          <a:p>
            <a:pPr>
              <a:lnSpc>
                <a:spcPct val="110000"/>
              </a:lnSpc>
              <a:defRPr/>
            </a:pPr>
            <a:r>
              <a:rPr lang="en-US" sz="3800" dirty="0"/>
              <a:t>Splenectomy – partial or total, laparoscopic</a:t>
            </a:r>
            <a:endParaRPr lang="en-US" sz="3800" dirty="0" smtClean="0"/>
          </a:p>
          <a:p>
            <a:pPr eaLnBrk="1" fontAlgn="auto" hangingPunct="1">
              <a:lnSpc>
                <a:spcPct val="110000"/>
              </a:lnSpc>
              <a:spcAft>
                <a:spcPts val="0"/>
              </a:spcAft>
              <a:buFont typeface="Wingdings" pitchFamily="2" charset="2"/>
              <a:buNone/>
              <a:defRPr/>
            </a:pPr>
            <a:endParaRPr lang="en-US" sz="3400" dirty="0"/>
          </a:p>
        </p:txBody>
      </p:sp>
      <p:sp>
        <p:nvSpPr>
          <p:cNvPr id="4" name="Line 22"/>
          <p:cNvSpPr>
            <a:spLocks noChangeShapeType="1"/>
          </p:cNvSpPr>
          <p:nvPr/>
        </p:nvSpPr>
        <p:spPr bwMode="auto">
          <a:xfrm>
            <a:off x="527381"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484914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569513" y="5984341"/>
            <a:ext cx="2362954" cy="724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8" name="Rectangle 2"/>
          <p:cNvSpPr>
            <a:spLocks noGrp="1" noChangeArrowheads="1"/>
          </p:cNvSpPr>
          <p:nvPr>
            <p:ph type="title"/>
          </p:nvPr>
        </p:nvSpPr>
        <p:spPr bwMode="auto">
          <a:xfrm>
            <a:off x="580800" y="133841"/>
            <a:ext cx="10972800" cy="634897"/>
          </a:xfrm>
          <a:noFill/>
          <a:ln>
            <a:miter lim="800000"/>
            <a:headEnd/>
            <a:tailEnd/>
          </a:ln>
        </p:spPr>
        <p:txBody>
          <a:bodyPr vert="horz" wrap="square" lIns="91440" tIns="45720" rIns="91440" bIns="45720" numCol="1" anchor="t" anchorCtr="0" compatLnSpc="1">
            <a:prstTxWarp prst="textNoShape">
              <a:avLst/>
            </a:prstTxWarp>
            <a:normAutofit/>
          </a:bodyPr>
          <a:lstStyle/>
          <a:p>
            <a:pPr algn="l" eaLnBrk="1" hangingPunct="1"/>
            <a:r>
              <a:rPr lang="en-US" sz="3600" b="1" dirty="0" smtClean="0"/>
              <a:t>Hemolytic </a:t>
            </a:r>
            <a:r>
              <a:rPr lang="en-US" sz="3600" b="1" dirty="0" err="1" smtClean="0"/>
              <a:t>Anemias</a:t>
            </a:r>
            <a:r>
              <a:rPr lang="en-US" sz="3600" b="1" dirty="0" smtClean="0"/>
              <a:t>: Red </a:t>
            </a:r>
            <a:r>
              <a:rPr lang="en-US" sz="3600" b="1" dirty="0"/>
              <a:t>Cell Inclusions</a:t>
            </a:r>
          </a:p>
        </p:txBody>
      </p:sp>
      <p:graphicFrame>
        <p:nvGraphicFramePr>
          <p:cNvPr id="46111" name="Group 31"/>
          <p:cNvGraphicFramePr>
            <a:graphicFrameLocks noGrp="1"/>
          </p:cNvGraphicFramePr>
          <p:nvPr>
            <p:ph idx="4294967295"/>
            <p:extLst>
              <p:ext uri="{D42A27DB-BD31-4B8C-83A1-F6EECF244321}">
                <p14:modId xmlns:p14="http://schemas.microsoft.com/office/powerpoint/2010/main" val="3761152780"/>
              </p:ext>
            </p:extLst>
          </p:nvPr>
        </p:nvGraphicFramePr>
        <p:xfrm>
          <a:off x="471788" y="866400"/>
          <a:ext cx="10972799" cy="5657251"/>
        </p:xfrm>
        <a:graphic>
          <a:graphicData uri="http://schemas.openxmlformats.org/drawingml/2006/table">
            <a:tbl>
              <a:tblPr/>
              <a:tblGrid>
                <a:gridCol w="3124704">
                  <a:extLst>
                    <a:ext uri="{9D8B030D-6E8A-4147-A177-3AD203B41FA5}">
                      <a16:colId xmlns:a16="http://schemas.microsoft.com/office/drawing/2014/main" xmlns="" val="20000"/>
                    </a:ext>
                  </a:extLst>
                </a:gridCol>
                <a:gridCol w="2177951"/>
                <a:gridCol w="5670144">
                  <a:extLst>
                    <a:ext uri="{9D8B030D-6E8A-4147-A177-3AD203B41FA5}">
                      <a16:colId xmlns:a16="http://schemas.microsoft.com/office/drawing/2014/main" xmlns="" val="20001"/>
                    </a:ext>
                  </a:extLst>
                </a:gridCol>
              </a:tblGrid>
              <a:tr h="1314941">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1" i="0" u="none" strike="noStrike" cap="none" normalizeH="0" baseline="0" dirty="0">
                          <a:ln>
                            <a:noFill/>
                          </a:ln>
                          <a:solidFill>
                            <a:schemeClr val="tx1"/>
                          </a:solidFill>
                          <a:effectLst/>
                          <a:latin typeface="+mj-lt"/>
                        </a:rPr>
                        <a:t>Heinz bodies</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0" i="0" u="none" strike="noStrike" cap="none" normalizeH="0" baseline="0" dirty="0">
                        <a:ln>
                          <a:noFill/>
                        </a:ln>
                        <a:solidFill>
                          <a:schemeClr val="tx1"/>
                        </a:solidFill>
                        <a:effectLst/>
                        <a:latin typeface="+mj-lt"/>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0" i="0" u="none" strike="noStrike" cap="none" normalizeH="0" baseline="0" dirty="0" smtClean="0">
                          <a:ln>
                            <a:noFill/>
                          </a:ln>
                          <a:solidFill>
                            <a:schemeClr val="tx1"/>
                          </a:solidFill>
                          <a:effectLst/>
                          <a:latin typeface="+mj-lt"/>
                        </a:rPr>
                        <a:t>Denatured hemoglobin – requires </a:t>
                      </a:r>
                      <a:r>
                        <a:rPr kumimoji="0" lang="en-US" sz="2200" b="0" i="0" u="none" strike="noStrike" cap="none" normalizeH="0" baseline="0" dirty="0" err="1" smtClean="0">
                          <a:ln>
                            <a:noFill/>
                          </a:ln>
                          <a:solidFill>
                            <a:schemeClr val="tx1"/>
                          </a:solidFill>
                          <a:effectLst/>
                          <a:latin typeface="+mj-lt"/>
                        </a:rPr>
                        <a:t>supravital</a:t>
                      </a:r>
                      <a:r>
                        <a:rPr kumimoji="0" lang="en-US" sz="2200" b="0" i="0" u="none" strike="noStrike" cap="none" normalizeH="0" baseline="0" dirty="0" smtClean="0">
                          <a:ln>
                            <a:noFill/>
                          </a:ln>
                          <a:solidFill>
                            <a:schemeClr val="tx1"/>
                          </a:solidFill>
                          <a:effectLst/>
                          <a:latin typeface="+mj-lt"/>
                        </a:rPr>
                        <a:t> stain; evidence of oxidative damage (ex, G6PD deficiency)</a:t>
                      </a:r>
                      <a:endParaRPr kumimoji="0" lang="en-US" sz="2200" b="0" i="0" u="none" strike="noStrike" cap="none" normalizeH="0" baseline="0" dirty="0">
                        <a:ln>
                          <a:noFill/>
                        </a:ln>
                        <a:solidFill>
                          <a:schemeClr val="tx1"/>
                        </a:solidFill>
                        <a:effectLst/>
                        <a:latin typeface="+mj-lt"/>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314941">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1" i="0" u="none" strike="noStrike" cap="none" normalizeH="0" baseline="0" dirty="0">
                          <a:ln>
                            <a:noFill/>
                          </a:ln>
                          <a:solidFill>
                            <a:schemeClr val="tx1"/>
                          </a:solidFill>
                          <a:effectLst/>
                          <a:latin typeface="+mj-lt"/>
                        </a:rPr>
                        <a:t>Howell-Jolly bodies</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0" i="0" u="none" strike="noStrike" cap="none" normalizeH="0" baseline="0" dirty="0">
                        <a:ln>
                          <a:noFill/>
                        </a:ln>
                        <a:solidFill>
                          <a:schemeClr val="tx1"/>
                        </a:solidFill>
                        <a:effectLst/>
                        <a:latin typeface="+mj-lt"/>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0" i="0" u="none" strike="noStrike" cap="none" normalizeH="0" baseline="0" dirty="0">
                          <a:ln>
                            <a:noFill/>
                          </a:ln>
                          <a:solidFill>
                            <a:schemeClr val="tx1"/>
                          </a:solidFill>
                          <a:effectLst/>
                          <a:latin typeface="+mj-lt"/>
                        </a:rPr>
                        <a:t>Nuclear remnants seen on ordinary Wright stain – splenectomy and/or ineffective </a:t>
                      </a:r>
                      <a:r>
                        <a:rPr kumimoji="0" lang="en-US" sz="2200" b="0" i="0" u="none" strike="noStrike" cap="none" normalizeH="0" baseline="0" dirty="0" smtClean="0">
                          <a:ln>
                            <a:noFill/>
                          </a:ln>
                          <a:solidFill>
                            <a:schemeClr val="tx1"/>
                          </a:solidFill>
                          <a:effectLst/>
                          <a:latin typeface="+mj-lt"/>
                        </a:rPr>
                        <a:t>erythropoiesis</a:t>
                      </a:r>
                      <a:endParaRPr kumimoji="0" lang="en-US" sz="2200" b="0" i="0" u="none" strike="noStrike" cap="none" normalizeH="0" baseline="0" dirty="0">
                        <a:ln>
                          <a:noFill/>
                        </a:ln>
                        <a:solidFill>
                          <a:schemeClr val="tx1"/>
                        </a:solidFill>
                        <a:effectLst/>
                        <a:latin typeface="+mj-lt"/>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71672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1" i="0" u="none" strike="noStrike" cap="none" normalizeH="0" baseline="0" dirty="0">
                          <a:ln>
                            <a:noFill/>
                          </a:ln>
                          <a:solidFill>
                            <a:schemeClr val="tx1"/>
                          </a:solidFill>
                          <a:effectLst/>
                          <a:latin typeface="+mj-lt"/>
                        </a:rPr>
                        <a:t>Basophilic stippling</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0" i="0" u="none" strike="noStrike" cap="none" normalizeH="0" baseline="0" dirty="0">
                        <a:ln>
                          <a:noFill/>
                        </a:ln>
                        <a:solidFill>
                          <a:schemeClr val="tx1"/>
                        </a:solidFill>
                        <a:effectLst/>
                        <a:latin typeface="+mj-lt"/>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0" i="0" u="none" strike="noStrike" cap="none" normalizeH="0" baseline="0" dirty="0">
                          <a:ln>
                            <a:noFill/>
                          </a:ln>
                          <a:solidFill>
                            <a:schemeClr val="tx1"/>
                          </a:solidFill>
                          <a:effectLst/>
                          <a:latin typeface="+mj-lt"/>
                        </a:rPr>
                        <a:t>Residual RNA on </a:t>
                      </a:r>
                      <a:r>
                        <a:rPr kumimoji="0" lang="en-US" sz="2200" b="0" i="0" u="none" strike="noStrike" cap="none" normalizeH="0" baseline="0" dirty="0" err="1" smtClean="0">
                          <a:ln>
                            <a:noFill/>
                          </a:ln>
                          <a:solidFill>
                            <a:schemeClr val="tx1"/>
                          </a:solidFill>
                          <a:effectLst/>
                          <a:latin typeface="+mj-lt"/>
                        </a:rPr>
                        <a:t>polysomes</a:t>
                      </a:r>
                      <a:r>
                        <a:rPr kumimoji="0" lang="en-US" sz="2200" b="0" i="0" u="none" strike="noStrike" cap="none" normalizeH="0" baseline="0" dirty="0" smtClean="0">
                          <a:ln>
                            <a:noFill/>
                          </a:ln>
                          <a:solidFill>
                            <a:schemeClr val="tx1"/>
                          </a:solidFill>
                          <a:effectLst/>
                          <a:latin typeface="+mj-lt"/>
                        </a:rPr>
                        <a:t> on Wright stain </a:t>
                      </a:r>
                      <a:r>
                        <a:rPr kumimoji="0" lang="en-US" sz="2200" b="0" i="0" u="none" strike="noStrike" cap="none" normalizeH="0" baseline="0" dirty="0">
                          <a:ln>
                            <a:noFill/>
                          </a:ln>
                          <a:solidFill>
                            <a:schemeClr val="tx1"/>
                          </a:solidFill>
                          <a:effectLst/>
                          <a:latin typeface="+mj-lt"/>
                        </a:rPr>
                        <a:t>– seen with impaired translation (thalassemias, lead, some enzymopathies)</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16883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1" i="0" u="none" strike="noStrike" cap="none" normalizeH="0" baseline="0" dirty="0">
                          <a:ln>
                            <a:noFill/>
                          </a:ln>
                          <a:solidFill>
                            <a:schemeClr val="tx1"/>
                          </a:solidFill>
                          <a:effectLst/>
                          <a:latin typeface="+mj-lt"/>
                        </a:rPr>
                        <a:t>Pappenheimer bodies</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0" i="0" u="none" strike="noStrike" cap="none" normalizeH="0" baseline="0" dirty="0">
                        <a:ln>
                          <a:noFill/>
                        </a:ln>
                        <a:solidFill>
                          <a:schemeClr val="tx1"/>
                        </a:solidFill>
                        <a:effectLst/>
                        <a:latin typeface="+mj-lt"/>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200" b="0" i="0" u="none" strike="noStrike" cap="none" normalizeH="0" baseline="0" dirty="0" smtClean="0">
                          <a:ln>
                            <a:noFill/>
                          </a:ln>
                          <a:solidFill>
                            <a:schemeClr val="tx1"/>
                          </a:solidFill>
                          <a:effectLst/>
                          <a:latin typeface="+mj-lt"/>
                        </a:rPr>
                        <a:t>Iron inclusions seen on Wright stain (</a:t>
                      </a:r>
                      <a:r>
                        <a:rPr kumimoji="0" lang="en-US" sz="2200" b="0" i="0" u="none" strike="noStrike" cap="none" normalizeH="0" baseline="0" dirty="0" err="1" smtClean="0">
                          <a:ln>
                            <a:noFill/>
                          </a:ln>
                          <a:solidFill>
                            <a:schemeClr val="tx1"/>
                          </a:solidFill>
                          <a:effectLst/>
                          <a:latin typeface="+mj-lt"/>
                        </a:rPr>
                        <a:t>sideroblastic</a:t>
                      </a:r>
                      <a:r>
                        <a:rPr kumimoji="0" lang="en-US" sz="2200" b="0" i="0" u="none" strike="noStrike" cap="none" normalizeH="0" baseline="0" dirty="0" smtClean="0">
                          <a:ln>
                            <a:noFill/>
                          </a:ln>
                          <a:solidFill>
                            <a:schemeClr val="tx1"/>
                          </a:solidFill>
                          <a:effectLst/>
                          <a:latin typeface="+mj-lt"/>
                        </a:rPr>
                        <a:t> anemia)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200" b="0" i="0" u="none" strike="noStrike" cap="none" normalizeH="0" baseline="0" dirty="0" smtClean="0">
                        <a:ln>
                          <a:noFill/>
                        </a:ln>
                        <a:solidFill>
                          <a:schemeClr val="tx1"/>
                        </a:solidFill>
                        <a:effectLst/>
                        <a:latin typeface="+mj-lt"/>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800" b="0" i="0" u="none" strike="noStrike" cap="none" normalizeH="0" baseline="0" dirty="0" smtClean="0">
                        <a:ln>
                          <a:noFill/>
                        </a:ln>
                        <a:solidFill>
                          <a:schemeClr val="tx1"/>
                        </a:solidFill>
                        <a:effectLst/>
                        <a:latin typeface="+mj-lt"/>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 name="AutoShape 2" descr="image"/>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9" descr="Image result for heinz bodies"/>
          <p:cNvSpPr>
            <a:spLocks noChangeAspect="1" noChangeArrowheads="1"/>
          </p:cNvSpPr>
          <p:nvPr/>
        </p:nvSpPr>
        <p:spPr bwMode="auto">
          <a:xfrm>
            <a:off x="817033" y="3127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9" descr="Image result for pappenheimer bodies"/>
          <p:cNvSpPr>
            <a:spLocks noChangeAspect="1" noChangeArrowheads="1"/>
          </p:cNvSpPr>
          <p:nvPr/>
        </p:nvSpPr>
        <p:spPr bwMode="auto">
          <a:xfrm>
            <a:off x="1020233" y="4651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1" descr="Image result for pappenheimer bodies"/>
          <p:cNvSpPr>
            <a:spLocks noChangeAspect="1" noChangeArrowheads="1"/>
          </p:cNvSpPr>
          <p:nvPr/>
        </p:nvSpPr>
        <p:spPr bwMode="auto">
          <a:xfrm>
            <a:off x="1223433" y="6175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3" descr="Image result for pappenheimer bodies"/>
          <p:cNvSpPr>
            <a:spLocks noChangeAspect="1" noChangeArrowheads="1"/>
          </p:cNvSpPr>
          <p:nvPr/>
        </p:nvSpPr>
        <p:spPr bwMode="auto">
          <a:xfrm>
            <a:off x="1426633" y="769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22"/>
          <p:cNvSpPr>
            <a:spLocks noChangeShapeType="1"/>
          </p:cNvSpPr>
          <p:nvPr/>
        </p:nvSpPr>
        <p:spPr bwMode="auto">
          <a:xfrm>
            <a:off x="527381" y="7503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TextBox 3"/>
          <p:cNvSpPr txBox="1"/>
          <p:nvPr/>
        </p:nvSpPr>
        <p:spPr>
          <a:xfrm>
            <a:off x="3575298" y="6280943"/>
            <a:ext cx="2246128" cy="246221"/>
          </a:xfrm>
          <a:prstGeom prst="rect">
            <a:avLst/>
          </a:prstGeom>
          <a:noFill/>
        </p:spPr>
        <p:txBody>
          <a:bodyPr wrap="none" rtlCol="0">
            <a:spAutoFit/>
          </a:bodyPr>
          <a:lstStyle/>
          <a:p>
            <a:r>
              <a:rPr lang="en-US" sz="1000" dirty="0" smtClean="0">
                <a:solidFill>
                  <a:schemeClr val="tx1">
                    <a:lumMod val="50000"/>
                    <a:lumOff val="50000"/>
                  </a:schemeClr>
                </a:solidFill>
              </a:rPr>
              <a:t>With permission from Dr. Samuel E. Lux</a:t>
            </a:r>
            <a:endParaRPr lang="en-US" sz="1000" dirty="0">
              <a:solidFill>
                <a:schemeClr val="tx1">
                  <a:lumMod val="50000"/>
                  <a:lumOff val="50000"/>
                </a:schemeClr>
              </a:solidFill>
            </a:endParaRPr>
          </a:p>
        </p:txBody>
      </p:sp>
      <p:sp>
        <p:nvSpPr>
          <p:cNvPr id="19" name="TextBox 18"/>
          <p:cNvSpPr txBox="1"/>
          <p:nvPr/>
        </p:nvSpPr>
        <p:spPr>
          <a:xfrm>
            <a:off x="3566269" y="4992514"/>
            <a:ext cx="2246128" cy="246221"/>
          </a:xfrm>
          <a:prstGeom prst="rect">
            <a:avLst/>
          </a:prstGeom>
          <a:noFill/>
        </p:spPr>
        <p:txBody>
          <a:bodyPr wrap="none" rtlCol="0">
            <a:spAutoFit/>
          </a:bodyPr>
          <a:lstStyle/>
          <a:p>
            <a:r>
              <a:rPr lang="en-US" sz="1000" dirty="0" smtClean="0">
                <a:solidFill>
                  <a:schemeClr val="tx1">
                    <a:lumMod val="50000"/>
                    <a:lumOff val="50000"/>
                  </a:schemeClr>
                </a:solidFill>
              </a:rPr>
              <a:t>With permission from Dr. Samuel E. Lux</a:t>
            </a:r>
            <a:endParaRPr lang="en-US" sz="1000" dirty="0">
              <a:solidFill>
                <a:schemeClr val="tx1">
                  <a:lumMod val="50000"/>
                  <a:lumOff val="50000"/>
                </a:schemeClr>
              </a:solidFill>
            </a:endParaRPr>
          </a:p>
        </p:txBody>
      </p:sp>
      <p:sp>
        <p:nvSpPr>
          <p:cNvPr id="21" name="TextBox 20"/>
          <p:cNvSpPr txBox="1"/>
          <p:nvPr/>
        </p:nvSpPr>
        <p:spPr>
          <a:xfrm>
            <a:off x="3571192" y="3269385"/>
            <a:ext cx="2246128" cy="246221"/>
          </a:xfrm>
          <a:prstGeom prst="rect">
            <a:avLst/>
          </a:prstGeom>
          <a:noFill/>
        </p:spPr>
        <p:txBody>
          <a:bodyPr wrap="none" rtlCol="0">
            <a:spAutoFit/>
          </a:bodyPr>
          <a:lstStyle/>
          <a:p>
            <a:r>
              <a:rPr lang="en-US" sz="1000" dirty="0" smtClean="0">
                <a:solidFill>
                  <a:schemeClr val="tx1">
                    <a:lumMod val="50000"/>
                    <a:lumOff val="50000"/>
                  </a:schemeClr>
                </a:solidFill>
              </a:rPr>
              <a:t>With permission from Dr. Samuel E. Lux</a:t>
            </a:r>
            <a:endParaRPr lang="en-US" sz="1000" dirty="0">
              <a:solidFill>
                <a:schemeClr val="tx1">
                  <a:lumMod val="50000"/>
                  <a:lumOff val="50000"/>
                </a:schemeClr>
              </a:solidFill>
            </a:endParaRPr>
          </a:p>
        </p:txBody>
      </p:sp>
      <p:sp>
        <p:nvSpPr>
          <p:cNvPr id="23" name="TextBox 22"/>
          <p:cNvSpPr txBox="1"/>
          <p:nvPr/>
        </p:nvSpPr>
        <p:spPr>
          <a:xfrm>
            <a:off x="3571293" y="1969766"/>
            <a:ext cx="2464297" cy="246221"/>
          </a:xfrm>
          <a:prstGeom prst="rect">
            <a:avLst/>
          </a:prstGeom>
          <a:noFill/>
        </p:spPr>
        <p:txBody>
          <a:bodyPr wrap="square" rtlCol="0">
            <a:spAutoFit/>
          </a:bodyPr>
          <a:lstStyle/>
          <a:p>
            <a:r>
              <a:rPr lang="en-US" sz="1000" dirty="0">
                <a:solidFill>
                  <a:schemeClr val="tx1">
                    <a:lumMod val="50000"/>
                    <a:lumOff val="50000"/>
                  </a:schemeClr>
                </a:solidFill>
              </a:rPr>
              <a:t>W</a:t>
            </a:r>
            <a:r>
              <a:rPr lang="en-US" sz="1000" dirty="0" smtClean="0">
                <a:solidFill>
                  <a:schemeClr val="tx1">
                    <a:lumMod val="50000"/>
                    <a:lumOff val="50000"/>
                  </a:schemeClr>
                </a:solidFill>
              </a:rPr>
              <a:t>ith permission from Dr. Samuel E. Lux</a:t>
            </a:r>
            <a:endParaRPr lang="en-US" sz="1000" dirty="0">
              <a:solidFill>
                <a:schemeClr val="tx1">
                  <a:lumMod val="50000"/>
                  <a:lumOff val="50000"/>
                </a:schemeClr>
              </a:solidFill>
            </a:endParaRPr>
          </a:p>
        </p:txBody>
      </p:sp>
      <p:pic>
        <p:nvPicPr>
          <p:cNvPr id="3074" name="Picture 2" descr="C:\Users\ch095907\Desktop\RG Desktop Files\Sam's Pictures\Pictures of Blood Diseases\RBC\Unstable Hb\Unstable Hb postspx Heinz bod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055387" y="902461"/>
            <a:ext cx="1134550" cy="111583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ch095907\Dropbox\Teaching Collections\Pictures of Blood Diseases\Spleen\Postsplenectomy HJ bodies.tiff"/>
          <p:cNvPicPr>
            <a:picLocks noChangeAspect="1" noChangeArrowheads="1"/>
          </p:cNvPicPr>
          <p:nvPr/>
        </p:nvPicPr>
        <p:blipFill rotWithShape="1">
          <a:blip r:embed="rId4">
            <a:extLst>
              <a:ext uri="{28A0092B-C50C-407E-A947-70E740481C1C}">
                <a14:useLocalDpi xmlns:a14="http://schemas.microsoft.com/office/drawing/2010/main" val="0"/>
              </a:ext>
            </a:extLst>
          </a:blip>
          <a:srcRect l="9119" r="53066" b="12472"/>
          <a:stretch/>
        </p:blipFill>
        <p:spPr bwMode="auto">
          <a:xfrm rot="5400000">
            <a:off x="4117466" y="1945887"/>
            <a:ext cx="1060016" cy="164354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ch095907\Dropbox\Teaching Collections\Pictures of Blood Diseases\RBC\Unstable Hb\Unstable Hb montage.tiff"/>
          <p:cNvPicPr>
            <a:picLocks noChangeAspect="1" noChangeArrowheads="1"/>
          </p:cNvPicPr>
          <p:nvPr/>
        </p:nvPicPr>
        <p:blipFill rotWithShape="1">
          <a:blip r:embed="rId5">
            <a:extLst>
              <a:ext uri="{28A0092B-C50C-407E-A947-70E740481C1C}">
                <a14:useLocalDpi xmlns:a14="http://schemas.microsoft.com/office/drawing/2010/main" val="0"/>
              </a:ext>
            </a:extLst>
          </a:blip>
          <a:srcRect l="8404" t="18133" r="79687" b="32190"/>
          <a:stretch/>
        </p:blipFill>
        <p:spPr bwMode="auto">
          <a:xfrm rot="5400000">
            <a:off x="3939941" y="3560932"/>
            <a:ext cx="1403280" cy="152120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ch095907\Dropbox\Teaching Collections\Pictures of Blood Diseases\RBC\Unstable Hb\Unstable Hb montage.tiff"/>
          <p:cNvPicPr>
            <a:picLocks noChangeAspect="1" noChangeArrowheads="1"/>
          </p:cNvPicPr>
          <p:nvPr/>
        </p:nvPicPr>
        <p:blipFill rotWithShape="1">
          <a:blip r:embed="rId5">
            <a:extLst>
              <a:ext uri="{28A0092B-C50C-407E-A947-70E740481C1C}">
                <a14:useLocalDpi xmlns:a14="http://schemas.microsoft.com/office/drawing/2010/main" val="0"/>
              </a:ext>
            </a:extLst>
          </a:blip>
          <a:srcRect l="45831" t="54408" r="41087" b="19542"/>
          <a:stretch/>
        </p:blipFill>
        <p:spPr bwMode="auto">
          <a:xfrm>
            <a:off x="3754591" y="5346646"/>
            <a:ext cx="1860225" cy="96257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4056857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9569513" y="5984341"/>
            <a:ext cx="2362954" cy="724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itle 2"/>
          <p:cNvSpPr>
            <a:spLocks noGrp="1"/>
          </p:cNvSpPr>
          <p:nvPr>
            <p:ph type="title"/>
          </p:nvPr>
        </p:nvSpPr>
        <p:spPr>
          <a:xfrm>
            <a:off x="609600" y="-167322"/>
            <a:ext cx="10972800" cy="1143000"/>
          </a:xfrm>
        </p:spPr>
        <p:txBody>
          <a:bodyPr>
            <a:normAutofit/>
          </a:bodyPr>
          <a:lstStyle/>
          <a:p>
            <a:pPr algn="l"/>
            <a:r>
              <a:rPr lang="en-US" sz="3600" b="1" dirty="0" smtClean="0"/>
              <a:t>Hemolytic Anemia: Differential Diagnosis</a:t>
            </a:r>
            <a:endParaRPr lang="en-US" sz="3600" b="1" dirty="0"/>
          </a:p>
        </p:txBody>
      </p:sp>
      <p:sp>
        <p:nvSpPr>
          <p:cNvPr id="60" name="Line 22"/>
          <p:cNvSpPr>
            <a:spLocks noChangeShapeType="1"/>
          </p:cNvSpPr>
          <p:nvPr/>
        </p:nvSpPr>
        <p:spPr bwMode="auto">
          <a:xfrm>
            <a:off x="527381" y="692696"/>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sz="1200">
              <a:latin typeface="+mj-lt"/>
            </a:endParaRPr>
          </a:p>
        </p:txBody>
      </p:sp>
      <p:sp>
        <p:nvSpPr>
          <p:cNvPr id="32" name="Left Arrow 31"/>
          <p:cNvSpPr/>
          <p:nvPr/>
        </p:nvSpPr>
        <p:spPr>
          <a:xfrm>
            <a:off x="3213772" y="920754"/>
            <a:ext cx="960107"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 Arrow 52"/>
          <p:cNvSpPr/>
          <p:nvPr/>
        </p:nvSpPr>
        <p:spPr>
          <a:xfrm rot="10800000">
            <a:off x="7726273" y="920754"/>
            <a:ext cx="960107"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1051049" y="1024663"/>
            <a:ext cx="1418402" cy="369332"/>
          </a:xfrm>
          <a:prstGeom prst="rect">
            <a:avLst/>
          </a:prstGeom>
          <a:noFill/>
        </p:spPr>
        <p:txBody>
          <a:bodyPr wrap="none" rtlCol="0">
            <a:spAutoFit/>
          </a:bodyPr>
          <a:lstStyle/>
          <a:p>
            <a:r>
              <a:rPr lang="en-US" b="1" dirty="0" smtClean="0"/>
              <a:t>CONGENITAL</a:t>
            </a:r>
            <a:endParaRPr lang="en-US" b="1" dirty="0"/>
          </a:p>
        </p:txBody>
      </p:sp>
      <p:sp>
        <p:nvSpPr>
          <p:cNvPr id="66" name="TextBox 65"/>
          <p:cNvSpPr txBox="1"/>
          <p:nvPr/>
        </p:nvSpPr>
        <p:spPr>
          <a:xfrm>
            <a:off x="9541273" y="1004920"/>
            <a:ext cx="1199816" cy="369332"/>
          </a:xfrm>
          <a:prstGeom prst="rect">
            <a:avLst/>
          </a:prstGeom>
          <a:noFill/>
        </p:spPr>
        <p:txBody>
          <a:bodyPr wrap="none" rtlCol="0">
            <a:spAutoFit/>
          </a:bodyPr>
          <a:lstStyle/>
          <a:p>
            <a:r>
              <a:rPr lang="en-US" b="1" dirty="0" smtClean="0"/>
              <a:t>ACQUIRED</a:t>
            </a:r>
            <a:endParaRPr lang="en-US" b="1" dirty="0"/>
          </a:p>
        </p:txBody>
      </p:sp>
      <p:sp>
        <p:nvSpPr>
          <p:cNvPr id="67" name="Diamond 66"/>
          <p:cNvSpPr/>
          <p:nvPr/>
        </p:nvSpPr>
        <p:spPr>
          <a:xfrm>
            <a:off x="9068514" y="808641"/>
            <a:ext cx="2112235" cy="729951"/>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719403" y="839709"/>
            <a:ext cx="2112235" cy="729951"/>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own Arrow 75"/>
          <p:cNvSpPr/>
          <p:nvPr/>
        </p:nvSpPr>
        <p:spPr>
          <a:xfrm>
            <a:off x="1629788" y="1609781"/>
            <a:ext cx="292489" cy="4164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own Arrow 76"/>
          <p:cNvSpPr/>
          <p:nvPr/>
        </p:nvSpPr>
        <p:spPr>
          <a:xfrm>
            <a:off x="9992410" y="1600728"/>
            <a:ext cx="292489" cy="4254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305396" y="2150097"/>
            <a:ext cx="3648405" cy="44240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305396" y="2150097"/>
            <a:ext cx="3838520" cy="4893647"/>
          </a:xfrm>
          <a:prstGeom prst="rect">
            <a:avLst/>
          </a:prstGeom>
          <a:noFill/>
        </p:spPr>
        <p:txBody>
          <a:bodyPr wrap="square" rtlCol="0">
            <a:spAutoFit/>
          </a:bodyPr>
          <a:lstStyle/>
          <a:p>
            <a:r>
              <a:rPr lang="en-US" b="1" dirty="0" err="1" smtClean="0"/>
              <a:t>Hemoglobinopathies</a:t>
            </a:r>
            <a:endParaRPr lang="en-US" b="1" dirty="0" smtClean="0"/>
          </a:p>
          <a:p>
            <a:pPr marL="171450" indent="-171450">
              <a:buFont typeface="Arial" panose="020B0604020202020204" pitchFamily="34" charset="0"/>
              <a:buChar char="•"/>
            </a:pPr>
            <a:r>
              <a:rPr lang="en-US" dirty="0" smtClean="0">
                <a:solidFill>
                  <a:srgbClr val="FF0000"/>
                </a:solidFill>
              </a:rPr>
              <a:t>Thalassemia</a:t>
            </a:r>
          </a:p>
          <a:p>
            <a:pPr marL="171450" indent="-171450">
              <a:buFont typeface="Arial" panose="020B0604020202020204" pitchFamily="34" charset="0"/>
              <a:buChar char="•"/>
            </a:pPr>
            <a:r>
              <a:rPr lang="en-US" dirty="0" smtClean="0">
                <a:solidFill>
                  <a:srgbClr val="FF0000"/>
                </a:solidFill>
              </a:rPr>
              <a:t>Sickle Cell</a:t>
            </a:r>
          </a:p>
          <a:p>
            <a:pPr marL="171450" indent="-171450">
              <a:buFont typeface="Arial" panose="020B0604020202020204" pitchFamily="34" charset="0"/>
              <a:buChar char="•"/>
            </a:pPr>
            <a:r>
              <a:rPr lang="en-US" dirty="0" smtClean="0"/>
              <a:t>Unstable </a:t>
            </a:r>
            <a:r>
              <a:rPr lang="en-US" dirty="0" err="1" smtClean="0"/>
              <a:t>Hemoglobins</a:t>
            </a:r>
            <a:endParaRPr lang="en-US" dirty="0" smtClean="0"/>
          </a:p>
          <a:p>
            <a:r>
              <a:rPr lang="en-US" b="1" dirty="0" err="1" smtClean="0"/>
              <a:t>Membranopathies</a:t>
            </a:r>
            <a:endParaRPr lang="en-US" b="1" dirty="0" smtClean="0"/>
          </a:p>
          <a:p>
            <a:pPr marL="171450" indent="-171450">
              <a:buFont typeface="Arial" panose="020B0604020202020204" pitchFamily="34" charset="0"/>
              <a:buChar char="•"/>
            </a:pPr>
            <a:r>
              <a:rPr lang="en-US" dirty="0" smtClean="0"/>
              <a:t>HS, HE, HPP</a:t>
            </a:r>
          </a:p>
          <a:p>
            <a:pPr marL="171450" indent="-171450">
              <a:buFont typeface="Arial" panose="020B0604020202020204" pitchFamily="34" charset="0"/>
              <a:buChar char="•"/>
            </a:pPr>
            <a:r>
              <a:rPr lang="en-US" dirty="0" smtClean="0"/>
              <a:t>Hereditary </a:t>
            </a:r>
            <a:r>
              <a:rPr lang="en-US" dirty="0" err="1" smtClean="0"/>
              <a:t>Stomatocytosis</a:t>
            </a:r>
            <a:r>
              <a:rPr lang="en-US" dirty="0" smtClean="0"/>
              <a:t> </a:t>
            </a:r>
          </a:p>
          <a:p>
            <a:pPr marL="171450" indent="-171450">
              <a:buFont typeface="Arial" panose="020B0604020202020204" pitchFamily="34" charset="0"/>
              <a:buChar char="•"/>
            </a:pPr>
            <a:r>
              <a:rPr lang="en-US" dirty="0" smtClean="0"/>
              <a:t>Hereditary </a:t>
            </a:r>
            <a:r>
              <a:rPr lang="en-US" dirty="0" err="1" smtClean="0"/>
              <a:t>Xerocytosis</a:t>
            </a:r>
            <a:endParaRPr lang="en-US" dirty="0" smtClean="0"/>
          </a:p>
          <a:p>
            <a:pPr marL="171450" indent="-171450">
              <a:buFont typeface="Arial" panose="020B0604020202020204" pitchFamily="34" charset="0"/>
              <a:buChar char="•"/>
            </a:pPr>
            <a:r>
              <a:rPr lang="en-US" dirty="0" smtClean="0"/>
              <a:t>Rh Null</a:t>
            </a:r>
          </a:p>
          <a:p>
            <a:r>
              <a:rPr lang="en-US" b="1" dirty="0" err="1" smtClean="0"/>
              <a:t>Enzymopathies</a:t>
            </a:r>
            <a:r>
              <a:rPr lang="en-US" b="1" dirty="0" smtClean="0"/>
              <a:t>:</a:t>
            </a:r>
          </a:p>
          <a:p>
            <a:pPr marL="171450" indent="-171450">
              <a:buFont typeface="Arial" panose="020B0604020202020204" pitchFamily="34" charset="0"/>
              <a:buChar char="•"/>
            </a:pPr>
            <a:r>
              <a:rPr lang="en-US" dirty="0" smtClean="0"/>
              <a:t>G6PD deficiency (acute)</a:t>
            </a:r>
          </a:p>
          <a:p>
            <a:pPr marL="171450" indent="-171450">
              <a:buFont typeface="Arial" panose="020B0604020202020204" pitchFamily="34" charset="0"/>
              <a:buChar char="•"/>
            </a:pPr>
            <a:r>
              <a:rPr lang="en-US" dirty="0" smtClean="0"/>
              <a:t>Pyruvate kinase deficiency </a:t>
            </a:r>
          </a:p>
          <a:p>
            <a:pPr marL="171450" indent="-171450">
              <a:buFont typeface="Arial" panose="020B0604020202020204" pitchFamily="34" charset="0"/>
              <a:buChar char="•"/>
            </a:pPr>
            <a:r>
              <a:rPr lang="en-US" dirty="0" smtClean="0"/>
              <a:t>Hexokinase deficiency</a:t>
            </a:r>
          </a:p>
          <a:p>
            <a:pPr marL="171450" indent="-171450">
              <a:buFont typeface="Arial" panose="020B0604020202020204" pitchFamily="34" charset="0"/>
              <a:buChar char="•"/>
            </a:pPr>
            <a:r>
              <a:rPr lang="en-US" dirty="0" err="1" smtClean="0"/>
              <a:t>Aldolase</a:t>
            </a:r>
            <a:r>
              <a:rPr lang="en-US" dirty="0" smtClean="0"/>
              <a:t> deficiency</a:t>
            </a:r>
          </a:p>
          <a:p>
            <a:pPr marL="171450" indent="-171450">
              <a:buFont typeface="Arial" panose="020B0604020202020204" pitchFamily="34" charset="0"/>
              <a:buChar char="•"/>
            </a:pPr>
            <a:r>
              <a:rPr lang="en-US" dirty="0" err="1" smtClean="0"/>
              <a:t>Phosphofructose</a:t>
            </a:r>
            <a:r>
              <a:rPr lang="en-US" dirty="0" smtClean="0"/>
              <a:t> kinase deficiency</a:t>
            </a:r>
            <a:endParaRPr lang="en-US" dirty="0"/>
          </a:p>
          <a:p>
            <a:pPr marL="171450" indent="-171450">
              <a:buFont typeface="Arial" panose="020B0604020202020204" pitchFamily="34" charset="0"/>
              <a:buChar char="•"/>
            </a:pPr>
            <a:r>
              <a:rPr lang="en-US" dirty="0"/>
              <a:t>Pyrimidine 5’-Nucleotidase </a:t>
            </a:r>
            <a:r>
              <a:rPr lang="en-US" dirty="0" err="1" smtClean="0"/>
              <a:t>def</a:t>
            </a:r>
            <a:endParaRPr lang="en-US" sz="1200" dirty="0" smtClean="0"/>
          </a:p>
          <a:p>
            <a:endParaRPr lang="en-US" sz="1200" dirty="0"/>
          </a:p>
        </p:txBody>
      </p:sp>
      <p:sp>
        <p:nvSpPr>
          <p:cNvPr id="81" name="Rectangle 80"/>
          <p:cNvSpPr/>
          <p:nvPr/>
        </p:nvSpPr>
        <p:spPr>
          <a:xfrm>
            <a:off x="8208234" y="2186345"/>
            <a:ext cx="3648405" cy="43878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8206326" y="2166435"/>
            <a:ext cx="3648405" cy="4524315"/>
          </a:xfrm>
          <a:prstGeom prst="rect">
            <a:avLst/>
          </a:prstGeom>
          <a:noFill/>
        </p:spPr>
        <p:txBody>
          <a:bodyPr wrap="square" rtlCol="0">
            <a:spAutoFit/>
          </a:bodyPr>
          <a:lstStyle/>
          <a:p>
            <a:r>
              <a:rPr lang="en-US" b="1" dirty="0" smtClean="0">
                <a:solidFill>
                  <a:schemeClr val="accent1"/>
                </a:solidFill>
              </a:rPr>
              <a:t>IMMUNE</a:t>
            </a:r>
          </a:p>
          <a:p>
            <a:pPr marL="171450" indent="-171450">
              <a:buFont typeface="Arial" panose="020B0604020202020204" pitchFamily="34" charset="0"/>
              <a:buChar char="•"/>
            </a:pPr>
            <a:r>
              <a:rPr lang="en-US" dirty="0" smtClean="0"/>
              <a:t>Warm AIHA (1</a:t>
            </a:r>
            <a:r>
              <a:rPr lang="en-US" baseline="30000" dirty="0" smtClean="0"/>
              <a:t>◦</a:t>
            </a:r>
            <a:r>
              <a:rPr lang="en-US" dirty="0" smtClean="0"/>
              <a:t> vs 2</a:t>
            </a:r>
            <a:r>
              <a:rPr lang="en-US" baseline="30000" dirty="0"/>
              <a:t> ◦</a:t>
            </a:r>
            <a:r>
              <a:rPr lang="en-US" dirty="0"/>
              <a:t> </a:t>
            </a:r>
            <a:r>
              <a:rPr lang="en-US" dirty="0" smtClean="0"/>
              <a:t>)</a:t>
            </a:r>
          </a:p>
          <a:p>
            <a:pPr marL="171450" indent="-171450">
              <a:buFont typeface="Arial" panose="020B0604020202020204" pitchFamily="34" charset="0"/>
              <a:buChar char="•"/>
            </a:pPr>
            <a:r>
              <a:rPr lang="en-US" dirty="0" smtClean="0"/>
              <a:t>Cold Agglutinin</a:t>
            </a:r>
          </a:p>
          <a:p>
            <a:pPr marL="171450" indent="-171450">
              <a:buFont typeface="Arial" panose="020B0604020202020204" pitchFamily="34" charset="0"/>
              <a:buChar char="•"/>
            </a:pPr>
            <a:r>
              <a:rPr lang="en-US" dirty="0" smtClean="0"/>
              <a:t>Paroxysmal Cold </a:t>
            </a:r>
            <a:r>
              <a:rPr lang="en-US" dirty="0" err="1" smtClean="0"/>
              <a:t>Hemoglobinuria</a:t>
            </a:r>
            <a:endParaRPr lang="en-US" dirty="0" smtClean="0"/>
          </a:p>
          <a:p>
            <a:pPr marL="171450" indent="-171450">
              <a:buFont typeface="Arial" panose="020B0604020202020204" pitchFamily="34" charset="0"/>
              <a:buChar char="•"/>
            </a:pPr>
            <a:r>
              <a:rPr lang="en-US" dirty="0" smtClean="0"/>
              <a:t>Transfusion Reaction</a:t>
            </a:r>
          </a:p>
          <a:p>
            <a:r>
              <a:rPr lang="en-US" b="1" dirty="0" smtClean="0">
                <a:solidFill>
                  <a:schemeClr val="accent1"/>
                </a:solidFill>
              </a:rPr>
              <a:t>NON-IMMUNE</a:t>
            </a:r>
          </a:p>
          <a:p>
            <a:pPr marL="171450" indent="-171450">
              <a:buFont typeface="Arial" panose="020B0604020202020204" pitchFamily="34" charset="0"/>
              <a:buChar char="•"/>
            </a:pPr>
            <a:r>
              <a:rPr lang="en-US" dirty="0" err="1" smtClean="0"/>
              <a:t>Microangiopathic</a:t>
            </a:r>
            <a:endParaRPr lang="en-US" dirty="0" smtClean="0"/>
          </a:p>
          <a:p>
            <a:pPr marL="628650" lvl="1" indent="-171450">
              <a:buFont typeface="Arial" panose="020B0604020202020204" pitchFamily="34" charset="0"/>
              <a:buChar char="•"/>
            </a:pPr>
            <a:r>
              <a:rPr lang="en-US" dirty="0" smtClean="0"/>
              <a:t>HUS, TTP, DIC</a:t>
            </a:r>
          </a:p>
          <a:p>
            <a:pPr marL="628650" lvl="1" indent="-171450">
              <a:buFont typeface="Arial" panose="020B0604020202020204" pitchFamily="34" charset="0"/>
              <a:buChar char="•"/>
            </a:pPr>
            <a:r>
              <a:rPr lang="en-US" dirty="0" smtClean="0"/>
              <a:t>Mechanical/Heart Valves</a:t>
            </a:r>
          </a:p>
          <a:p>
            <a:pPr marL="628650" lvl="1" indent="-171450">
              <a:buFont typeface="Arial" panose="020B0604020202020204" pitchFamily="34" charset="0"/>
              <a:buChar char="•"/>
            </a:pPr>
            <a:r>
              <a:rPr lang="en-US" dirty="0" err="1" smtClean="0"/>
              <a:t>Kasabach</a:t>
            </a:r>
            <a:r>
              <a:rPr lang="en-US" dirty="0" smtClean="0"/>
              <a:t> Merritt</a:t>
            </a:r>
          </a:p>
          <a:p>
            <a:pPr marL="171450" indent="-171450">
              <a:buFont typeface="Arial" panose="020B0604020202020204" pitchFamily="34" charset="0"/>
              <a:buChar char="•"/>
            </a:pPr>
            <a:r>
              <a:rPr lang="en-US" dirty="0" smtClean="0"/>
              <a:t>Paroxysmal Nocturnal </a:t>
            </a:r>
            <a:r>
              <a:rPr lang="en-US" dirty="0" err="1" smtClean="0"/>
              <a:t>Hemoglobinuria</a:t>
            </a:r>
            <a:endParaRPr lang="en-US" dirty="0" smtClean="0"/>
          </a:p>
          <a:p>
            <a:pPr marL="171450" indent="-171450">
              <a:buFont typeface="Arial" panose="020B0604020202020204" pitchFamily="34" charset="0"/>
              <a:buChar char="•"/>
            </a:pPr>
            <a:r>
              <a:rPr lang="en-US" dirty="0" smtClean="0"/>
              <a:t>Toxins/Medications</a:t>
            </a:r>
          </a:p>
          <a:p>
            <a:pPr marL="171450" indent="-171450">
              <a:buFont typeface="Arial" panose="020B0604020202020204" pitchFamily="34" charset="0"/>
              <a:buChar char="•"/>
            </a:pPr>
            <a:r>
              <a:rPr lang="en-US" dirty="0" smtClean="0"/>
              <a:t>Thermal burns</a:t>
            </a:r>
          </a:p>
          <a:p>
            <a:pPr marL="171450" indent="-171450">
              <a:buFont typeface="Arial" panose="020B0604020202020204" pitchFamily="34" charset="0"/>
              <a:buChar char="•"/>
            </a:pPr>
            <a:r>
              <a:rPr lang="en-US" dirty="0" smtClean="0"/>
              <a:t>Wilson Disease</a:t>
            </a:r>
          </a:p>
          <a:p>
            <a:pPr marL="171450" indent="-171450">
              <a:buFont typeface="Arial" panose="020B0604020202020204" pitchFamily="34" charset="0"/>
              <a:buChar char="•"/>
            </a:pPr>
            <a:r>
              <a:rPr lang="en-US" dirty="0" smtClean="0"/>
              <a:t>Infectious</a:t>
            </a:r>
          </a:p>
        </p:txBody>
      </p:sp>
      <p:sp>
        <p:nvSpPr>
          <p:cNvPr id="2" name="Rectangle 1"/>
          <p:cNvSpPr/>
          <p:nvPr/>
        </p:nvSpPr>
        <p:spPr>
          <a:xfrm>
            <a:off x="4393059" y="922839"/>
            <a:ext cx="3168352" cy="21384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  1.  Patient </a:t>
            </a:r>
            <a:r>
              <a:rPr lang="en-US" dirty="0">
                <a:solidFill>
                  <a:schemeClr val="tx1"/>
                </a:solidFill>
              </a:rPr>
              <a:t>and Family History</a:t>
            </a:r>
          </a:p>
          <a:p>
            <a:r>
              <a:rPr lang="en-US" dirty="0" smtClean="0">
                <a:solidFill>
                  <a:schemeClr val="tx1"/>
                </a:solidFill>
              </a:rPr>
              <a:t>  2.  Physical </a:t>
            </a:r>
            <a:r>
              <a:rPr lang="en-US" dirty="0">
                <a:solidFill>
                  <a:schemeClr val="tx1"/>
                </a:solidFill>
              </a:rPr>
              <a:t>Exam </a:t>
            </a:r>
            <a:endParaRPr lang="en-US" dirty="0" smtClean="0">
              <a:solidFill>
                <a:schemeClr val="tx1"/>
              </a:solidFill>
            </a:endParaRPr>
          </a:p>
          <a:p>
            <a:r>
              <a:rPr lang="en-US" u="sng" dirty="0" smtClean="0">
                <a:solidFill>
                  <a:schemeClr val="tx1"/>
                </a:solidFill>
              </a:rPr>
              <a:t>Labs</a:t>
            </a:r>
            <a:r>
              <a:rPr lang="en-US" dirty="0" smtClean="0">
                <a:solidFill>
                  <a:schemeClr val="tx1"/>
                </a:solidFill>
              </a:rPr>
              <a:t>:  </a:t>
            </a:r>
            <a:r>
              <a:rPr lang="en-US" dirty="0">
                <a:solidFill>
                  <a:schemeClr val="tx1"/>
                </a:solidFill>
              </a:rPr>
              <a:t>↓</a:t>
            </a:r>
            <a:r>
              <a:rPr lang="en-US" dirty="0" err="1">
                <a:solidFill>
                  <a:schemeClr val="tx1"/>
                </a:solidFill>
              </a:rPr>
              <a:t>Hb</a:t>
            </a:r>
            <a:r>
              <a:rPr lang="en-US" dirty="0">
                <a:solidFill>
                  <a:schemeClr val="tx1"/>
                </a:solidFill>
              </a:rPr>
              <a:t>, ↑</a:t>
            </a:r>
            <a:r>
              <a:rPr lang="en-US" dirty="0" smtClean="0">
                <a:solidFill>
                  <a:schemeClr val="tx1"/>
                </a:solidFill>
              </a:rPr>
              <a:t>reticulocyte,</a:t>
            </a:r>
          </a:p>
          <a:p>
            <a:r>
              <a:rPr lang="en-US" dirty="0">
                <a:solidFill>
                  <a:schemeClr val="tx1"/>
                </a:solidFill>
              </a:rPr>
              <a:t> </a:t>
            </a:r>
            <a:r>
              <a:rPr lang="en-US" dirty="0" smtClean="0">
                <a:solidFill>
                  <a:schemeClr val="tx1"/>
                </a:solidFill>
              </a:rPr>
              <a:t>           ↑ </a:t>
            </a:r>
            <a:r>
              <a:rPr lang="en-US" dirty="0">
                <a:solidFill>
                  <a:schemeClr val="tx1"/>
                </a:solidFill>
              </a:rPr>
              <a:t>indirect </a:t>
            </a:r>
            <a:r>
              <a:rPr lang="en-US" dirty="0" smtClean="0">
                <a:solidFill>
                  <a:schemeClr val="tx1"/>
                </a:solidFill>
              </a:rPr>
              <a:t>bilirubin, LDH</a:t>
            </a:r>
            <a:endParaRPr lang="en-US" dirty="0">
              <a:solidFill>
                <a:schemeClr val="tx1"/>
              </a:solidFill>
            </a:endParaRPr>
          </a:p>
          <a:p>
            <a:pPr marL="171450" indent="-171450">
              <a:buFont typeface="Arial" panose="020B0604020202020204" pitchFamily="34" charset="0"/>
              <a:buChar char="•"/>
            </a:pPr>
            <a:r>
              <a:rPr lang="en-US" dirty="0">
                <a:solidFill>
                  <a:schemeClr val="tx1"/>
                </a:solidFill>
              </a:rPr>
              <a:t>Acute vs Chronic (or </a:t>
            </a:r>
            <a:r>
              <a:rPr lang="en-US" dirty="0" smtClean="0">
                <a:solidFill>
                  <a:schemeClr val="tx1"/>
                </a:solidFill>
              </a:rPr>
              <a:t>combo)</a:t>
            </a:r>
            <a:endParaRPr lang="en-US" dirty="0">
              <a:solidFill>
                <a:schemeClr val="tx1"/>
              </a:solidFill>
            </a:endParaRPr>
          </a:p>
          <a:p>
            <a:pPr marL="171450" indent="-171450">
              <a:buFont typeface="Arial" panose="020B0604020202020204" pitchFamily="34" charset="0"/>
              <a:buChar char="•"/>
            </a:pPr>
            <a:r>
              <a:rPr lang="en-US" dirty="0">
                <a:solidFill>
                  <a:schemeClr val="tx1"/>
                </a:solidFill>
              </a:rPr>
              <a:t>Intravascular or Extravascular</a:t>
            </a:r>
          </a:p>
          <a:p>
            <a:pPr marL="171450" indent="-171450">
              <a:buFont typeface="Arial" panose="020B0604020202020204" pitchFamily="34" charset="0"/>
              <a:buChar char="•"/>
            </a:pPr>
            <a:r>
              <a:rPr lang="en-US" dirty="0">
                <a:solidFill>
                  <a:schemeClr val="tx1"/>
                </a:solidFill>
              </a:rPr>
              <a:t>Non-hematologic signs/issues</a:t>
            </a:r>
          </a:p>
          <a:p>
            <a:pPr algn="ctr"/>
            <a:endParaRPr lang="en-US" sz="1400" dirty="0">
              <a:solidFill>
                <a:schemeClr val="tx1"/>
              </a:solidFill>
            </a:endParaRPr>
          </a:p>
        </p:txBody>
      </p:sp>
      <p:sp>
        <p:nvSpPr>
          <p:cNvPr id="18" name="Rectangle 17"/>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989129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bwMode="auto">
          <a:xfrm>
            <a:off x="203200" y="1630363"/>
            <a:ext cx="11379200" cy="808037"/>
          </a:xfrm>
          <a:noFill/>
          <a:ln>
            <a:miter lim="800000"/>
            <a:headEnd/>
            <a:tailEnd/>
          </a:ln>
        </p:spPr>
        <p:txBody>
          <a:bodyPr vert="horz" wrap="square" lIns="91440" tIns="45720" rIns="91440" bIns="45720" numCol="1" anchor="t" anchorCtr="0" compatLnSpc="1">
            <a:prstTxWarp prst="textNoShape">
              <a:avLst/>
            </a:prstTxWarp>
            <a:normAutofit/>
          </a:bodyPr>
          <a:lstStyle/>
          <a:p>
            <a:pPr algn="ctr" eaLnBrk="1" hangingPunct="1"/>
            <a:r>
              <a:rPr lang="en-US" sz="4000" b="1" dirty="0"/>
              <a:t>Red Cell Membrane Disorders</a:t>
            </a:r>
          </a:p>
        </p:txBody>
      </p:sp>
      <p:cxnSp>
        <p:nvCxnSpPr>
          <p:cNvPr id="3" name="Straight Connector 2"/>
          <p:cNvCxnSpPr/>
          <p:nvPr/>
        </p:nvCxnSpPr>
        <p:spPr>
          <a:xfrm flipV="1">
            <a:off x="1366092" y="1377109"/>
            <a:ext cx="8842872" cy="11017"/>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1366092" y="2686281"/>
            <a:ext cx="8842872" cy="11017"/>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473634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831" y="1319750"/>
            <a:ext cx="75438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4"/>
          <p:cNvSpPr txBox="1">
            <a:spLocks noChangeArrowheads="1"/>
          </p:cNvSpPr>
          <p:nvPr/>
        </p:nvSpPr>
        <p:spPr bwMode="auto">
          <a:xfrm>
            <a:off x="527381" y="176882"/>
            <a:ext cx="6880632" cy="731838"/>
          </a:xfrm>
          <a:prstGeom prst="rect">
            <a:avLst/>
          </a:prstGeom>
          <a:noFill/>
          <a:ln>
            <a:miter lim="800000"/>
            <a:headEnd/>
            <a:tailEnd/>
          </a:ln>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j-lt"/>
                <a:ea typeface="+mj-ea"/>
                <a:cs typeface="+mj-cs"/>
              </a:rPr>
              <a:t>Red Cell </a:t>
            </a:r>
            <a:r>
              <a:rPr kumimoji="0" lang="en-US" sz="3600" b="1" i="0" u="none" strike="noStrike" kern="1200" cap="none" spc="0" normalizeH="0" baseline="0" noProof="0" dirty="0" smtClean="0">
                <a:ln>
                  <a:noFill/>
                </a:ln>
                <a:solidFill>
                  <a:schemeClr val="tx1"/>
                </a:solidFill>
                <a:effectLst/>
                <a:uLnTx/>
                <a:uFillTx/>
                <a:latin typeface="+mj-lt"/>
                <a:ea typeface="+mj-ea"/>
                <a:cs typeface="+mj-cs"/>
              </a:rPr>
              <a:t>Membrane: Basic</a:t>
            </a:r>
            <a:r>
              <a:rPr kumimoji="0" lang="en-US" sz="3600" b="1" i="0" u="none" strike="noStrike" kern="1200" cap="none" spc="0" normalizeH="0" noProof="0" dirty="0" smtClean="0">
                <a:ln>
                  <a:noFill/>
                </a:ln>
                <a:solidFill>
                  <a:schemeClr val="tx1"/>
                </a:solidFill>
                <a:effectLst/>
                <a:uLnTx/>
                <a:uFillTx/>
                <a:latin typeface="+mj-lt"/>
                <a:ea typeface="+mj-ea"/>
                <a:cs typeface="+mj-cs"/>
              </a:rPr>
              <a:t> Science</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2036831" y="4704127"/>
            <a:ext cx="6040584" cy="954107"/>
          </a:xfrm>
          <a:prstGeom prst="rect">
            <a:avLst/>
          </a:prstGeom>
          <a:noFill/>
        </p:spPr>
        <p:txBody>
          <a:bodyPr wrap="square" rtlCol="0">
            <a:spAutoFit/>
          </a:bodyPr>
          <a:lstStyle/>
          <a:p>
            <a:pPr algn="ctr"/>
            <a:r>
              <a:rPr lang="en-US" sz="2800" b="1" dirty="0" smtClean="0"/>
              <a:t>Horizontal interactions </a:t>
            </a:r>
            <a:r>
              <a:rPr lang="en-US" sz="2800" dirty="0" smtClean="0"/>
              <a:t>– </a:t>
            </a:r>
          </a:p>
          <a:p>
            <a:pPr algn="ctr"/>
            <a:r>
              <a:rPr lang="en-US" sz="2800" dirty="0" err="1" smtClean="0"/>
              <a:t>spectrin</a:t>
            </a:r>
            <a:r>
              <a:rPr lang="en-US" sz="2800" dirty="0" smtClean="0"/>
              <a:t> </a:t>
            </a:r>
            <a:r>
              <a:rPr lang="en-US" sz="2800" dirty="0"/>
              <a:t>and </a:t>
            </a:r>
            <a:r>
              <a:rPr lang="en-US" sz="2800" dirty="0" smtClean="0"/>
              <a:t>attachments (ex, HE)</a:t>
            </a:r>
            <a:endParaRPr lang="en-US" sz="2800" dirty="0"/>
          </a:p>
        </p:txBody>
      </p:sp>
      <p:sp>
        <p:nvSpPr>
          <p:cNvPr id="6" name="TextBox 5"/>
          <p:cNvSpPr txBox="1"/>
          <p:nvPr/>
        </p:nvSpPr>
        <p:spPr>
          <a:xfrm rot="16200000">
            <a:off x="-298106" y="2598539"/>
            <a:ext cx="3198406" cy="1384995"/>
          </a:xfrm>
          <a:prstGeom prst="rect">
            <a:avLst/>
          </a:prstGeom>
          <a:noFill/>
        </p:spPr>
        <p:txBody>
          <a:bodyPr wrap="square" rtlCol="0" anchor="ctr">
            <a:spAutoFit/>
          </a:bodyPr>
          <a:lstStyle/>
          <a:p>
            <a:pPr algn="ctr"/>
            <a:r>
              <a:rPr lang="en-US" sz="2800" b="1" dirty="0"/>
              <a:t>Vertical interactions </a:t>
            </a:r>
            <a:r>
              <a:rPr lang="en-US" sz="2800" dirty="0"/>
              <a:t>– </a:t>
            </a:r>
            <a:r>
              <a:rPr lang="en-US" sz="2800" dirty="0" err="1"/>
              <a:t>ankyrin</a:t>
            </a:r>
            <a:r>
              <a:rPr lang="en-US" sz="2800" dirty="0"/>
              <a:t> to band </a:t>
            </a:r>
            <a:r>
              <a:rPr lang="en-US" sz="2800" dirty="0" smtClean="0"/>
              <a:t>3 </a:t>
            </a:r>
          </a:p>
          <a:p>
            <a:pPr algn="ctr"/>
            <a:r>
              <a:rPr lang="en-US" sz="2800" dirty="0" smtClean="0"/>
              <a:t>(ex, HS)</a:t>
            </a:r>
            <a:endParaRPr lang="en-US" sz="2800" dirty="0"/>
          </a:p>
        </p:txBody>
      </p:sp>
      <p:cxnSp>
        <p:nvCxnSpPr>
          <p:cNvPr id="8" name="Straight Arrow Connector 7"/>
          <p:cNvCxnSpPr/>
          <p:nvPr/>
        </p:nvCxnSpPr>
        <p:spPr>
          <a:xfrm flipV="1">
            <a:off x="1164963" y="1133675"/>
            <a:ext cx="1372" cy="56535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176108" y="4914290"/>
            <a:ext cx="0" cy="4972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2301279" y="5055188"/>
            <a:ext cx="609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274268" y="4967749"/>
            <a:ext cx="659264" cy="4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Line 22"/>
          <p:cNvSpPr>
            <a:spLocks noChangeShapeType="1"/>
          </p:cNvSpPr>
          <p:nvPr/>
        </p:nvSpPr>
        <p:spPr bwMode="auto">
          <a:xfrm>
            <a:off x="527381" y="783957"/>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Right Brace 1"/>
          <p:cNvSpPr/>
          <p:nvPr/>
        </p:nvSpPr>
        <p:spPr>
          <a:xfrm>
            <a:off x="9614804" y="2334539"/>
            <a:ext cx="479821" cy="416460"/>
          </a:xfrm>
          <a:prstGeom prst="rightBrace">
            <a:avLst/>
          </a:prstGeom>
          <a:noFill/>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10090096" y="1762816"/>
            <a:ext cx="1873304" cy="1323439"/>
          </a:xfrm>
          <a:prstGeom prst="rect">
            <a:avLst/>
          </a:prstGeom>
          <a:noFill/>
          <a:ln>
            <a:solidFill>
              <a:schemeClr val="tx1"/>
            </a:solidFill>
          </a:ln>
        </p:spPr>
        <p:txBody>
          <a:bodyPr wrap="square" rtlCol="0">
            <a:spAutoFit/>
          </a:bodyPr>
          <a:lstStyle/>
          <a:p>
            <a:pPr algn="ctr"/>
            <a:r>
              <a:rPr lang="en-US" sz="2000" b="1" u="sng" dirty="0" smtClean="0">
                <a:solidFill>
                  <a:schemeClr val="accent6"/>
                </a:solidFill>
              </a:rPr>
              <a:t>Lipid bilayer:  </a:t>
            </a:r>
            <a:r>
              <a:rPr lang="en-US" sz="2000" b="1" dirty="0" smtClean="0"/>
              <a:t>(phospholipids, </a:t>
            </a:r>
            <a:r>
              <a:rPr lang="en-US" sz="2000" b="1" dirty="0"/>
              <a:t>cholesterol </a:t>
            </a:r>
            <a:r>
              <a:rPr lang="en-US" sz="2000" b="1" dirty="0" smtClean="0"/>
              <a:t>esters)</a:t>
            </a:r>
            <a:endParaRPr lang="en-US" sz="2000" b="1" dirty="0"/>
          </a:p>
        </p:txBody>
      </p:sp>
      <p:sp>
        <p:nvSpPr>
          <p:cNvPr id="3" name="Right Brace 2"/>
          <p:cNvSpPr/>
          <p:nvPr/>
        </p:nvSpPr>
        <p:spPr>
          <a:xfrm>
            <a:off x="9564762" y="2806601"/>
            <a:ext cx="525334" cy="171155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10094625" y="3161037"/>
            <a:ext cx="1868775" cy="1015663"/>
          </a:xfrm>
          <a:prstGeom prst="rect">
            <a:avLst/>
          </a:prstGeom>
          <a:noFill/>
          <a:ln>
            <a:solidFill>
              <a:schemeClr val="accent1"/>
            </a:solidFill>
          </a:ln>
        </p:spPr>
        <p:txBody>
          <a:bodyPr wrap="square" rtlCol="0">
            <a:spAutoFit/>
          </a:bodyPr>
          <a:lstStyle/>
          <a:p>
            <a:pPr algn="ctr"/>
            <a:r>
              <a:rPr lang="en-US" sz="2000" b="1" u="sng" dirty="0" smtClean="0">
                <a:solidFill>
                  <a:schemeClr val="accent1"/>
                </a:solidFill>
              </a:rPr>
              <a:t>Cytoskeleton</a:t>
            </a:r>
            <a:r>
              <a:rPr lang="en-US" sz="2000" dirty="0" smtClean="0"/>
              <a:t>: </a:t>
            </a:r>
            <a:r>
              <a:rPr lang="en-US" sz="2000" b="1" dirty="0" err="1" smtClean="0"/>
              <a:t>ankyrin</a:t>
            </a:r>
            <a:r>
              <a:rPr lang="en-US" sz="2000" b="1" dirty="0" smtClean="0"/>
              <a:t>, actin, </a:t>
            </a:r>
            <a:r>
              <a:rPr lang="en-US" sz="2000" b="1" dirty="0" err="1" smtClean="0"/>
              <a:t>spectrin</a:t>
            </a:r>
            <a:r>
              <a:rPr lang="en-US" sz="2000" b="1" dirty="0" smtClean="0"/>
              <a:t>, others</a:t>
            </a:r>
            <a:endParaRPr lang="en-US" sz="2000" b="1" dirty="0"/>
          </a:p>
        </p:txBody>
      </p:sp>
      <p:cxnSp>
        <p:nvCxnSpPr>
          <p:cNvPr id="16" name="Straight Arrow Connector 15"/>
          <p:cNvCxnSpPr>
            <a:stCxn id="20" idx="1"/>
          </p:cNvCxnSpPr>
          <p:nvPr/>
        </p:nvCxnSpPr>
        <p:spPr>
          <a:xfrm flipH="1" flipV="1">
            <a:off x="6427971" y="3161037"/>
            <a:ext cx="3538990" cy="1821051"/>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966961" y="4474256"/>
            <a:ext cx="1996440" cy="1015663"/>
          </a:xfrm>
          <a:prstGeom prst="rect">
            <a:avLst/>
          </a:prstGeom>
          <a:noFill/>
          <a:ln>
            <a:solidFill>
              <a:srgbClr val="7030A0"/>
            </a:solidFill>
          </a:ln>
        </p:spPr>
        <p:txBody>
          <a:bodyPr wrap="square" rtlCol="0">
            <a:spAutoFit/>
          </a:bodyPr>
          <a:lstStyle/>
          <a:p>
            <a:pPr algn="ctr"/>
            <a:r>
              <a:rPr lang="en-US" sz="2000" b="1" u="sng" dirty="0" smtClean="0">
                <a:solidFill>
                  <a:srgbClr val="7030A0"/>
                </a:solidFill>
              </a:rPr>
              <a:t>Transmembrane proteins</a:t>
            </a:r>
            <a:r>
              <a:rPr lang="en-US" sz="2000" dirty="0" smtClean="0"/>
              <a:t>: </a:t>
            </a:r>
            <a:r>
              <a:rPr lang="en-US" sz="2000" b="1" dirty="0" smtClean="0"/>
              <a:t>band 3, </a:t>
            </a:r>
            <a:r>
              <a:rPr lang="en-US" sz="2000" b="1" dirty="0" err="1" smtClean="0"/>
              <a:t>glycophorins</a:t>
            </a:r>
            <a:endParaRPr lang="en-US" sz="2000" b="1" dirty="0"/>
          </a:p>
        </p:txBody>
      </p:sp>
      <p:sp>
        <p:nvSpPr>
          <p:cNvPr id="22" name="TextBox 21"/>
          <p:cNvSpPr txBox="1"/>
          <p:nvPr/>
        </p:nvSpPr>
        <p:spPr>
          <a:xfrm>
            <a:off x="3585172" y="2272446"/>
            <a:ext cx="301686" cy="369332"/>
          </a:xfrm>
          <a:prstGeom prst="rect">
            <a:avLst/>
          </a:prstGeom>
          <a:noFill/>
        </p:spPr>
        <p:txBody>
          <a:bodyPr wrap="none" rtlCol="0">
            <a:spAutoFit/>
          </a:bodyPr>
          <a:lstStyle/>
          <a:p>
            <a:r>
              <a:rPr lang="en-US" b="1" dirty="0" smtClean="0"/>
              <a:t>3</a:t>
            </a:r>
            <a:endParaRPr lang="en-US" b="1" dirty="0"/>
          </a:p>
        </p:txBody>
      </p:sp>
      <p:sp>
        <p:nvSpPr>
          <p:cNvPr id="24" name="TextBox 23"/>
          <p:cNvSpPr txBox="1"/>
          <p:nvPr/>
        </p:nvSpPr>
        <p:spPr>
          <a:xfrm>
            <a:off x="2832225" y="2272446"/>
            <a:ext cx="301686" cy="369332"/>
          </a:xfrm>
          <a:prstGeom prst="rect">
            <a:avLst/>
          </a:prstGeom>
          <a:noFill/>
        </p:spPr>
        <p:txBody>
          <a:bodyPr wrap="none" rtlCol="0">
            <a:spAutoFit/>
          </a:bodyPr>
          <a:lstStyle/>
          <a:p>
            <a:r>
              <a:rPr lang="en-US" b="1" dirty="0" smtClean="0"/>
              <a:t>3</a:t>
            </a:r>
            <a:endParaRPr lang="en-US" b="1" dirty="0"/>
          </a:p>
        </p:txBody>
      </p:sp>
      <p:sp>
        <p:nvSpPr>
          <p:cNvPr id="25" name="TextBox 24"/>
          <p:cNvSpPr txBox="1"/>
          <p:nvPr/>
        </p:nvSpPr>
        <p:spPr>
          <a:xfrm>
            <a:off x="6062803" y="2272446"/>
            <a:ext cx="301686" cy="369332"/>
          </a:xfrm>
          <a:prstGeom prst="rect">
            <a:avLst/>
          </a:prstGeom>
          <a:noFill/>
        </p:spPr>
        <p:txBody>
          <a:bodyPr wrap="none" rtlCol="0">
            <a:spAutoFit/>
          </a:bodyPr>
          <a:lstStyle/>
          <a:p>
            <a:r>
              <a:rPr lang="en-US" b="1" dirty="0" smtClean="0"/>
              <a:t>3</a:t>
            </a:r>
            <a:endParaRPr lang="en-US" b="1" dirty="0"/>
          </a:p>
        </p:txBody>
      </p:sp>
      <p:sp>
        <p:nvSpPr>
          <p:cNvPr id="26" name="TextBox 25"/>
          <p:cNvSpPr txBox="1"/>
          <p:nvPr/>
        </p:nvSpPr>
        <p:spPr>
          <a:xfrm>
            <a:off x="2341831" y="2716181"/>
            <a:ext cx="476412" cy="369332"/>
          </a:xfrm>
          <a:prstGeom prst="rect">
            <a:avLst/>
          </a:prstGeom>
          <a:noFill/>
        </p:spPr>
        <p:txBody>
          <a:bodyPr wrap="none" rtlCol="0">
            <a:spAutoFit/>
          </a:bodyPr>
          <a:lstStyle/>
          <a:p>
            <a:r>
              <a:rPr lang="en-US" b="1" dirty="0" smtClean="0"/>
              <a:t>4.2</a:t>
            </a:r>
            <a:endParaRPr lang="en-US" b="1" dirty="0"/>
          </a:p>
        </p:txBody>
      </p:sp>
      <p:sp>
        <p:nvSpPr>
          <p:cNvPr id="23" name="Oval 22"/>
          <p:cNvSpPr/>
          <p:nvPr/>
        </p:nvSpPr>
        <p:spPr>
          <a:xfrm>
            <a:off x="2408224" y="2707128"/>
            <a:ext cx="364754" cy="3693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928787" y="3242011"/>
            <a:ext cx="902811" cy="369332"/>
          </a:xfrm>
          <a:prstGeom prst="rect">
            <a:avLst/>
          </a:prstGeom>
          <a:noFill/>
        </p:spPr>
        <p:txBody>
          <a:bodyPr wrap="none" rtlCol="0">
            <a:spAutoFit/>
          </a:bodyPr>
          <a:lstStyle/>
          <a:p>
            <a:r>
              <a:rPr lang="en-US" b="1" dirty="0" err="1" smtClean="0"/>
              <a:t>ankyrin</a:t>
            </a:r>
            <a:endParaRPr lang="en-US" b="1" dirty="0"/>
          </a:p>
        </p:txBody>
      </p:sp>
      <p:sp>
        <p:nvSpPr>
          <p:cNvPr id="7" name="TextBox 6"/>
          <p:cNvSpPr txBox="1"/>
          <p:nvPr/>
        </p:nvSpPr>
        <p:spPr>
          <a:xfrm>
            <a:off x="2109237" y="4471158"/>
            <a:ext cx="2675732" cy="246221"/>
          </a:xfrm>
          <a:prstGeom prst="rect">
            <a:avLst/>
          </a:prstGeom>
          <a:noFill/>
        </p:spPr>
        <p:txBody>
          <a:bodyPr wrap="none" rtlCol="0">
            <a:spAutoFit/>
          </a:bodyPr>
          <a:lstStyle/>
          <a:p>
            <a:r>
              <a:rPr lang="en-US" sz="1000" dirty="0" smtClean="0">
                <a:solidFill>
                  <a:schemeClr val="bg1">
                    <a:lumMod val="50000"/>
                  </a:schemeClr>
                </a:solidFill>
              </a:rPr>
              <a:t>Artwork with permission from Dr. Samuel E. Lux</a:t>
            </a:r>
            <a:endParaRPr lang="en-US" sz="1000" dirty="0">
              <a:solidFill>
                <a:schemeClr val="bg1">
                  <a:lumMod val="50000"/>
                </a:schemeClr>
              </a:solidFill>
            </a:endParaRPr>
          </a:p>
        </p:txBody>
      </p:sp>
      <p:sp>
        <p:nvSpPr>
          <p:cNvPr id="27" name="TextBox 26"/>
          <p:cNvSpPr txBox="1"/>
          <p:nvPr/>
        </p:nvSpPr>
        <p:spPr>
          <a:xfrm>
            <a:off x="3799578" y="6280943"/>
            <a:ext cx="2274982" cy="246221"/>
          </a:xfrm>
          <a:prstGeom prst="rect">
            <a:avLst/>
          </a:prstGeom>
          <a:noFill/>
        </p:spPr>
        <p:txBody>
          <a:bodyPr wrap="none" rtlCol="0">
            <a:spAutoFit/>
          </a:bodyPr>
          <a:lstStyle/>
          <a:p>
            <a:r>
              <a:rPr lang="en-US" sz="1000" dirty="0" smtClean="0">
                <a:solidFill>
                  <a:schemeClr val="tx1">
                    <a:lumMod val="50000"/>
                    <a:lumOff val="50000"/>
                  </a:schemeClr>
                </a:solidFill>
              </a:rPr>
              <a:t>With permission from Dr. Samuel E. Lux</a:t>
            </a:r>
            <a:endParaRPr lang="en-US" sz="1000" dirty="0">
              <a:solidFill>
                <a:schemeClr val="tx1">
                  <a:lumMod val="50000"/>
                  <a:lumOff val="50000"/>
                </a:schemeClr>
              </a:solidFill>
            </a:endParaRPr>
          </a:p>
        </p:txBody>
      </p:sp>
      <p:sp>
        <p:nvSpPr>
          <p:cNvPr id="29" name="Rectangle 28"/>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838167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1981" y="903161"/>
            <a:ext cx="2654038" cy="393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6" name="Rectangle 2"/>
          <p:cNvSpPr>
            <a:spLocks noGrp="1" noChangeArrowheads="1"/>
          </p:cNvSpPr>
          <p:nvPr>
            <p:ph type="title"/>
          </p:nvPr>
        </p:nvSpPr>
        <p:spPr bwMode="auto">
          <a:xfrm>
            <a:off x="454953" y="285807"/>
            <a:ext cx="10717023" cy="550905"/>
          </a:xfrm>
          <a:noFill/>
          <a:ln>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3600" b="1" dirty="0"/>
              <a:t>Hereditary </a:t>
            </a:r>
            <a:r>
              <a:rPr lang="en-US" sz="3600" b="1" dirty="0" smtClean="0"/>
              <a:t>Spherocytosis: Basic Science/Epidemiology</a:t>
            </a:r>
            <a:endParaRPr lang="en-US" sz="3600" b="1" dirty="0"/>
          </a:p>
        </p:txBody>
      </p:sp>
      <p:sp>
        <p:nvSpPr>
          <p:cNvPr id="4" name="Line 22"/>
          <p:cNvSpPr>
            <a:spLocks noChangeShapeType="1"/>
          </p:cNvSpPr>
          <p:nvPr/>
        </p:nvSpPr>
        <p:spPr bwMode="auto">
          <a:xfrm>
            <a:off x="527381"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sz="1100">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2170567592"/>
              </p:ext>
            </p:extLst>
          </p:nvPr>
        </p:nvGraphicFramePr>
        <p:xfrm>
          <a:off x="2757793" y="3758452"/>
          <a:ext cx="5498992" cy="2743200"/>
        </p:xfrm>
        <a:graphic>
          <a:graphicData uri="http://schemas.openxmlformats.org/drawingml/2006/table">
            <a:tbl>
              <a:tblPr firstRow="1" bandRow="1">
                <a:tableStyleId>{5940675A-B579-460E-94D1-54222C63F5DA}</a:tableStyleId>
              </a:tblPr>
              <a:tblGrid>
                <a:gridCol w="1651884"/>
                <a:gridCol w="1923554"/>
                <a:gridCol w="1923554"/>
              </a:tblGrid>
              <a:tr h="370840">
                <a:tc>
                  <a:txBody>
                    <a:bodyPr/>
                    <a:lstStyle/>
                    <a:p>
                      <a:r>
                        <a:rPr lang="en-US" sz="2400" b="1" dirty="0" smtClean="0"/>
                        <a:t>Protein</a:t>
                      </a:r>
                      <a:endParaRPr lang="en-US" sz="2400" b="1" dirty="0"/>
                    </a:p>
                  </a:txBody>
                  <a:tcPr marL="121920" marR="121920"/>
                </a:tc>
                <a:tc>
                  <a:txBody>
                    <a:bodyPr/>
                    <a:lstStyle/>
                    <a:p>
                      <a:r>
                        <a:rPr lang="en-US" sz="2400" b="1" dirty="0" smtClean="0"/>
                        <a:t>Frequency</a:t>
                      </a:r>
                      <a:endParaRPr lang="en-US" sz="2400" b="1" dirty="0"/>
                    </a:p>
                  </a:txBody>
                  <a:tcPr marL="121920" marR="121920"/>
                </a:tc>
                <a:tc>
                  <a:txBody>
                    <a:bodyPr/>
                    <a:lstStyle/>
                    <a:p>
                      <a:r>
                        <a:rPr lang="en-US" sz="2400" b="1" dirty="0" smtClean="0"/>
                        <a:t>Gene Defect</a:t>
                      </a:r>
                      <a:endParaRPr lang="en-US" sz="2400" b="1" dirty="0"/>
                    </a:p>
                  </a:txBody>
                  <a:tcPr marL="121920" marR="121920"/>
                </a:tc>
              </a:tr>
              <a:tr h="370840">
                <a:tc>
                  <a:txBody>
                    <a:bodyPr/>
                    <a:lstStyle/>
                    <a:p>
                      <a:r>
                        <a:rPr lang="en-US" sz="2400" dirty="0" err="1" smtClean="0"/>
                        <a:t>Ankyrin</a:t>
                      </a:r>
                      <a:endParaRPr lang="en-US" sz="2400" dirty="0"/>
                    </a:p>
                  </a:txBody>
                  <a:tcPr marL="121920" marR="121920"/>
                </a:tc>
                <a:tc>
                  <a:txBody>
                    <a:bodyPr/>
                    <a:lstStyle/>
                    <a:p>
                      <a:r>
                        <a:rPr lang="en-US" sz="2400" dirty="0" smtClean="0"/>
                        <a:t>~50%</a:t>
                      </a:r>
                      <a:endParaRPr lang="en-US" sz="2400" dirty="0"/>
                    </a:p>
                  </a:txBody>
                  <a:tcPr marL="121920" marR="121920"/>
                </a:tc>
                <a:tc>
                  <a:txBody>
                    <a:bodyPr/>
                    <a:lstStyle/>
                    <a:p>
                      <a:r>
                        <a:rPr lang="en-US" sz="2400" dirty="0" smtClean="0"/>
                        <a:t>ANK1</a:t>
                      </a:r>
                      <a:endParaRPr lang="en-US" sz="2400" dirty="0"/>
                    </a:p>
                  </a:txBody>
                  <a:tcPr marL="121920" marR="121920"/>
                </a:tc>
              </a:tr>
              <a:tr h="370840">
                <a:tc>
                  <a:txBody>
                    <a:bodyPr/>
                    <a:lstStyle/>
                    <a:p>
                      <a:r>
                        <a:rPr lang="en-US" sz="2400" dirty="0" smtClean="0"/>
                        <a:t>Band 3</a:t>
                      </a:r>
                      <a:endParaRPr lang="en-US" sz="2400" dirty="0"/>
                    </a:p>
                  </a:txBody>
                  <a:tcPr marL="121920" marR="121920"/>
                </a:tc>
                <a:tc>
                  <a:txBody>
                    <a:bodyPr/>
                    <a:lstStyle/>
                    <a:p>
                      <a:r>
                        <a:rPr lang="en-US" sz="2400" dirty="0" smtClean="0"/>
                        <a:t>~25%</a:t>
                      </a:r>
                      <a:endParaRPr lang="en-US" sz="2400" dirty="0"/>
                    </a:p>
                  </a:txBody>
                  <a:tcPr marL="121920" marR="121920"/>
                </a:tc>
                <a:tc>
                  <a:txBody>
                    <a:bodyPr/>
                    <a:lstStyle/>
                    <a:p>
                      <a:r>
                        <a:rPr lang="en-US" sz="2400" dirty="0" smtClean="0"/>
                        <a:t>SLC4A1</a:t>
                      </a:r>
                      <a:endParaRPr lang="en-US" sz="2400" dirty="0"/>
                    </a:p>
                  </a:txBody>
                  <a:tcPr marL="121920" marR="121920"/>
                </a:tc>
              </a:tr>
              <a:tr h="370840">
                <a:tc>
                  <a:txBody>
                    <a:bodyPr/>
                    <a:lstStyle/>
                    <a:p>
                      <a:r>
                        <a:rPr lang="el-GR" sz="2400" dirty="0" smtClean="0"/>
                        <a:t>β</a:t>
                      </a:r>
                      <a:r>
                        <a:rPr lang="en-US" sz="2400" dirty="0" smtClean="0"/>
                        <a:t> </a:t>
                      </a:r>
                      <a:r>
                        <a:rPr lang="en-US" sz="2400" dirty="0" err="1" smtClean="0"/>
                        <a:t>Spectrin</a:t>
                      </a:r>
                      <a:endParaRPr lang="en-US" sz="2400" dirty="0"/>
                    </a:p>
                  </a:txBody>
                  <a:tcPr marL="121920" marR="121920"/>
                </a:tc>
                <a:tc>
                  <a:txBody>
                    <a:bodyPr/>
                    <a:lstStyle/>
                    <a:p>
                      <a:r>
                        <a:rPr lang="en-US" sz="2400" dirty="0" smtClean="0"/>
                        <a:t>~20%</a:t>
                      </a:r>
                      <a:endParaRPr lang="en-US" sz="2400" dirty="0"/>
                    </a:p>
                  </a:txBody>
                  <a:tcPr marL="121920" marR="121920"/>
                </a:tc>
                <a:tc>
                  <a:txBody>
                    <a:bodyPr/>
                    <a:lstStyle/>
                    <a:p>
                      <a:r>
                        <a:rPr lang="en-US" sz="2400" dirty="0" smtClean="0"/>
                        <a:t>SPTB</a:t>
                      </a:r>
                      <a:endParaRPr lang="en-US" sz="2400" dirty="0"/>
                    </a:p>
                  </a:txBody>
                  <a:tcPr marL="121920" marR="121920"/>
                </a:tc>
              </a:tr>
              <a:tr h="370840">
                <a:tc>
                  <a:txBody>
                    <a:bodyPr/>
                    <a:lstStyle/>
                    <a:p>
                      <a:r>
                        <a:rPr lang="el-GR" sz="2400" dirty="0" smtClean="0"/>
                        <a:t>α</a:t>
                      </a:r>
                      <a:r>
                        <a:rPr lang="en-US" sz="2400" baseline="0" dirty="0" smtClean="0"/>
                        <a:t> </a:t>
                      </a:r>
                      <a:r>
                        <a:rPr lang="en-US" sz="2400" baseline="0" dirty="0" err="1" smtClean="0"/>
                        <a:t>Spectrin</a:t>
                      </a:r>
                      <a:endParaRPr lang="en-US" sz="2400" dirty="0"/>
                    </a:p>
                  </a:txBody>
                  <a:tcPr marL="121920" marR="121920"/>
                </a:tc>
                <a:tc>
                  <a:txBody>
                    <a:bodyPr/>
                    <a:lstStyle/>
                    <a:p>
                      <a:r>
                        <a:rPr lang="en-US" sz="2400" dirty="0" smtClean="0"/>
                        <a:t>&lt;5%</a:t>
                      </a:r>
                      <a:endParaRPr lang="en-US" sz="2400" dirty="0"/>
                    </a:p>
                  </a:txBody>
                  <a:tcPr marL="121920" marR="121920"/>
                </a:tc>
                <a:tc>
                  <a:txBody>
                    <a:bodyPr/>
                    <a:lstStyle/>
                    <a:p>
                      <a:r>
                        <a:rPr lang="en-US" sz="2400" dirty="0" smtClean="0"/>
                        <a:t>SPTA1</a:t>
                      </a:r>
                      <a:endParaRPr lang="en-US" sz="2400" dirty="0"/>
                    </a:p>
                  </a:txBody>
                  <a:tcPr marL="121920" marR="121920"/>
                </a:tc>
              </a:tr>
              <a:tr h="370840">
                <a:tc>
                  <a:txBody>
                    <a:bodyPr/>
                    <a:lstStyle/>
                    <a:p>
                      <a:r>
                        <a:rPr lang="en-US" sz="2400" dirty="0" smtClean="0"/>
                        <a:t>Protein 4.2</a:t>
                      </a:r>
                      <a:endParaRPr lang="en-US" sz="2400" dirty="0"/>
                    </a:p>
                  </a:txBody>
                  <a:tcPr marL="121920" marR="121920"/>
                </a:tc>
                <a:tc>
                  <a:txBody>
                    <a:bodyPr/>
                    <a:lstStyle/>
                    <a:p>
                      <a:r>
                        <a:rPr lang="en-US" sz="2400" dirty="0" smtClean="0"/>
                        <a:t>~5%</a:t>
                      </a:r>
                      <a:endParaRPr lang="en-US" sz="2400" dirty="0"/>
                    </a:p>
                  </a:txBody>
                  <a:tcPr marL="121920" marR="121920"/>
                </a:tc>
                <a:tc>
                  <a:txBody>
                    <a:bodyPr/>
                    <a:lstStyle/>
                    <a:p>
                      <a:r>
                        <a:rPr lang="en-US" sz="2400" dirty="0" smtClean="0"/>
                        <a:t>EPB42</a:t>
                      </a:r>
                      <a:endParaRPr lang="en-US" sz="2400" dirty="0"/>
                    </a:p>
                  </a:txBody>
                  <a:tcPr marL="121920" marR="121920"/>
                </a:tc>
              </a:tr>
            </a:tbl>
          </a:graphicData>
        </a:graphic>
      </p:graphicFrame>
      <p:sp>
        <p:nvSpPr>
          <p:cNvPr id="3" name="Left Brace 2"/>
          <p:cNvSpPr/>
          <p:nvPr/>
        </p:nvSpPr>
        <p:spPr>
          <a:xfrm>
            <a:off x="2065705" y="4221343"/>
            <a:ext cx="576064" cy="12241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a:off x="2065705" y="5517486"/>
            <a:ext cx="576064" cy="100999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674385" y="4581383"/>
            <a:ext cx="1422505" cy="461665"/>
          </a:xfrm>
          <a:prstGeom prst="rect">
            <a:avLst/>
          </a:prstGeom>
          <a:noFill/>
        </p:spPr>
        <p:txBody>
          <a:bodyPr wrap="none" rtlCol="0">
            <a:spAutoFit/>
          </a:bodyPr>
          <a:lstStyle/>
          <a:p>
            <a:r>
              <a:rPr lang="en-US" sz="2400" dirty="0" smtClean="0"/>
              <a:t>Dominant</a:t>
            </a:r>
            <a:endParaRPr lang="en-US" sz="2400" dirty="0"/>
          </a:p>
        </p:txBody>
      </p:sp>
      <p:sp>
        <p:nvSpPr>
          <p:cNvPr id="13" name="TextBox 12"/>
          <p:cNvSpPr txBox="1"/>
          <p:nvPr/>
        </p:nvSpPr>
        <p:spPr>
          <a:xfrm>
            <a:off x="625545" y="5652211"/>
            <a:ext cx="1384931" cy="461665"/>
          </a:xfrm>
          <a:prstGeom prst="rect">
            <a:avLst/>
          </a:prstGeom>
          <a:noFill/>
        </p:spPr>
        <p:txBody>
          <a:bodyPr wrap="none" rtlCol="0">
            <a:spAutoFit/>
          </a:bodyPr>
          <a:lstStyle/>
          <a:p>
            <a:r>
              <a:rPr lang="en-US" sz="2400" dirty="0" smtClean="0"/>
              <a:t>Recessive</a:t>
            </a:r>
            <a:endParaRPr lang="en-US" sz="2400" dirty="0"/>
          </a:p>
        </p:txBody>
      </p:sp>
      <p:sp>
        <p:nvSpPr>
          <p:cNvPr id="14" name="TextBox 13"/>
          <p:cNvSpPr txBox="1"/>
          <p:nvPr/>
        </p:nvSpPr>
        <p:spPr>
          <a:xfrm rot="5400000">
            <a:off x="9935713" y="3165589"/>
            <a:ext cx="3685222" cy="400110"/>
          </a:xfrm>
          <a:prstGeom prst="rect">
            <a:avLst/>
          </a:prstGeom>
          <a:noFill/>
        </p:spPr>
        <p:txBody>
          <a:bodyPr wrap="square" rtlCol="0" anchor="ctr">
            <a:spAutoFit/>
          </a:bodyPr>
          <a:lstStyle/>
          <a:p>
            <a:pPr algn="ctr"/>
            <a:r>
              <a:rPr lang="en-US" sz="2000" dirty="0" smtClean="0"/>
              <a:t>Defect in Vertical interactions</a:t>
            </a:r>
          </a:p>
        </p:txBody>
      </p:sp>
      <p:sp>
        <p:nvSpPr>
          <p:cNvPr id="7" name="TextBox 6"/>
          <p:cNvSpPr txBox="1"/>
          <p:nvPr/>
        </p:nvSpPr>
        <p:spPr>
          <a:xfrm>
            <a:off x="674384" y="1083365"/>
            <a:ext cx="7942841" cy="2914644"/>
          </a:xfrm>
          <a:prstGeom prst="rect">
            <a:avLst/>
          </a:prstGeom>
          <a:noFill/>
        </p:spPr>
        <p:txBody>
          <a:bodyPr wrap="square" rtlCol="0">
            <a:spAutoFit/>
          </a:bodyPr>
          <a:lstStyle/>
          <a:p>
            <a:pPr marL="285750" indent="-285750">
              <a:lnSpc>
                <a:spcPct val="90000"/>
              </a:lnSpc>
              <a:spcAft>
                <a:spcPts val="500"/>
              </a:spcAft>
              <a:buFont typeface="Arial" panose="020B0604020202020204" pitchFamily="34" charset="0"/>
              <a:buChar char="•"/>
              <a:defRPr/>
            </a:pPr>
            <a:r>
              <a:rPr lang="en-US" sz="2400" dirty="0" smtClean="0"/>
              <a:t>Defect </a:t>
            </a:r>
            <a:r>
              <a:rPr lang="en-US" sz="2400" dirty="0"/>
              <a:t>in </a:t>
            </a:r>
            <a:r>
              <a:rPr lang="en-US" sz="2400" b="1" i="1" dirty="0"/>
              <a:t>vertical</a:t>
            </a:r>
            <a:r>
              <a:rPr lang="en-US" sz="2400" dirty="0"/>
              <a:t> interactions</a:t>
            </a:r>
          </a:p>
          <a:p>
            <a:pPr>
              <a:lnSpc>
                <a:spcPct val="90000"/>
              </a:lnSpc>
              <a:spcAft>
                <a:spcPts val="500"/>
              </a:spcAft>
              <a:buFont typeface="Arial" pitchFamily="34" charset="0"/>
              <a:buChar char="•"/>
              <a:defRPr/>
            </a:pPr>
            <a:r>
              <a:rPr lang="en-US" sz="2400" dirty="0" smtClean="0">
                <a:cs typeface="Arial"/>
              </a:rPr>
              <a:t>  ↓ </a:t>
            </a:r>
            <a:r>
              <a:rPr lang="en-US" sz="2400" dirty="0" smtClean="0"/>
              <a:t>membrane </a:t>
            </a:r>
            <a:r>
              <a:rPr lang="en-US" sz="2400" dirty="0"/>
              <a:t>surface area </a:t>
            </a:r>
            <a:r>
              <a:rPr lang="en-US" sz="2400" dirty="0" smtClean="0"/>
              <a:t> (</a:t>
            </a:r>
            <a:r>
              <a:rPr lang="en-US" sz="2400" dirty="0"/>
              <a:t>spheres, </a:t>
            </a:r>
            <a:r>
              <a:rPr lang="en-US" sz="2400" dirty="0" smtClean="0">
                <a:cs typeface="Arial"/>
              </a:rPr>
              <a:t>↓ </a:t>
            </a:r>
            <a:r>
              <a:rPr lang="en-US" sz="2400" dirty="0" smtClean="0"/>
              <a:t>deformability</a:t>
            </a:r>
            <a:r>
              <a:rPr lang="en-US" sz="2400" dirty="0"/>
              <a:t>)</a:t>
            </a:r>
          </a:p>
          <a:p>
            <a:pPr>
              <a:lnSpc>
                <a:spcPct val="90000"/>
              </a:lnSpc>
              <a:spcAft>
                <a:spcPts val="500"/>
              </a:spcAft>
              <a:buFont typeface="Arial" pitchFamily="34" charset="0"/>
              <a:buChar char="•"/>
              <a:defRPr/>
            </a:pPr>
            <a:r>
              <a:rPr lang="en-US" sz="2400" dirty="0" smtClean="0"/>
              <a:t>   AD transmission </a:t>
            </a:r>
            <a:r>
              <a:rPr lang="en-US" sz="2400" dirty="0"/>
              <a:t>~ 2/3 of </a:t>
            </a:r>
            <a:r>
              <a:rPr lang="en-US" sz="2400" dirty="0" smtClean="0"/>
              <a:t>total</a:t>
            </a:r>
          </a:p>
          <a:p>
            <a:pPr lvl="1">
              <a:lnSpc>
                <a:spcPct val="90000"/>
              </a:lnSpc>
              <a:spcAft>
                <a:spcPts val="500"/>
              </a:spcAft>
              <a:buFont typeface="Arial" pitchFamily="34" charset="0"/>
              <a:buChar char="•"/>
              <a:defRPr/>
            </a:pPr>
            <a:r>
              <a:rPr lang="en-US" sz="2400" dirty="0"/>
              <a:t> </a:t>
            </a:r>
            <a:r>
              <a:rPr lang="en-US" sz="2400" dirty="0" smtClean="0"/>
              <a:t> 25-30</a:t>
            </a:r>
            <a:r>
              <a:rPr lang="en-US" sz="2400" dirty="0"/>
              <a:t>% sporadic mutations without family history</a:t>
            </a:r>
          </a:p>
          <a:p>
            <a:pPr marL="285750" indent="-285750">
              <a:spcAft>
                <a:spcPts val="500"/>
              </a:spcAft>
              <a:buFont typeface="Arial" panose="020B0604020202020204" pitchFamily="34" charset="0"/>
              <a:buChar char="•"/>
              <a:defRPr/>
            </a:pPr>
            <a:r>
              <a:rPr lang="en-US" sz="2400" dirty="0" smtClean="0"/>
              <a:t>AR cases </a:t>
            </a:r>
            <a:r>
              <a:rPr lang="en-US" sz="2400" dirty="0"/>
              <a:t>often more severe (5%)</a:t>
            </a:r>
          </a:p>
          <a:p>
            <a:pPr marL="285750" indent="-285750">
              <a:spcAft>
                <a:spcPts val="500"/>
              </a:spcAft>
              <a:buFont typeface="Arial" panose="020B0604020202020204" pitchFamily="34" charset="0"/>
              <a:buChar char="•"/>
              <a:defRPr/>
            </a:pPr>
            <a:r>
              <a:rPr lang="en-US" sz="2400" dirty="0"/>
              <a:t>Most common congenital hemolytic anemia (1/2000)</a:t>
            </a:r>
          </a:p>
          <a:p>
            <a:endParaRPr lang="en-US" sz="2400" dirty="0"/>
          </a:p>
        </p:txBody>
      </p:sp>
      <p:sp>
        <p:nvSpPr>
          <p:cNvPr id="12" name="TextBox 11"/>
          <p:cNvSpPr txBox="1"/>
          <p:nvPr/>
        </p:nvSpPr>
        <p:spPr>
          <a:xfrm>
            <a:off x="9441039" y="4623480"/>
            <a:ext cx="1495922" cy="400110"/>
          </a:xfrm>
          <a:prstGeom prst="rect">
            <a:avLst/>
          </a:prstGeom>
          <a:noFill/>
        </p:spPr>
        <p:txBody>
          <a:bodyPr wrap="none" rtlCol="0">
            <a:spAutoFit/>
          </a:bodyPr>
          <a:lstStyle/>
          <a:p>
            <a:pPr algn="ctr"/>
            <a:r>
              <a:rPr lang="en-US" sz="1000" dirty="0" smtClean="0">
                <a:solidFill>
                  <a:schemeClr val="bg1">
                    <a:lumMod val="50000"/>
                  </a:schemeClr>
                </a:solidFill>
              </a:rPr>
              <a:t>Artwork with permission </a:t>
            </a:r>
          </a:p>
          <a:p>
            <a:pPr algn="ctr"/>
            <a:r>
              <a:rPr lang="en-US" sz="1000" dirty="0" smtClean="0">
                <a:solidFill>
                  <a:schemeClr val="bg1">
                    <a:lumMod val="50000"/>
                  </a:schemeClr>
                </a:solidFill>
              </a:rPr>
              <a:t>from Dr. Samuel E. Lux</a:t>
            </a:r>
            <a:endParaRPr lang="en-US" sz="1000" dirty="0">
              <a:solidFill>
                <a:schemeClr val="bg1">
                  <a:lumMod val="50000"/>
                </a:schemeClr>
              </a:solidFill>
            </a:endParaRPr>
          </a:p>
        </p:txBody>
      </p:sp>
      <p:sp>
        <p:nvSpPr>
          <p:cNvPr id="15" name="Rectangle 1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204358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69513" y="5984341"/>
            <a:ext cx="2362954" cy="724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ne 22"/>
          <p:cNvSpPr>
            <a:spLocks noChangeShapeType="1"/>
          </p:cNvSpPr>
          <p:nvPr/>
        </p:nvSpPr>
        <p:spPr bwMode="auto">
          <a:xfrm>
            <a:off x="527381"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sz="1100">
              <a:latin typeface="+mj-lt"/>
            </a:endParaRPr>
          </a:p>
        </p:txBody>
      </p:sp>
      <p:sp>
        <p:nvSpPr>
          <p:cNvPr id="13" name="Rectangle 2"/>
          <p:cNvSpPr txBox="1">
            <a:spLocks noChangeArrowheads="1"/>
          </p:cNvSpPr>
          <p:nvPr/>
        </p:nvSpPr>
        <p:spPr bwMode="auto">
          <a:xfrm>
            <a:off x="454953" y="285807"/>
            <a:ext cx="10717023" cy="550905"/>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t>Hereditary Spherocytosis: Symptoms and Diagnosis</a:t>
            </a:r>
            <a:endParaRPr lang="en-US" sz="3600" b="1" dirty="0"/>
          </a:p>
        </p:txBody>
      </p:sp>
      <p:graphicFrame>
        <p:nvGraphicFramePr>
          <p:cNvPr id="14" name="Table 13"/>
          <p:cNvGraphicFramePr>
            <a:graphicFrameLocks noGrp="1"/>
          </p:cNvGraphicFramePr>
          <p:nvPr>
            <p:extLst>
              <p:ext uri="{D42A27DB-BD31-4B8C-83A1-F6EECF244321}">
                <p14:modId xmlns:p14="http://schemas.microsoft.com/office/powerpoint/2010/main" val="1689888307"/>
              </p:ext>
            </p:extLst>
          </p:nvPr>
        </p:nvGraphicFramePr>
        <p:xfrm>
          <a:off x="681290" y="904945"/>
          <a:ext cx="10945216" cy="5673989"/>
        </p:xfrm>
        <a:graphic>
          <a:graphicData uri="http://schemas.openxmlformats.org/drawingml/2006/table">
            <a:tbl>
              <a:tblPr firstRow="1" bandRow="1">
                <a:tableStyleId>{5940675A-B579-460E-94D1-54222C63F5DA}</a:tableStyleId>
              </a:tblPr>
              <a:tblGrid>
                <a:gridCol w="4598287"/>
                <a:gridCol w="6346929"/>
              </a:tblGrid>
              <a:tr h="1417468">
                <a:tc>
                  <a:txBody>
                    <a:bodyPr/>
                    <a:lstStyle/>
                    <a:p>
                      <a:r>
                        <a:rPr lang="en-US" sz="2400" b="1" dirty="0" smtClean="0"/>
                        <a:t>Lab Findings</a:t>
                      </a:r>
                      <a:endParaRPr lang="en-US" sz="2400" b="1" dirty="0"/>
                    </a:p>
                  </a:txBody>
                  <a:tcPr marL="121920" marR="121920">
                    <a:solidFill>
                      <a:schemeClr val="accent1">
                        <a:lumMod val="20000"/>
                        <a:lumOff val="80000"/>
                      </a:schemeClr>
                    </a:solidFill>
                  </a:tcPr>
                </a:tc>
                <a:tc>
                  <a:txBody>
                    <a:bodyPr/>
                    <a:lstStyle/>
                    <a:p>
                      <a:r>
                        <a:rPr lang="en-US" sz="2400" dirty="0" smtClean="0"/>
                        <a:t>↓</a:t>
                      </a:r>
                      <a:r>
                        <a:rPr lang="en-US" sz="2400" dirty="0" err="1" smtClean="0"/>
                        <a:t>Hb</a:t>
                      </a:r>
                      <a:r>
                        <a:rPr lang="en-US" sz="2400" dirty="0" smtClean="0"/>
                        <a:t> (varies with mutations)</a:t>
                      </a:r>
                    </a:p>
                    <a:p>
                      <a:r>
                        <a:rPr lang="en-US" sz="2400" dirty="0" smtClean="0"/>
                        <a:t> 25%</a:t>
                      </a:r>
                      <a:r>
                        <a:rPr lang="en-US" sz="2400" baseline="0" dirty="0" smtClean="0"/>
                        <a:t> no anemia (fully compensated)</a:t>
                      </a:r>
                    </a:p>
                    <a:p>
                      <a:r>
                        <a:rPr lang="en-US" sz="2400" dirty="0" smtClean="0"/>
                        <a:t>↑ MCHC (cellular dehydration)</a:t>
                      </a:r>
                    </a:p>
                    <a:p>
                      <a:r>
                        <a:rPr lang="en-US" sz="2400" dirty="0" smtClean="0"/>
                        <a:t>↑ reticulocyte</a:t>
                      </a:r>
                      <a:r>
                        <a:rPr lang="en-US" sz="2400" baseline="0" dirty="0" smtClean="0"/>
                        <a:t> count</a:t>
                      </a:r>
                    </a:p>
                  </a:txBody>
                  <a:tcPr marL="121920" marR="121920"/>
                </a:tc>
              </a:tr>
              <a:tr h="1750990">
                <a:tc>
                  <a:txBody>
                    <a:bodyPr/>
                    <a:lstStyle/>
                    <a:p>
                      <a:r>
                        <a:rPr lang="en-US" sz="2400" b="1" dirty="0" smtClean="0"/>
                        <a:t>Symptoms</a:t>
                      </a:r>
                      <a:endParaRPr lang="en-US" sz="2400" b="1" dirty="0"/>
                    </a:p>
                  </a:txBody>
                  <a:tcPr marL="121920" marR="121920">
                    <a:solidFill>
                      <a:schemeClr val="accent1">
                        <a:lumMod val="20000"/>
                        <a:lumOff val="80000"/>
                      </a:schemeClr>
                    </a:solidFill>
                  </a:tcPr>
                </a:tc>
                <a:tc>
                  <a:txBody>
                    <a:bodyPr/>
                    <a:lstStyle/>
                    <a:p>
                      <a:r>
                        <a:rPr lang="en-US" sz="2400" u="sng" baseline="0" dirty="0" smtClean="0"/>
                        <a:t>Acute symptoms</a:t>
                      </a:r>
                      <a:r>
                        <a:rPr lang="en-US" sz="2400" baseline="0" dirty="0" smtClean="0"/>
                        <a:t>: fatigue, pallor, jaundice, hemolysis with infections, aplastic crisis</a:t>
                      </a:r>
                    </a:p>
                    <a:p>
                      <a:r>
                        <a:rPr lang="en-US" sz="2400" baseline="0" dirty="0" smtClean="0"/>
                        <a:t>-Exacerbation of newborn </a:t>
                      </a:r>
                      <a:r>
                        <a:rPr lang="en-US" sz="2400" baseline="0" dirty="0" err="1" smtClean="0"/>
                        <a:t>Hb</a:t>
                      </a:r>
                      <a:r>
                        <a:rPr lang="en-US" sz="2400" baseline="0" dirty="0" smtClean="0"/>
                        <a:t> nadir</a:t>
                      </a:r>
                    </a:p>
                    <a:p>
                      <a:r>
                        <a:rPr lang="en-US" sz="2400" baseline="0" dirty="0" smtClean="0"/>
                        <a:t>-May present during aplastic crisis (</a:t>
                      </a:r>
                      <a:r>
                        <a:rPr lang="en-US" sz="2400" baseline="0" dirty="0" err="1" smtClean="0"/>
                        <a:t>parvo</a:t>
                      </a:r>
                      <a:r>
                        <a:rPr lang="en-US" sz="2400" baseline="0" dirty="0" smtClean="0"/>
                        <a:t>)</a:t>
                      </a:r>
                    </a:p>
                    <a:p>
                      <a:r>
                        <a:rPr lang="en-US" sz="2400" u="sng" baseline="0" dirty="0" smtClean="0"/>
                        <a:t>Chronic symptoms</a:t>
                      </a:r>
                      <a:r>
                        <a:rPr lang="en-US" sz="2400" baseline="0" dirty="0" smtClean="0"/>
                        <a:t>: splenomegaly, gallstones</a:t>
                      </a:r>
                    </a:p>
                  </a:txBody>
                  <a:tcPr marL="121920" marR="121920"/>
                </a:tc>
              </a:tr>
              <a:tr h="416902">
                <a:tc>
                  <a:txBody>
                    <a:bodyPr/>
                    <a:lstStyle/>
                    <a:p>
                      <a:r>
                        <a:rPr lang="en-US" sz="2400" b="1" dirty="0" smtClean="0"/>
                        <a:t>Extravascular Hemolysis</a:t>
                      </a:r>
                      <a:endParaRPr lang="en-US" sz="2400" b="1" dirty="0"/>
                    </a:p>
                  </a:txBody>
                  <a:tcPr marL="121920" marR="121920">
                    <a:solidFill>
                      <a:schemeClr val="accent1">
                        <a:lumMod val="20000"/>
                        <a:lumOff val="80000"/>
                      </a:schemeClr>
                    </a:solidFill>
                  </a:tcPr>
                </a:tc>
                <a:tc>
                  <a:txBody>
                    <a:bodyPr/>
                    <a:lstStyle/>
                    <a:p>
                      <a:r>
                        <a:rPr lang="en-US" sz="2400" dirty="0" smtClean="0"/>
                        <a:t>↑ Indirect bilirubin,</a:t>
                      </a:r>
                      <a:r>
                        <a:rPr lang="en-US" sz="2400" baseline="0" dirty="0" smtClean="0"/>
                        <a:t> </a:t>
                      </a:r>
                      <a:r>
                        <a:rPr lang="en-US" sz="2400" dirty="0" smtClean="0"/>
                        <a:t>↑ LDH</a:t>
                      </a:r>
                    </a:p>
                  </a:txBody>
                  <a:tcPr marL="121920" marR="121920"/>
                </a:tc>
              </a:tr>
              <a:tr h="416902">
                <a:tc>
                  <a:txBody>
                    <a:bodyPr/>
                    <a:lstStyle/>
                    <a:p>
                      <a:r>
                        <a:rPr lang="en-US" sz="2400" b="1" dirty="0" smtClean="0"/>
                        <a:t>Peripheral</a:t>
                      </a:r>
                      <a:r>
                        <a:rPr lang="en-US" sz="2400" b="1" baseline="0" dirty="0" smtClean="0"/>
                        <a:t> Blood Smear</a:t>
                      </a:r>
                      <a:endParaRPr lang="en-US" sz="2400" b="1" dirty="0"/>
                    </a:p>
                  </a:txBody>
                  <a:tcPr marL="121920" marR="121920">
                    <a:solidFill>
                      <a:schemeClr val="accent1">
                        <a:lumMod val="20000"/>
                        <a:lumOff val="80000"/>
                      </a:schemeClr>
                    </a:solidFill>
                  </a:tcPr>
                </a:tc>
                <a:tc>
                  <a:txBody>
                    <a:bodyPr/>
                    <a:lstStyle/>
                    <a:p>
                      <a:r>
                        <a:rPr lang="en-US" sz="2400" dirty="0" err="1" smtClean="0"/>
                        <a:t>Spherocytes</a:t>
                      </a:r>
                      <a:r>
                        <a:rPr lang="en-US" sz="2400" dirty="0" smtClean="0"/>
                        <a:t>, </a:t>
                      </a:r>
                      <a:r>
                        <a:rPr lang="en-US" sz="2400" dirty="0" err="1" smtClean="0"/>
                        <a:t>polychromasia</a:t>
                      </a:r>
                      <a:endParaRPr lang="en-US" sz="2400" dirty="0"/>
                    </a:p>
                  </a:txBody>
                  <a:tcPr marL="121920" marR="121920"/>
                </a:tc>
              </a:tr>
              <a:tr h="1284869">
                <a:tc>
                  <a:txBody>
                    <a:bodyPr/>
                    <a:lstStyle/>
                    <a:p>
                      <a:r>
                        <a:rPr lang="en-US" sz="2400" b="1" dirty="0" smtClean="0"/>
                        <a:t>Diagnostic Testing</a:t>
                      </a:r>
                      <a:endParaRPr lang="en-US" sz="2400" b="1" dirty="0"/>
                    </a:p>
                  </a:txBody>
                  <a:tcPr marL="121920" marR="121920">
                    <a:solidFill>
                      <a:schemeClr val="accent1">
                        <a:lumMod val="20000"/>
                        <a:lumOff val="80000"/>
                      </a:schemeClr>
                    </a:solidFill>
                  </a:tcPr>
                </a:tc>
                <a:tc>
                  <a:txBody>
                    <a:bodyPr/>
                    <a:lstStyle/>
                    <a:p>
                      <a:pPr marL="342900" lvl="1" indent="-342900">
                        <a:buFont typeface="Wingdings" panose="05000000000000000000" pitchFamily="2" charset="2"/>
                        <a:buChar char="§"/>
                      </a:pPr>
                      <a:r>
                        <a:rPr lang="en-US" sz="2400" dirty="0" smtClean="0"/>
                        <a:t>Family</a:t>
                      </a:r>
                      <a:r>
                        <a:rPr lang="en-US" sz="2400" baseline="0" dirty="0" smtClean="0"/>
                        <a:t> history, labs, &amp; blood smear</a:t>
                      </a:r>
                      <a:endParaRPr lang="en-US" sz="2400" dirty="0" smtClean="0"/>
                    </a:p>
                    <a:p>
                      <a:pPr marL="342900" lvl="1" indent="-342900">
                        <a:buFont typeface="Wingdings" panose="05000000000000000000" pitchFamily="2" charset="2"/>
                        <a:buChar char="§"/>
                      </a:pPr>
                      <a:r>
                        <a:rPr lang="en-US" sz="2400" dirty="0" smtClean="0"/>
                        <a:t>EMA binding,</a:t>
                      </a:r>
                      <a:r>
                        <a:rPr lang="en-US" sz="2400" baseline="0" dirty="0" smtClean="0"/>
                        <a:t> I</a:t>
                      </a:r>
                      <a:r>
                        <a:rPr lang="en-US" sz="2400" dirty="0" smtClean="0"/>
                        <a:t>ncubated Osmotic Fragility </a:t>
                      </a:r>
                    </a:p>
                    <a:p>
                      <a:pPr marL="342900" lvl="1" indent="-342900">
                        <a:buFont typeface="Wingdings" panose="05000000000000000000" pitchFamily="2" charset="2"/>
                        <a:buChar char="§"/>
                      </a:pPr>
                      <a:r>
                        <a:rPr lang="en-US" sz="2400" dirty="0" smtClean="0"/>
                        <a:t>Molecular Diagnosis</a:t>
                      </a:r>
                    </a:p>
                  </a:txBody>
                  <a:tcPr marL="121920" marR="121920"/>
                </a:tc>
              </a:tr>
            </a:tbl>
          </a:graphicData>
        </a:graphic>
      </p:graphicFrame>
      <p:sp>
        <p:nvSpPr>
          <p:cNvPr id="6" name="Rectangle 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58623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bwMode="auto">
          <a:xfrm>
            <a:off x="344500" y="303312"/>
            <a:ext cx="11801780" cy="533400"/>
          </a:xfrm>
          <a:prstGeom prst="rect">
            <a:avLst/>
          </a:prstGeom>
          <a:noFill/>
          <a:ln>
            <a:miter lim="800000"/>
            <a:headEnd/>
            <a:tailEnd/>
          </a:ln>
        </p:spPr>
        <p:txBody>
          <a:bodyPr>
            <a:noAutofit/>
          </a:bodyPr>
          <a:lstStyle/>
          <a:p>
            <a:pPr eaLnBrk="1" hangingPunct="1"/>
            <a:r>
              <a:rPr lang="en-US" sz="3600" b="1" dirty="0" smtClean="0"/>
              <a:t>Hereditary Spherocytosis: Incubated </a:t>
            </a:r>
            <a:r>
              <a:rPr lang="en-US" sz="3600" b="1" dirty="0"/>
              <a:t>Osmotic Fragility </a:t>
            </a:r>
            <a:r>
              <a:rPr lang="en-US" sz="3600" b="1" dirty="0" smtClean="0"/>
              <a:t>Testing</a:t>
            </a:r>
            <a:endParaRPr lang="en-US" sz="36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366" y="1449761"/>
            <a:ext cx="5049554" cy="3275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45" name="Rectangle 5"/>
          <p:cNvSpPr>
            <a:spLocks noGrp="1" noChangeArrowheads="1"/>
          </p:cNvSpPr>
          <p:nvPr>
            <p:ph type="body" sz="half" idx="4294967295"/>
          </p:nvPr>
        </p:nvSpPr>
        <p:spPr>
          <a:xfrm>
            <a:off x="5444224" y="1154080"/>
            <a:ext cx="6228177" cy="4315130"/>
          </a:xfrm>
          <a:prstGeom prst="rect">
            <a:avLst/>
          </a:prstGeom>
        </p:spPr>
        <p:txBody>
          <a:bodyPr>
            <a:noAutofit/>
          </a:bodyPr>
          <a:lstStyle/>
          <a:p>
            <a:pPr eaLnBrk="1" fontAlgn="auto" hangingPunct="1">
              <a:spcAft>
                <a:spcPts val="0"/>
              </a:spcAft>
              <a:buFont typeface="Arial" pitchFamily="34" charset="0"/>
              <a:buChar char="•"/>
              <a:defRPr/>
            </a:pPr>
            <a:r>
              <a:rPr lang="en-US" dirty="0">
                <a:latin typeface="Calibri"/>
                <a:cs typeface="Calibri"/>
              </a:rPr>
              <a:t>Red cells are incubated in varying concentrations of saline (0 – 0.9%)</a:t>
            </a:r>
          </a:p>
          <a:p>
            <a:pPr eaLnBrk="1" fontAlgn="auto" hangingPunct="1">
              <a:spcAft>
                <a:spcPts val="0"/>
              </a:spcAft>
              <a:buFont typeface="Arial" pitchFamily="34" charset="0"/>
              <a:buChar char="•"/>
              <a:defRPr/>
            </a:pPr>
            <a:r>
              <a:rPr lang="en-US" dirty="0" smtClean="0">
                <a:latin typeface="Calibri"/>
                <a:cs typeface="Calibri"/>
              </a:rPr>
              <a:t>With </a:t>
            </a:r>
            <a:r>
              <a:rPr lang="en-US" dirty="0">
                <a:latin typeface="Calibri"/>
                <a:cs typeface="Calibri"/>
                <a:sym typeface="Symbol"/>
              </a:rPr>
              <a:t> salinity, </a:t>
            </a:r>
            <a:r>
              <a:rPr lang="en-US" dirty="0">
                <a:latin typeface="Calibri"/>
                <a:cs typeface="Calibri"/>
              </a:rPr>
              <a:t>cells take on water and lyse</a:t>
            </a:r>
          </a:p>
          <a:p>
            <a:pPr lvl="1" eaLnBrk="1" fontAlgn="auto" hangingPunct="1">
              <a:spcAft>
                <a:spcPts val="0"/>
              </a:spcAft>
              <a:buFont typeface="Arial" pitchFamily="34" charset="0"/>
              <a:buChar char="–"/>
              <a:defRPr/>
            </a:pPr>
            <a:r>
              <a:rPr lang="en-US" sz="2800" dirty="0">
                <a:latin typeface="Calibri"/>
                <a:cs typeface="Calibri"/>
              </a:rPr>
              <a:t>Normal cells around 0.5%</a:t>
            </a:r>
          </a:p>
          <a:p>
            <a:pPr lvl="1" eaLnBrk="1" fontAlgn="auto" hangingPunct="1">
              <a:spcAft>
                <a:spcPts val="0"/>
              </a:spcAft>
              <a:buFont typeface="Arial" pitchFamily="34" charset="0"/>
              <a:buChar char="–"/>
              <a:defRPr/>
            </a:pPr>
            <a:r>
              <a:rPr lang="en-US" sz="2800" dirty="0">
                <a:latin typeface="Calibri"/>
                <a:cs typeface="Calibri"/>
              </a:rPr>
              <a:t>HS cells at higher NaCl concentrations </a:t>
            </a:r>
          </a:p>
          <a:p>
            <a:pPr eaLnBrk="1" fontAlgn="auto" hangingPunct="1">
              <a:spcAft>
                <a:spcPts val="0"/>
              </a:spcAft>
              <a:buFont typeface="Arial" pitchFamily="34" charset="0"/>
              <a:buChar char="•"/>
              <a:defRPr/>
            </a:pPr>
            <a:r>
              <a:rPr lang="en-US" dirty="0">
                <a:latin typeface="Calibri"/>
                <a:cs typeface="Calibri"/>
              </a:rPr>
              <a:t>Degree of hemolysis is detected by spectrophotometry</a:t>
            </a:r>
          </a:p>
          <a:p>
            <a:pPr eaLnBrk="1" fontAlgn="auto" hangingPunct="1">
              <a:spcAft>
                <a:spcPts val="0"/>
              </a:spcAft>
              <a:buFont typeface="Arial" pitchFamily="34" charset="0"/>
              <a:buChar char="•"/>
              <a:defRPr/>
            </a:pPr>
            <a:r>
              <a:rPr lang="en-US" dirty="0">
                <a:latin typeface="Calibri"/>
                <a:cs typeface="Calibri"/>
              </a:rPr>
              <a:t>Fetal cells can be relatively resistant, so test is </a:t>
            </a:r>
            <a:r>
              <a:rPr lang="en-US" dirty="0" smtClean="0">
                <a:latin typeface="Calibri"/>
                <a:cs typeface="Calibri"/>
              </a:rPr>
              <a:t>not reliable </a:t>
            </a:r>
            <a:r>
              <a:rPr lang="en-US" dirty="0">
                <a:latin typeface="Calibri"/>
                <a:cs typeface="Calibri"/>
              </a:rPr>
              <a:t>in neonates. </a:t>
            </a:r>
            <a:endParaRPr lang="en-US" dirty="0" smtClean="0">
              <a:latin typeface="Calibri"/>
              <a:cs typeface="Calibri"/>
            </a:endParaRPr>
          </a:p>
          <a:p>
            <a:pPr eaLnBrk="1" fontAlgn="auto" hangingPunct="1">
              <a:spcAft>
                <a:spcPts val="0"/>
              </a:spcAft>
              <a:buFont typeface="Arial" pitchFamily="34" charset="0"/>
              <a:buChar char="•"/>
              <a:defRPr/>
            </a:pPr>
            <a:r>
              <a:rPr lang="en-US" dirty="0" smtClean="0">
                <a:latin typeface="Calibri"/>
                <a:cs typeface="Calibri"/>
              </a:rPr>
              <a:t>Sensitivity: ~80%</a:t>
            </a:r>
            <a:endParaRPr lang="en-US" dirty="0">
              <a:latin typeface="Calibri"/>
              <a:cs typeface="Calibri"/>
            </a:endParaRPr>
          </a:p>
        </p:txBody>
      </p:sp>
      <p:sp>
        <p:nvSpPr>
          <p:cNvPr id="5" name="Line 22"/>
          <p:cNvSpPr>
            <a:spLocks noChangeShapeType="1"/>
          </p:cNvSpPr>
          <p:nvPr/>
        </p:nvSpPr>
        <p:spPr bwMode="auto">
          <a:xfrm>
            <a:off x="527381"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sz="1100">
              <a:latin typeface="+mj-lt"/>
            </a:endParaRPr>
          </a:p>
        </p:txBody>
      </p:sp>
      <p:sp>
        <p:nvSpPr>
          <p:cNvPr id="2" name="TextBox 1"/>
          <p:cNvSpPr txBox="1"/>
          <p:nvPr/>
        </p:nvSpPr>
        <p:spPr>
          <a:xfrm>
            <a:off x="1296272" y="4844535"/>
            <a:ext cx="2909323" cy="369332"/>
          </a:xfrm>
          <a:prstGeom prst="rect">
            <a:avLst/>
          </a:prstGeom>
          <a:noFill/>
        </p:spPr>
        <p:txBody>
          <a:bodyPr wrap="none" rtlCol="0">
            <a:spAutoFit/>
          </a:bodyPr>
          <a:lstStyle/>
          <a:p>
            <a:r>
              <a:rPr lang="en-US" dirty="0" smtClean="0"/>
              <a:t>Note: labs may flip the x axis </a:t>
            </a:r>
            <a:endParaRPr lang="en-US" dirty="0"/>
          </a:p>
        </p:txBody>
      </p:sp>
      <p:sp>
        <p:nvSpPr>
          <p:cNvPr id="7" name="TextBox 6"/>
          <p:cNvSpPr txBox="1"/>
          <p:nvPr/>
        </p:nvSpPr>
        <p:spPr>
          <a:xfrm>
            <a:off x="2008290" y="5219627"/>
            <a:ext cx="1495922" cy="400110"/>
          </a:xfrm>
          <a:prstGeom prst="rect">
            <a:avLst/>
          </a:prstGeom>
          <a:noFill/>
        </p:spPr>
        <p:txBody>
          <a:bodyPr wrap="none" rtlCol="0">
            <a:spAutoFit/>
          </a:bodyPr>
          <a:lstStyle/>
          <a:p>
            <a:pPr algn="ctr"/>
            <a:r>
              <a:rPr lang="en-US" sz="1000" dirty="0" smtClean="0">
                <a:solidFill>
                  <a:schemeClr val="bg1">
                    <a:lumMod val="50000"/>
                  </a:schemeClr>
                </a:solidFill>
              </a:rPr>
              <a:t>Artwork with permission </a:t>
            </a:r>
          </a:p>
          <a:p>
            <a:pPr algn="ctr"/>
            <a:r>
              <a:rPr lang="en-US" sz="1000" dirty="0" smtClean="0">
                <a:solidFill>
                  <a:schemeClr val="bg1">
                    <a:lumMod val="50000"/>
                  </a:schemeClr>
                </a:solidFill>
              </a:rPr>
              <a:t>from Dr. Samuel E. Lux</a:t>
            </a:r>
            <a:endParaRPr lang="en-US" sz="1000" dirty="0">
              <a:solidFill>
                <a:schemeClr val="bg1">
                  <a:lumMod val="50000"/>
                </a:schemeClr>
              </a:solidFill>
            </a:endParaRPr>
          </a:p>
        </p:txBody>
      </p:sp>
      <p:sp>
        <p:nvSpPr>
          <p:cNvPr id="8" name="Rectangle 7"/>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150444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bwMode="auto">
          <a:xfrm>
            <a:off x="499797" y="188640"/>
            <a:ext cx="10972800" cy="533400"/>
          </a:xfrm>
          <a:prstGeom prst="rect">
            <a:avLst/>
          </a:prstGeom>
          <a:noFill/>
          <a:ln>
            <a:miter lim="800000"/>
            <a:headEnd/>
            <a:tailEnd/>
          </a:ln>
        </p:spPr>
        <p:txBody>
          <a:bodyPr>
            <a:noAutofit/>
          </a:bodyPr>
          <a:lstStyle/>
          <a:p>
            <a:r>
              <a:rPr lang="en-US" sz="3600" b="1" dirty="0"/>
              <a:t>Hereditary Spherocytosis: Eosin-5-maleimide </a:t>
            </a:r>
            <a:r>
              <a:rPr lang="en-US" sz="3600" b="1" dirty="0" smtClean="0"/>
              <a:t>(EMA) Binding</a:t>
            </a:r>
            <a:endParaRPr lang="en-US" sz="3600" b="1" dirty="0"/>
          </a:p>
        </p:txBody>
      </p:sp>
      <p:sp>
        <p:nvSpPr>
          <p:cNvPr id="61445" name="Rectangle 5"/>
          <p:cNvSpPr>
            <a:spLocks noGrp="1" noChangeArrowheads="1"/>
          </p:cNvSpPr>
          <p:nvPr>
            <p:ph type="body" sz="half" idx="4294967295"/>
          </p:nvPr>
        </p:nvSpPr>
        <p:spPr>
          <a:xfrm>
            <a:off x="6192520" y="1188720"/>
            <a:ext cx="5761096" cy="4937760"/>
          </a:xfrm>
          <a:prstGeom prst="rect">
            <a:avLst/>
          </a:prstGeom>
        </p:spPr>
        <p:txBody>
          <a:bodyPr>
            <a:normAutofit/>
          </a:bodyPr>
          <a:lstStyle/>
          <a:p>
            <a:pPr>
              <a:defRPr/>
            </a:pPr>
            <a:r>
              <a:rPr lang="en-US" dirty="0" smtClean="0"/>
              <a:t>Eosin-based fluorescent dye binds to RBC membrane proteins, especially band 3</a:t>
            </a:r>
          </a:p>
          <a:p>
            <a:pPr>
              <a:defRPr/>
            </a:pPr>
            <a:r>
              <a:rPr lang="en-US" dirty="0" smtClean="0"/>
              <a:t>Reduction </a:t>
            </a:r>
            <a:r>
              <a:rPr lang="en-US" dirty="0"/>
              <a:t>in the amount of band 3 fluorescence after binding with </a:t>
            </a:r>
            <a:r>
              <a:rPr lang="en-US" dirty="0" smtClean="0"/>
              <a:t>EMA can be detected by flow cytometry (~33% reduction)</a:t>
            </a:r>
          </a:p>
          <a:p>
            <a:pPr>
              <a:defRPr/>
            </a:pPr>
            <a:r>
              <a:rPr lang="en-US" dirty="0" smtClean="0">
                <a:latin typeface="Calibri"/>
                <a:cs typeface="Calibri"/>
              </a:rPr>
              <a:t>Sensitivity: 93-96%</a:t>
            </a:r>
          </a:p>
          <a:p>
            <a:pPr>
              <a:defRPr/>
            </a:pPr>
            <a:r>
              <a:rPr lang="en-US" dirty="0" smtClean="0">
                <a:latin typeface="Calibri"/>
                <a:cs typeface="Calibri"/>
              </a:rPr>
              <a:t>Specificity: 93-99%</a:t>
            </a:r>
          </a:p>
          <a:p>
            <a:pPr>
              <a:defRPr/>
            </a:pPr>
            <a:r>
              <a:rPr lang="en-US" dirty="0" smtClean="0">
                <a:latin typeface="Calibri"/>
                <a:cs typeface="Calibri"/>
              </a:rPr>
              <a:t>False Positives: </a:t>
            </a:r>
            <a:r>
              <a:rPr lang="en-US" dirty="0" smtClean="0"/>
              <a:t>CDA Type </a:t>
            </a:r>
            <a:r>
              <a:rPr lang="en-US" dirty="0"/>
              <a:t>II, </a:t>
            </a:r>
            <a:r>
              <a:rPr lang="en-US" dirty="0" smtClean="0"/>
              <a:t>SAO, and </a:t>
            </a:r>
            <a:r>
              <a:rPr lang="en-US" dirty="0"/>
              <a:t>Hereditary </a:t>
            </a:r>
            <a:r>
              <a:rPr lang="en-US" dirty="0" err="1" smtClean="0"/>
              <a:t>Pyropoikilocytosis</a:t>
            </a:r>
            <a:endParaRPr lang="en-US" dirty="0" smtClean="0"/>
          </a:p>
          <a:p>
            <a:pPr>
              <a:defRPr/>
            </a:pPr>
            <a:endParaRPr lang="en-US" sz="2400" dirty="0">
              <a:latin typeface="Arial Narrow" pitchFamily="34" charset="0"/>
            </a:endParaRPr>
          </a:p>
          <a:p>
            <a:pPr>
              <a:defRPr/>
            </a:pPr>
            <a:endParaRPr lang="en-US" sz="2400" dirty="0">
              <a:latin typeface="Arial Narrow" pitchFamily="34" charset="0"/>
            </a:endParaRPr>
          </a:p>
        </p:txBody>
      </p:sp>
      <p:sp>
        <p:nvSpPr>
          <p:cNvPr id="5" name="Line 22"/>
          <p:cNvSpPr>
            <a:spLocks noChangeShapeType="1"/>
          </p:cNvSpPr>
          <p:nvPr/>
        </p:nvSpPr>
        <p:spPr bwMode="auto">
          <a:xfrm>
            <a:off x="527381"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sz="110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427241"/>
            <a:ext cx="5391150"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2661719" y="2525917"/>
            <a:ext cx="0" cy="5251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444352" y="2156585"/>
            <a:ext cx="434734" cy="369332"/>
          </a:xfrm>
          <a:prstGeom prst="rect">
            <a:avLst/>
          </a:prstGeom>
          <a:noFill/>
        </p:spPr>
        <p:txBody>
          <a:bodyPr wrap="none" rtlCol="0">
            <a:spAutoFit/>
          </a:bodyPr>
          <a:lstStyle/>
          <a:p>
            <a:r>
              <a:rPr lang="en-US" dirty="0" smtClean="0"/>
              <a:t>HS</a:t>
            </a:r>
            <a:endParaRPr lang="en-US" dirty="0"/>
          </a:p>
        </p:txBody>
      </p:sp>
      <p:sp>
        <p:nvSpPr>
          <p:cNvPr id="13" name="TextBox 12"/>
          <p:cNvSpPr txBox="1"/>
          <p:nvPr/>
        </p:nvSpPr>
        <p:spPr>
          <a:xfrm>
            <a:off x="4163002" y="1548494"/>
            <a:ext cx="850169" cy="369332"/>
          </a:xfrm>
          <a:prstGeom prst="rect">
            <a:avLst/>
          </a:prstGeom>
          <a:noFill/>
        </p:spPr>
        <p:txBody>
          <a:bodyPr wrap="none" rtlCol="0">
            <a:spAutoFit/>
          </a:bodyPr>
          <a:lstStyle/>
          <a:p>
            <a:r>
              <a:rPr lang="en-US" dirty="0" smtClean="0"/>
              <a:t>control</a:t>
            </a:r>
            <a:endParaRPr lang="en-US" dirty="0"/>
          </a:p>
        </p:txBody>
      </p:sp>
      <p:sp>
        <p:nvSpPr>
          <p:cNvPr id="9" name="Rectangle 8"/>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632139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569513" y="5984341"/>
            <a:ext cx="2362954" cy="724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58" name="Rectangle 2"/>
          <p:cNvSpPr>
            <a:spLocks noGrp="1" noChangeArrowheads="1"/>
          </p:cNvSpPr>
          <p:nvPr>
            <p:ph type="title" idx="4294967295"/>
          </p:nvPr>
        </p:nvSpPr>
        <p:spPr bwMode="auto">
          <a:xfrm>
            <a:off x="499797" y="188640"/>
            <a:ext cx="10972800" cy="533400"/>
          </a:xfrm>
          <a:prstGeom prst="rect">
            <a:avLst/>
          </a:prstGeom>
          <a:noFill/>
          <a:ln>
            <a:miter lim="800000"/>
            <a:headEnd/>
            <a:tailEnd/>
          </a:ln>
        </p:spPr>
        <p:txBody>
          <a:bodyPr>
            <a:noAutofit/>
          </a:bodyPr>
          <a:lstStyle/>
          <a:p>
            <a:pPr algn="l" eaLnBrk="1" hangingPunct="1"/>
            <a:r>
              <a:rPr lang="en-US" sz="3600" b="1" dirty="0" smtClean="0"/>
              <a:t>Hereditary Spherocytosis: Treatment</a:t>
            </a:r>
            <a:endParaRPr lang="en-US" sz="3600" b="1" dirty="0"/>
          </a:p>
        </p:txBody>
      </p:sp>
      <p:sp>
        <p:nvSpPr>
          <p:cNvPr id="5" name="Line 22"/>
          <p:cNvSpPr>
            <a:spLocks noChangeShapeType="1"/>
          </p:cNvSpPr>
          <p:nvPr/>
        </p:nvSpPr>
        <p:spPr bwMode="auto">
          <a:xfrm>
            <a:off x="434109"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sz="110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4141522435"/>
              </p:ext>
            </p:extLst>
          </p:nvPr>
        </p:nvGraphicFramePr>
        <p:xfrm>
          <a:off x="1070112" y="4458791"/>
          <a:ext cx="10222727" cy="1828800"/>
        </p:xfrm>
        <a:graphic>
          <a:graphicData uri="http://schemas.openxmlformats.org/drawingml/2006/table">
            <a:tbl>
              <a:tblPr firstRow="1" bandRow="1">
                <a:tableStyleId>{5940675A-B579-460E-94D1-54222C63F5DA}</a:tableStyleId>
              </a:tblPr>
              <a:tblGrid>
                <a:gridCol w="2174781"/>
                <a:gridCol w="4916950"/>
                <a:gridCol w="3130996"/>
              </a:tblGrid>
              <a:tr h="37084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Severity of HS and consideration of splenectomy</a:t>
                      </a:r>
                    </a:p>
                  </a:txBody>
                  <a:tcPr>
                    <a:solidFill>
                      <a:schemeClr val="accent1">
                        <a:lumMod val="20000"/>
                        <a:lumOff val="80000"/>
                      </a:schemeClr>
                    </a:solidFill>
                  </a:tcPr>
                </a:tc>
                <a:tc hMerge="1">
                  <a:txBody>
                    <a:bodyPr/>
                    <a:lstStyle/>
                    <a:p>
                      <a:endParaRPr lang="en-US" sz="2000" dirty="0"/>
                    </a:p>
                  </a:txBody>
                  <a:tcPr/>
                </a:tc>
                <a:tc hMerge="1">
                  <a:txBody>
                    <a:bodyPr/>
                    <a:lstStyle/>
                    <a:p>
                      <a:endParaRPr lang="en-US" sz="2000" dirty="0"/>
                    </a:p>
                  </a:txBody>
                  <a:tcPr/>
                </a:tc>
              </a:tr>
              <a:tr h="370840">
                <a:tc>
                  <a:txBody>
                    <a:bodyPr/>
                    <a:lstStyle/>
                    <a:p>
                      <a:r>
                        <a:rPr lang="en-US" sz="2400" b="1" dirty="0" smtClean="0"/>
                        <a:t>Severe HS</a:t>
                      </a:r>
                      <a:endParaRPr lang="en-US" sz="2400" b="1" dirty="0"/>
                    </a:p>
                  </a:txBody>
                  <a:tcPr/>
                </a:tc>
                <a:tc>
                  <a:txBody>
                    <a:bodyPr/>
                    <a:lstStyle/>
                    <a:p>
                      <a:r>
                        <a:rPr lang="en-US" sz="2400" dirty="0" err="1" smtClean="0"/>
                        <a:t>Hb</a:t>
                      </a:r>
                      <a:r>
                        <a:rPr lang="en-US" sz="2400" dirty="0" smtClean="0"/>
                        <a:t> &lt;6-8 g/dl, + transfusions</a:t>
                      </a:r>
                      <a:endParaRPr lang="en-US" sz="2400" dirty="0"/>
                    </a:p>
                  </a:txBody>
                  <a:tcPr/>
                </a:tc>
                <a:tc>
                  <a:txBody>
                    <a:bodyPr/>
                    <a:lstStyle/>
                    <a:p>
                      <a:r>
                        <a:rPr lang="en-US" sz="2400" dirty="0" smtClean="0"/>
                        <a:t>Splenectomy</a:t>
                      </a:r>
                      <a:endParaRPr lang="en-US" sz="2400" dirty="0"/>
                    </a:p>
                  </a:txBody>
                  <a:tcPr/>
                </a:tc>
              </a:tr>
              <a:tr h="370840">
                <a:tc>
                  <a:txBody>
                    <a:bodyPr/>
                    <a:lstStyle/>
                    <a:p>
                      <a:r>
                        <a:rPr lang="en-US" sz="2400" b="1" dirty="0" smtClean="0"/>
                        <a:t>Moderate HS</a:t>
                      </a:r>
                      <a:endParaRPr lang="en-US" sz="2400" b="1" dirty="0"/>
                    </a:p>
                  </a:txBody>
                  <a:tcPr/>
                </a:tc>
                <a:tc>
                  <a:txBody>
                    <a:bodyPr/>
                    <a:lstStyle/>
                    <a:p>
                      <a:r>
                        <a:rPr lang="en-US" sz="2400" dirty="0" err="1" smtClean="0"/>
                        <a:t>Hb</a:t>
                      </a:r>
                      <a:r>
                        <a:rPr lang="en-US" sz="2400" dirty="0" smtClean="0"/>
                        <a:t> 8-11 g/dl</a:t>
                      </a:r>
                      <a:endParaRPr lang="en-US" sz="2400" dirty="0"/>
                    </a:p>
                  </a:txBody>
                  <a:tcPr/>
                </a:tc>
                <a:tc>
                  <a:txBody>
                    <a:bodyPr/>
                    <a:lstStyle/>
                    <a:p>
                      <a:r>
                        <a:rPr lang="en-US" sz="2400" dirty="0" smtClean="0"/>
                        <a:t>Shared decision making</a:t>
                      </a:r>
                      <a:endParaRPr lang="en-US" sz="2400" dirty="0"/>
                    </a:p>
                  </a:txBody>
                  <a:tcPr/>
                </a:tc>
              </a:tr>
              <a:tr h="370840">
                <a:tc>
                  <a:txBody>
                    <a:bodyPr/>
                    <a:lstStyle/>
                    <a:p>
                      <a:r>
                        <a:rPr lang="en-US" sz="2400" b="1" dirty="0" smtClean="0"/>
                        <a:t>Mild HS</a:t>
                      </a:r>
                      <a:endParaRPr lang="en-US" sz="2400" b="1" dirty="0"/>
                    </a:p>
                  </a:txBody>
                  <a:tcPr/>
                </a:tc>
                <a:tc>
                  <a:txBody>
                    <a:bodyPr/>
                    <a:lstStyle/>
                    <a:p>
                      <a:r>
                        <a:rPr lang="en-US" sz="2400" dirty="0" err="1" smtClean="0"/>
                        <a:t>Hb</a:t>
                      </a:r>
                      <a:r>
                        <a:rPr lang="en-US" sz="2400" dirty="0" smtClean="0"/>
                        <a:t> &gt;11 </a:t>
                      </a:r>
                      <a:r>
                        <a:rPr lang="en-US" sz="2400" baseline="0" dirty="0" smtClean="0"/>
                        <a:t>g/dl, asymptomatic</a:t>
                      </a:r>
                      <a:endParaRPr lang="en-US" sz="2400" dirty="0"/>
                    </a:p>
                  </a:txBody>
                  <a:tcPr/>
                </a:tc>
                <a:tc>
                  <a:txBody>
                    <a:bodyPr/>
                    <a:lstStyle/>
                    <a:p>
                      <a:r>
                        <a:rPr lang="en-US" sz="2400" dirty="0" smtClean="0"/>
                        <a:t>No Splenectomy</a:t>
                      </a:r>
                      <a:endParaRPr lang="en-US" sz="2400"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12294417"/>
              </p:ext>
            </p:extLst>
          </p:nvPr>
        </p:nvGraphicFramePr>
        <p:xfrm>
          <a:off x="388389" y="1248356"/>
          <a:ext cx="11498359" cy="2834640"/>
        </p:xfrm>
        <a:graphic>
          <a:graphicData uri="http://schemas.openxmlformats.org/drawingml/2006/table">
            <a:tbl>
              <a:tblPr firstRow="1" bandRow="1">
                <a:tableStyleId>{5940675A-B579-460E-94D1-54222C63F5DA}</a:tableStyleId>
              </a:tblPr>
              <a:tblGrid>
                <a:gridCol w="1425928"/>
                <a:gridCol w="4693089"/>
                <a:gridCol w="5379342"/>
              </a:tblGrid>
              <a:tr h="370840">
                <a:tc>
                  <a:txBody>
                    <a:bodyPr/>
                    <a:lstStyle/>
                    <a:p>
                      <a:endParaRPr lang="en-US" sz="2400" dirty="0"/>
                    </a:p>
                  </a:txBody>
                  <a:tcPr/>
                </a:tc>
                <a:tc>
                  <a:txBody>
                    <a:bodyPr/>
                    <a:lstStyle/>
                    <a:p>
                      <a:r>
                        <a:rPr lang="en-US" sz="2400" b="1" dirty="0" smtClean="0"/>
                        <a:t>Full Splenectomy</a:t>
                      </a:r>
                      <a:endParaRPr lang="en-US" sz="2400" b="1" dirty="0"/>
                    </a:p>
                  </a:txBody>
                  <a:tcPr>
                    <a:solidFill>
                      <a:schemeClr val="accent1">
                        <a:lumMod val="20000"/>
                        <a:lumOff val="80000"/>
                      </a:schemeClr>
                    </a:solidFill>
                  </a:tcPr>
                </a:tc>
                <a:tc>
                  <a:txBody>
                    <a:bodyPr/>
                    <a:lstStyle/>
                    <a:p>
                      <a:r>
                        <a:rPr lang="en-US" sz="2400" b="1" dirty="0" smtClean="0"/>
                        <a:t>Partial Splenectomy</a:t>
                      </a:r>
                      <a:endParaRPr lang="en-US" sz="2400" b="1" dirty="0"/>
                    </a:p>
                  </a:txBody>
                  <a:tcPr>
                    <a:solidFill>
                      <a:schemeClr val="accent1">
                        <a:lumMod val="20000"/>
                        <a:lumOff val="80000"/>
                      </a:schemeClr>
                    </a:solidFill>
                  </a:tcPr>
                </a:tc>
              </a:tr>
              <a:tr h="370840">
                <a:tc>
                  <a:txBody>
                    <a:bodyPr/>
                    <a:lstStyle/>
                    <a:p>
                      <a:r>
                        <a:rPr lang="en-US" sz="2400" b="1" dirty="0" smtClean="0"/>
                        <a:t>Benefits</a:t>
                      </a:r>
                      <a:endParaRPr lang="en-US" sz="2400" b="1" dirty="0"/>
                    </a:p>
                  </a:txBody>
                  <a:tcPr/>
                </a:tc>
                <a:tc>
                  <a:txBody>
                    <a:bodyPr/>
                    <a:lstStyle/>
                    <a:p>
                      <a:r>
                        <a:rPr lang="en-US" sz="2400" dirty="0" smtClean="0"/>
                        <a:t>-Resolution of anemia</a:t>
                      </a:r>
                    </a:p>
                    <a:p>
                      <a:r>
                        <a:rPr lang="en-US" sz="2400" dirty="0" smtClean="0"/>
                        <a:t>-No risk of aplastic crisis, gallstones, or hyper-hemolysis </a:t>
                      </a:r>
                      <a:endParaRPr lang="en-US" sz="2400" dirty="0"/>
                    </a:p>
                  </a:txBody>
                  <a:tcPr/>
                </a:tc>
                <a:tc>
                  <a:txBody>
                    <a:bodyPr/>
                    <a:lstStyle/>
                    <a:p>
                      <a:r>
                        <a:rPr lang="en-US" sz="2400" dirty="0" smtClean="0"/>
                        <a:t>-Significant improvement in anemia</a:t>
                      </a:r>
                    </a:p>
                    <a:p>
                      <a:r>
                        <a:rPr lang="en-US" sz="2400" dirty="0" smtClean="0"/>
                        <a:t>-</a:t>
                      </a:r>
                      <a:r>
                        <a:rPr lang="en-US" sz="2400" baseline="0" dirty="0" smtClean="0"/>
                        <a:t>M</a:t>
                      </a:r>
                      <a:r>
                        <a:rPr lang="en-US" sz="2400" dirty="0" smtClean="0"/>
                        <a:t>aintain some splenic function</a:t>
                      </a:r>
                      <a:endParaRPr lang="en-US" sz="2400" dirty="0"/>
                    </a:p>
                  </a:txBody>
                  <a:tcPr/>
                </a:tc>
              </a:tr>
              <a:tr h="370840">
                <a:tc>
                  <a:txBody>
                    <a:bodyPr/>
                    <a:lstStyle/>
                    <a:p>
                      <a:r>
                        <a:rPr lang="en-US" sz="2400" b="1" dirty="0" smtClean="0"/>
                        <a:t>Risks</a:t>
                      </a:r>
                      <a:endParaRPr lang="en-US" sz="2400" b="1"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-Infections (encapsulated organisms, </a:t>
                      </a:r>
                      <a:r>
                        <a:rPr lang="en-US" sz="2400" dirty="0" err="1" smtClean="0"/>
                        <a:t>babesiosis</a:t>
                      </a:r>
                      <a:r>
                        <a:rPr lang="en-US" sz="2400" dirty="0" smtClean="0"/>
                        <a:t>, malaria…)</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-Thrombosis (~10%)</a:t>
                      </a:r>
                      <a:endParaRPr lang="en-US" sz="2400" b="1" dirty="0" smtClean="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-Splenic regrowth (~5-10% risk of full SPL)</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a:t>
                      </a:r>
                      <a:r>
                        <a:rPr lang="en-US" sz="2400" baseline="0" dirty="0" smtClean="0"/>
                        <a:t>Compensated hemolysis so c</a:t>
                      </a:r>
                      <a:r>
                        <a:rPr lang="en-US" sz="2400" dirty="0" smtClean="0"/>
                        <a:t>ontinued risk of aplastic crisis, gallstones, </a:t>
                      </a:r>
                      <a:r>
                        <a:rPr lang="en-US" sz="2400" dirty="0" err="1" smtClean="0"/>
                        <a:t>etc</a:t>
                      </a:r>
                      <a:endParaRPr lang="en-US" sz="2400" dirty="0" smtClean="0"/>
                    </a:p>
                  </a:txBody>
                  <a:tcPr/>
                </a:tc>
              </a:tr>
            </a:tbl>
          </a:graphicData>
        </a:graphic>
      </p:graphicFrame>
      <p:sp>
        <p:nvSpPr>
          <p:cNvPr id="8" name="Rectangle 7"/>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345140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Disclosures</a:t>
            </a:r>
            <a:endParaRPr lang="en-US" b="1" dirty="0"/>
          </a:p>
        </p:txBody>
      </p:sp>
      <p:sp>
        <p:nvSpPr>
          <p:cNvPr id="3" name="Content Placeholder 2"/>
          <p:cNvSpPr>
            <a:spLocks noGrp="1"/>
          </p:cNvSpPr>
          <p:nvPr>
            <p:ph idx="1"/>
          </p:nvPr>
        </p:nvSpPr>
        <p:spPr/>
        <p:txBody>
          <a:bodyPr/>
          <a:lstStyle/>
          <a:p>
            <a:r>
              <a:rPr lang="en-US" dirty="0" err="1" smtClean="0"/>
              <a:t>Agios</a:t>
            </a:r>
            <a:r>
              <a:rPr lang="en-US" dirty="0" smtClean="0"/>
              <a:t> Pharmaceuticals:  Research funding, Scientific advisor</a:t>
            </a:r>
            <a:endParaRPr lang="en-US" dirty="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892430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530304" y="218073"/>
            <a:ext cx="10515600" cy="667041"/>
          </a:xfrm>
          <a:noFill/>
          <a:ln>
            <a:miter lim="800000"/>
            <a:headEnd/>
            <a:tailEnd/>
          </a:ln>
        </p:spPr>
        <p:txBody>
          <a:bodyPr vert="horz" wrap="square" lIns="91440" tIns="45720" rIns="91440" bIns="45720" numCol="1" anchor="t" anchorCtr="0" compatLnSpc="1">
            <a:prstTxWarp prst="textNoShape">
              <a:avLst/>
            </a:prstTxWarp>
            <a:normAutofit/>
          </a:bodyPr>
          <a:lstStyle/>
          <a:p>
            <a:pPr algn="l" eaLnBrk="1" hangingPunct="1"/>
            <a:r>
              <a:rPr lang="en-US" sz="3600" b="1" dirty="0"/>
              <a:t>Hereditary </a:t>
            </a:r>
            <a:r>
              <a:rPr lang="en-US" sz="3600" b="1" dirty="0" err="1"/>
              <a:t>Elliptocytosis</a:t>
            </a:r>
            <a:endParaRPr lang="en-US" sz="3600" b="1" dirty="0"/>
          </a:p>
        </p:txBody>
      </p:sp>
      <p:sp>
        <p:nvSpPr>
          <p:cNvPr id="46083" name="Rectangle 3"/>
          <p:cNvSpPr>
            <a:spLocks noGrp="1" noChangeArrowheads="1"/>
          </p:cNvSpPr>
          <p:nvPr>
            <p:ph idx="1"/>
          </p:nvPr>
        </p:nvSpPr>
        <p:spPr bwMode="auto">
          <a:xfrm>
            <a:off x="534341" y="1169091"/>
            <a:ext cx="7778603" cy="4525963"/>
          </a:xfrm>
          <a:noFill/>
          <a:ln>
            <a:miter lim="800000"/>
            <a:headEnd/>
            <a:tailEnd/>
          </a:ln>
        </p:spPr>
        <p:txBody>
          <a:bodyPr vert="horz" wrap="square" lIns="91440" tIns="45720" rIns="91440" bIns="45720" numCol="1" anchor="t" anchorCtr="0" compatLnSpc="1">
            <a:prstTxWarp prst="textNoShape">
              <a:avLst/>
            </a:prstTxWarp>
            <a:noAutofit/>
          </a:bodyPr>
          <a:lstStyle/>
          <a:p>
            <a:pPr marL="0" indent="0">
              <a:buNone/>
            </a:pPr>
            <a:r>
              <a:rPr lang="en-US" sz="2800" b="1" dirty="0" smtClean="0"/>
              <a:t>Pathophysiology</a:t>
            </a:r>
            <a:r>
              <a:rPr lang="en-US" dirty="0" smtClean="0"/>
              <a:t>:  </a:t>
            </a:r>
          </a:p>
          <a:p>
            <a:pPr lvl="1"/>
            <a:r>
              <a:rPr lang="en-US" dirty="0" smtClean="0"/>
              <a:t>Most common cause is abnormal </a:t>
            </a:r>
            <a:r>
              <a:rPr lang="en-US" dirty="0" err="1" smtClean="0"/>
              <a:t>spectrin</a:t>
            </a:r>
            <a:r>
              <a:rPr lang="en-US" dirty="0" smtClean="0">
                <a:solidFill>
                  <a:srgbClr val="FF0000"/>
                </a:solidFill>
              </a:rPr>
              <a:t> </a:t>
            </a:r>
            <a:r>
              <a:rPr lang="en-US" dirty="0" smtClean="0"/>
              <a:t>heterodimer association (</a:t>
            </a:r>
            <a:r>
              <a:rPr lang="en-US" b="1" dirty="0" smtClean="0"/>
              <a:t>SPTA, SPTB</a:t>
            </a:r>
            <a:r>
              <a:rPr lang="en-US" dirty="0" smtClean="0"/>
              <a:t>, </a:t>
            </a:r>
            <a:r>
              <a:rPr lang="en-US" b="1" i="1" dirty="0" smtClean="0"/>
              <a:t>horizontal </a:t>
            </a:r>
            <a:r>
              <a:rPr lang="en-US" dirty="0" smtClean="0"/>
              <a:t>interactions)</a:t>
            </a:r>
          </a:p>
          <a:p>
            <a:pPr lvl="1"/>
            <a:r>
              <a:rPr lang="en-US" sz="2400" dirty="0" smtClean="0"/>
              <a:t>Autosomal dominant pattern (1/2000-1/4000)</a:t>
            </a:r>
          </a:p>
          <a:p>
            <a:pPr marL="0" indent="0">
              <a:buNone/>
            </a:pPr>
            <a:r>
              <a:rPr lang="en-US" b="1" dirty="0" smtClean="0"/>
              <a:t>Clinical Findings: </a:t>
            </a:r>
          </a:p>
          <a:p>
            <a:pPr lvl="1"/>
            <a:r>
              <a:rPr lang="en-US" dirty="0" smtClean="0"/>
              <a:t>Diagnosis by blood smear with &gt;25% elliptical, cigar-shaped RBCs </a:t>
            </a:r>
          </a:p>
          <a:p>
            <a:pPr lvl="1"/>
            <a:r>
              <a:rPr lang="en-US" dirty="0" smtClean="0"/>
              <a:t>Mostly asymptomatic (non-hemolytic), but some have significant hemolytic anemia</a:t>
            </a:r>
          </a:p>
          <a:p>
            <a:pPr marL="0" indent="0">
              <a:buNone/>
            </a:pPr>
            <a:r>
              <a:rPr lang="en-US" b="1" dirty="0" smtClean="0"/>
              <a:t>Treatment:  </a:t>
            </a:r>
          </a:p>
          <a:p>
            <a:pPr lvl="1"/>
            <a:r>
              <a:rPr lang="en-US" dirty="0" smtClean="0"/>
              <a:t>Not typically needed, but splenectomy ameliorates anemia in severe cases</a:t>
            </a:r>
          </a:p>
          <a:p>
            <a:pPr eaLnBrk="1" hangingPunct="1">
              <a:lnSpc>
                <a:spcPct val="90000"/>
              </a:lnSpc>
            </a:pPr>
            <a:endParaRPr lang="en-US" sz="2800" dirty="0"/>
          </a:p>
        </p:txBody>
      </p:sp>
      <p:sp>
        <p:nvSpPr>
          <p:cNvPr id="4" name="Line 22"/>
          <p:cNvSpPr>
            <a:spLocks noChangeShapeType="1"/>
          </p:cNvSpPr>
          <p:nvPr/>
        </p:nvSpPr>
        <p:spPr bwMode="auto">
          <a:xfrm>
            <a:off x="527381"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TextBox 6"/>
          <p:cNvSpPr txBox="1"/>
          <p:nvPr/>
        </p:nvSpPr>
        <p:spPr>
          <a:xfrm>
            <a:off x="8984395" y="2976125"/>
            <a:ext cx="2246128" cy="246221"/>
          </a:xfrm>
          <a:prstGeom prst="rect">
            <a:avLst/>
          </a:prstGeom>
          <a:noFill/>
        </p:spPr>
        <p:txBody>
          <a:bodyPr wrap="none" rtlCol="0">
            <a:spAutoFit/>
          </a:bodyPr>
          <a:lstStyle/>
          <a:p>
            <a:r>
              <a:rPr lang="en-US" sz="1000" dirty="0" smtClean="0">
                <a:solidFill>
                  <a:schemeClr val="tx1">
                    <a:lumMod val="50000"/>
                    <a:lumOff val="50000"/>
                  </a:schemeClr>
                </a:solidFill>
              </a:rPr>
              <a:t>With permission from Dr. Samuel E. Lux</a:t>
            </a:r>
            <a:endParaRPr lang="en-US" sz="1000" dirty="0">
              <a:solidFill>
                <a:schemeClr val="tx1">
                  <a:lumMod val="50000"/>
                  <a:lumOff val="50000"/>
                </a:schemeClr>
              </a:solidFill>
            </a:endParaRPr>
          </a:p>
        </p:txBody>
      </p:sp>
      <p:sp>
        <p:nvSpPr>
          <p:cNvPr id="10" name="Rectangle 9"/>
          <p:cNvSpPr/>
          <p:nvPr/>
        </p:nvSpPr>
        <p:spPr>
          <a:xfrm>
            <a:off x="9569513" y="5984341"/>
            <a:ext cx="2362954" cy="724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414206613"/>
              </p:ext>
            </p:extLst>
          </p:nvPr>
        </p:nvGraphicFramePr>
        <p:xfrm>
          <a:off x="8343425" y="3464318"/>
          <a:ext cx="3489386" cy="3322320"/>
        </p:xfrm>
        <a:graphic>
          <a:graphicData uri="http://schemas.openxmlformats.org/drawingml/2006/table">
            <a:tbl>
              <a:tblPr firstRow="1" bandRow="1">
                <a:tableStyleId>{5940675A-B579-460E-94D1-54222C63F5DA}</a:tableStyleId>
              </a:tblPr>
              <a:tblGrid>
                <a:gridCol w="1547335"/>
                <a:gridCol w="1942051"/>
              </a:tblGrid>
              <a:tr h="0">
                <a:tc gridSpan="2">
                  <a:txBody>
                    <a:bodyPr/>
                    <a:lstStyle/>
                    <a:p>
                      <a:r>
                        <a:rPr lang="en-US" sz="2000" b="1" dirty="0" smtClean="0"/>
                        <a:t>Special</a:t>
                      </a:r>
                      <a:r>
                        <a:rPr lang="en-US" sz="2000" b="1" baseline="0" dirty="0" smtClean="0"/>
                        <a:t> Subtypes</a:t>
                      </a:r>
                      <a:endParaRPr lang="en-US" sz="2000" b="1" dirty="0"/>
                    </a:p>
                  </a:txBody>
                  <a:tcPr/>
                </a:tc>
                <a:tc hMerge="1">
                  <a:txBody>
                    <a:bodyPr/>
                    <a:lstStyle/>
                    <a:p>
                      <a:endParaRPr lang="en-US" dirty="0"/>
                    </a:p>
                  </a:txBody>
                  <a:tcPr/>
                </a:tc>
              </a:tr>
              <a:tr h="854764">
                <a:tc>
                  <a:txBody>
                    <a:bodyPr/>
                    <a:lstStyle/>
                    <a:p>
                      <a:r>
                        <a:rPr lang="en-US" sz="2000" b="1" dirty="0" smtClean="0"/>
                        <a:t>Southeast Asian </a:t>
                      </a:r>
                      <a:r>
                        <a:rPr lang="en-US" sz="2000" b="1" dirty="0" err="1" smtClean="0"/>
                        <a:t>Ovalocytosis</a:t>
                      </a:r>
                      <a:endParaRPr lang="en-US" sz="2000" dirty="0"/>
                    </a:p>
                  </a:txBody>
                  <a:tcPr/>
                </a:tc>
                <a:tc>
                  <a:txBody>
                    <a:bodyPr/>
                    <a:lstStyle/>
                    <a:p>
                      <a:r>
                        <a:rPr lang="en-US" sz="2000" dirty="0" smtClean="0"/>
                        <a:t>rigid </a:t>
                      </a:r>
                      <a:r>
                        <a:rPr lang="en-US" sz="2000" dirty="0" err="1" smtClean="0"/>
                        <a:t>rbcs</a:t>
                      </a:r>
                      <a:r>
                        <a:rPr lang="en-US" sz="2000" dirty="0" smtClean="0"/>
                        <a:t>, </a:t>
                      </a:r>
                    </a:p>
                    <a:p>
                      <a:r>
                        <a:rPr lang="en-US" sz="2000" dirty="0" smtClean="0"/>
                        <a:t>band 3 mutation,</a:t>
                      </a:r>
                      <a:r>
                        <a:rPr lang="en-US" sz="2000" baseline="0" dirty="0" smtClean="0"/>
                        <a:t> </a:t>
                      </a:r>
                      <a:r>
                        <a:rPr lang="en-US" sz="2000" baseline="0" dirty="0" err="1" smtClean="0"/>
                        <a:t>stomatocytes</a:t>
                      </a:r>
                      <a:r>
                        <a:rPr lang="en-US" sz="2000" baseline="0" dirty="0" smtClean="0"/>
                        <a:t> and </a:t>
                      </a:r>
                      <a:r>
                        <a:rPr lang="en-US" sz="2000" baseline="0" dirty="0" err="1" smtClean="0"/>
                        <a:t>ovalocytes</a:t>
                      </a:r>
                      <a:r>
                        <a:rPr lang="en-US" sz="2000" baseline="0" dirty="0" smtClean="0"/>
                        <a:t>, mild hemolysis</a:t>
                      </a:r>
                      <a:endParaRPr lang="en-US" sz="2000" dirty="0"/>
                    </a:p>
                  </a:txBody>
                  <a:tcPr/>
                </a:tc>
              </a:tr>
              <a:tr h="555171">
                <a:tc>
                  <a:txBody>
                    <a:bodyPr/>
                    <a:lstStyle/>
                    <a:p>
                      <a:r>
                        <a:rPr lang="en-US" sz="2000" b="1" dirty="0" smtClean="0"/>
                        <a:t>Alpha Lely</a:t>
                      </a:r>
                      <a:endParaRPr lang="en-US" sz="2000" b="1" dirty="0"/>
                    </a:p>
                  </a:txBody>
                  <a:tcPr/>
                </a:tc>
                <a:tc>
                  <a:txBody>
                    <a:bodyPr/>
                    <a:lstStyle/>
                    <a:p>
                      <a:r>
                        <a:rPr lang="en-US" sz="2000" dirty="0" smtClean="0"/>
                        <a:t>reduced alpha </a:t>
                      </a:r>
                      <a:r>
                        <a:rPr lang="en-US" sz="2000" dirty="0" err="1" smtClean="0"/>
                        <a:t>spectrin</a:t>
                      </a:r>
                      <a:r>
                        <a:rPr lang="en-US" sz="2000" dirty="0" smtClean="0"/>
                        <a:t>, HE modifier</a:t>
                      </a:r>
                      <a:endParaRPr lang="en-US" sz="2000" dirty="0"/>
                    </a:p>
                  </a:txBody>
                  <a:tcPr/>
                </a:tc>
              </a:tr>
            </a:tbl>
          </a:graphicData>
        </a:graphic>
      </p:graphicFrame>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3913" y="1274190"/>
            <a:ext cx="2500313" cy="16446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45202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562110" y="202450"/>
            <a:ext cx="10515600" cy="680970"/>
          </a:xfrm>
          <a:noFill/>
          <a:ln>
            <a:miter lim="800000"/>
            <a:headEnd/>
            <a:tailEnd/>
          </a:ln>
        </p:spPr>
        <p:txBody>
          <a:bodyPr vert="horz" wrap="square" lIns="91440" tIns="45720" rIns="91440" bIns="45720" numCol="1" anchor="t" anchorCtr="0" compatLnSpc="1">
            <a:prstTxWarp prst="textNoShape">
              <a:avLst/>
            </a:prstTxWarp>
            <a:normAutofit/>
          </a:bodyPr>
          <a:lstStyle/>
          <a:p>
            <a:pPr algn="l" eaLnBrk="1" hangingPunct="1"/>
            <a:r>
              <a:rPr lang="en-US" sz="3600" b="1" dirty="0"/>
              <a:t>Hereditary </a:t>
            </a:r>
            <a:r>
              <a:rPr lang="en-US" sz="3600" b="1" dirty="0" err="1"/>
              <a:t>Pyropoikilocytosis</a:t>
            </a:r>
            <a:r>
              <a:rPr lang="en-US" sz="3600" b="1" dirty="0"/>
              <a:t> (HPP)</a:t>
            </a:r>
          </a:p>
        </p:txBody>
      </p:sp>
      <p:sp>
        <p:nvSpPr>
          <p:cNvPr id="67587" name="Rectangle 3"/>
          <p:cNvSpPr>
            <a:spLocks noGrp="1" noChangeArrowheads="1"/>
          </p:cNvSpPr>
          <p:nvPr>
            <p:ph idx="1"/>
          </p:nvPr>
        </p:nvSpPr>
        <p:spPr>
          <a:xfrm>
            <a:off x="553156" y="1026566"/>
            <a:ext cx="7895105" cy="5212581"/>
          </a:xfrm>
        </p:spPr>
        <p:txBody>
          <a:bodyPr rtlCol="0">
            <a:noAutofit/>
          </a:bodyPr>
          <a:lstStyle/>
          <a:p>
            <a:pPr marL="0" indent="0">
              <a:buNone/>
            </a:pPr>
            <a:r>
              <a:rPr lang="en-US" b="1" dirty="0"/>
              <a:t>Pathophysiology</a:t>
            </a:r>
            <a:r>
              <a:rPr lang="en-US" dirty="0"/>
              <a:t>:  </a:t>
            </a:r>
          </a:p>
          <a:p>
            <a:pPr lvl="1"/>
            <a:r>
              <a:rPr lang="en-US" dirty="0" smtClean="0"/>
              <a:t>Rare;  </a:t>
            </a:r>
            <a:r>
              <a:rPr lang="en-US" dirty="0" err="1"/>
              <a:t>s</a:t>
            </a:r>
            <a:r>
              <a:rPr lang="en-US" dirty="0" err="1" smtClean="0"/>
              <a:t>pectrin</a:t>
            </a:r>
            <a:r>
              <a:rPr lang="en-US" dirty="0" smtClean="0"/>
              <a:t> abnormalities most commonly </a:t>
            </a:r>
          </a:p>
          <a:p>
            <a:pPr lvl="1"/>
            <a:r>
              <a:rPr lang="en-US" dirty="0" smtClean="0"/>
              <a:t>Family members with HE</a:t>
            </a:r>
            <a:endParaRPr lang="en-US" dirty="0"/>
          </a:p>
          <a:p>
            <a:pPr lvl="1"/>
            <a:r>
              <a:rPr lang="en-US" dirty="0"/>
              <a:t>Autosomal </a:t>
            </a:r>
            <a:r>
              <a:rPr lang="en-US" dirty="0" smtClean="0"/>
              <a:t>recessive pattern</a:t>
            </a:r>
            <a:endParaRPr lang="en-US" dirty="0"/>
          </a:p>
          <a:p>
            <a:pPr marL="0" indent="0">
              <a:buNone/>
            </a:pPr>
            <a:r>
              <a:rPr lang="en-US" b="1" dirty="0" smtClean="0"/>
              <a:t>Clinical </a:t>
            </a:r>
            <a:r>
              <a:rPr lang="en-US" b="1" dirty="0"/>
              <a:t>Findings: </a:t>
            </a:r>
          </a:p>
          <a:p>
            <a:pPr lvl="1"/>
            <a:r>
              <a:rPr lang="en-US" dirty="0" smtClean="0"/>
              <a:t>Diagnosis by blood </a:t>
            </a:r>
            <a:r>
              <a:rPr lang="en-US" dirty="0"/>
              <a:t>smear with </a:t>
            </a:r>
            <a:r>
              <a:rPr lang="en-US" dirty="0" smtClean="0"/>
              <a:t>bizarre shaped </a:t>
            </a:r>
            <a:r>
              <a:rPr lang="en-US" dirty="0" err="1" smtClean="0"/>
              <a:t>rbcs</a:t>
            </a:r>
            <a:r>
              <a:rPr lang="en-US" dirty="0" smtClean="0"/>
              <a:t> (similar to thermal burn)</a:t>
            </a:r>
          </a:p>
          <a:p>
            <a:pPr lvl="1"/>
            <a:r>
              <a:rPr lang="en-US" dirty="0" smtClean="0"/>
              <a:t>Can be confirmed with molecular testing (</a:t>
            </a:r>
            <a:r>
              <a:rPr lang="en-US" b="1" dirty="0" err="1" smtClean="0"/>
              <a:t>spectrin</a:t>
            </a:r>
            <a:r>
              <a:rPr lang="en-US" b="1" dirty="0" smtClean="0"/>
              <a:t> </a:t>
            </a:r>
            <a:r>
              <a:rPr lang="en-US" dirty="0" err="1" smtClean="0"/>
              <a:t>mut</a:t>
            </a:r>
            <a:r>
              <a:rPr lang="en-US" dirty="0" smtClean="0"/>
              <a:t>)</a:t>
            </a:r>
          </a:p>
          <a:p>
            <a:pPr lvl="1"/>
            <a:r>
              <a:rPr lang="en-US" dirty="0" smtClean="0"/>
              <a:t>Microcytic:  MCV 55-74 </a:t>
            </a:r>
            <a:r>
              <a:rPr lang="en-US" dirty="0" err="1" smtClean="0"/>
              <a:t>fL</a:t>
            </a:r>
            <a:endParaRPr lang="en-US" dirty="0"/>
          </a:p>
          <a:p>
            <a:pPr marL="0" indent="0">
              <a:buNone/>
            </a:pPr>
            <a:r>
              <a:rPr lang="en-US" b="1" dirty="0" smtClean="0"/>
              <a:t>Treatment</a:t>
            </a:r>
            <a:r>
              <a:rPr lang="en-US" b="1" dirty="0"/>
              <a:t>:  </a:t>
            </a:r>
          </a:p>
          <a:p>
            <a:pPr lvl="1"/>
            <a:r>
              <a:rPr lang="en-US" dirty="0" smtClean="0"/>
              <a:t>Severe hemolysis in early childhood, then HE later in life</a:t>
            </a:r>
            <a:endParaRPr lang="en-US" dirty="0"/>
          </a:p>
        </p:txBody>
      </p:sp>
      <p:sp>
        <p:nvSpPr>
          <p:cNvPr id="4" name="Line 22"/>
          <p:cNvSpPr>
            <a:spLocks noChangeShapeType="1"/>
          </p:cNvSpPr>
          <p:nvPr/>
        </p:nvSpPr>
        <p:spPr bwMode="auto">
          <a:xfrm>
            <a:off x="527381" y="82147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9036426" y="4190205"/>
            <a:ext cx="2274982" cy="246221"/>
          </a:xfrm>
          <a:prstGeom prst="rect">
            <a:avLst/>
          </a:prstGeom>
          <a:noFill/>
        </p:spPr>
        <p:txBody>
          <a:bodyPr wrap="none" rtlCol="0">
            <a:spAutoFit/>
          </a:bodyPr>
          <a:lstStyle/>
          <a:p>
            <a:r>
              <a:rPr lang="en-US" sz="1000" dirty="0" smtClean="0">
                <a:solidFill>
                  <a:schemeClr val="tx1">
                    <a:lumMod val="50000"/>
                    <a:lumOff val="50000"/>
                  </a:schemeClr>
                </a:solidFill>
              </a:rPr>
              <a:t>With permission from Dr. Samuel E. Lux</a:t>
            </a:r>
            <a:endParaRPr lang="en-US" sz="1000" dirty="0">
              <a:solidFill>
                <a:schemeClr val="tx1">
                  <a:lumMod val="50000"/>
                  <a:lumOff val="50000"/>
                </a:schemeClr>
              </a:solidFill>
            </a:endParaRPr>
          </a:p>
        </p:txBody>
      </p:sp>
      <p:pic>
        <p:nvPicPr>
          <p:cNvPr id="3074" name="Picture 2" descr="C:\Users\ch095907\Dropbox\Teaching Collections\Pictures of Blood Diseases\RBC\Elliptocytes-HE, HPP &amp; SAO\HPP.t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1262" y="2111603"/>
            <a:ext cx="3159994" cy="199848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7779122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bwMode="auto">
          <a:xfrm>
            <a:off x="203200" y="1242737"/>
            <a:ext cx="11379200" cy="808037"/>
          </a:xfrm>
          <a:noFill/>
          <a:ln>
            <a:miter lim="800000"/>
            <a:headEnd/>
            <a:tailEnd/>
          </a:ln>
        </p:spPr>
        <p:txBody>
          <a:bodyPr vert="horz" wrap="square" lIns="91440" tIns="45720" rIns="91440" bIns="45720" numCol="1" anchor="t" anchorCtr="0" compatLnSpc="1">
            <a:prstTxWarp prst="textNoShape">
              <a:avLst/>
            </a:prstTxWarp>
            <a:normAutofit/>
          </a:bodyPr>
          <a:lstStyle/>
          <a:p>
            <a:pPr algn="ctr" eaLnBrk="1" hangingPunct="1"/>
            <a:r>
              <a:rPr lang="en-US" sz="4000" b="1" dirty="0" err="1" smtClean="0"/>
              <a:t>Cation</a:t>
            </a:r>
            <a:r>
              <a:rPr lang="en-US" sz="4000" b="1" dirty="0" smtClean="0"/>
              <a:t> Permeability Defects (Ion Channel)</a:t>
            </a:r>
            <a:endParaRPr lang="en-US" sz="4000" b="1" dirty="0"/>
          </a:p>
        </p:txBody>
      </p:sp>
      <p:cxnSp>
        <p:nvCxnSpPr>
          <p:cNvPr id="3" name="Straight Connector 2"/>
          <p:cNvCxnSpPr/>
          <p:nvPr/>
        </p:nvCxnSpPr>
        <p:spPr>
          <a:xfrm flipV="1">
            <a:off x="1366092" y="969483"/>
            <a:ext cx="8842872" cy="11017"/>
          </a:xfrm>
          <a:prstGeom prst="line">
            <a:avLst/>
          </a:prstGeom>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flipV="1">
            <a:off x="1366092" y="2278656"/>
            <a:ext cx="8842872" cy="11017"/>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788911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350736" y="220855"/>
            <a:ext cx="11475504" cy="631097"/>
          </a:xfrm>
          <a:noFill/>
          <a:ln>
            <a:miter lim="800000"/>
            <a:headEnd/>
            <a:tailEnd/>
          </a:ln>
        </p:spPr>
        <p:txBody>
          <a:bodyPr vert="horz" wrap="square" lIns="91440" tIns="45720" rIns="91440" bIns="45720" numCol="1" anchor="t" anchorCtr="0" compatLnSpc="1">
            <a:prstTxWarp prst="textNoShape">
              <a:avLst/>
            </a:prstTxWarp>
            <a:noAutofit/>
          </a:bodyPr>
          <a:lstStyle/>
          <a:p>
            <a:pPr algn="l" eaLnBrk="1" hangingPunct="1"/>
            <a:r>
              <a:rPr lang="en-US" sz="3600" b="1" dirty="0"/>
              <a:t>Hereditary </a:t>
            </a:r>
            <a:r>
              <a:rPr lang="en-US" sz="3600" b="1" dirty="0" err="1"/>
              <a:t>Stomatocytosis</a:t>
            </a:r>
            <a:r>
              <a:rPr lang="en-US" sz="3600" b="1" dirty="0"/>
              <a:t> </a:t>
            </a:r>
            <a:r>
              <a:rPr lang="en-US" sz="3600" b="1" dirty="0" smtClean="0"/>
              <a:t>Syndromes: Science/Lab Findings</a:t>
            </a:r>
            <a:endParaRPr lang="en-US" sz="3600" b="1" dirty="0"/>
          </a:p>
        </p:txBody>
      </p:sp>
      <p:sp>
        <p:nvSpPr>
          <p:cNvPr id="48131" name="Rectangle 3"/>
          <p:cNvSpPr>
            <a:spLocks noGrp="1" noChangeArrowheads="1"/>
          </p:cNvSpPr>
          <p:nvPr>
            <p:ph idx="1"/>
          </p:nvPr>
        </p:nvSpPr>
        <p:spPr bwMode="auto">
          <a:xfrm>
            <a:off x="599661" y="1163892"/>
            <a:ext cx="10972800" cy="4525963"/>
          </a:xfrm>
          <a:noFill/>
          <a:ln>
            <a:miter lim="800000"/>
            <a:headEnd/>
            <a:tailEnd/>
          </a:ln>
        </p:spPr>
        <p:txBody>
          <a:bodyPr vert="horz" wrap="square" lIns="91440" tIns="45720" rIns="91440" bIns="45720" numCol="1" anchor="t" anchorCtr="0" compatLnSpc="1">
            <a:prstTxWarp prst="textNoShape">
              <a:avLst/>
            </a:prstTxWarp>
            <a:noAutofit/>
          </a:bodyPr>
          <a:lstStyle/>
          <a:p>
            <a:pPr eaLnBrk="1" hangingPunct="1">
              <a:lnSpc>
                <a:spcPct val="90000"/>
              </a:lnSpc>
            </a:pPr>
            <a:r>
              <a:rPr lang="en-US" sz="2600" dirty="0" smtClean="0"/>
              <a:t>Associated </a:t>
            </a:r>
            <a:r>
              <a:rPr lang="en-US" sz="2600" dirty="0"/>
              <a:t>with </a:t>
            </a:r>
            <a:r>
              <a:rPr lang="en-US" sz="2600" i="1" dirty="0"/>
              <a:t>altered red cell cation permeability </a:t>
            </a:r>
            <a:r>
              <a:rPr lang="en-US" sz="2600" dirty="0"/>
              <a:t>leading to changes in </a:t>
            </a:r>
            <a:r>
              <a:rPr lang="en-US" sz="2600" dirty="0" smtClean="0"/>
              <a:t>volume</a:t>
            </a:r>
          </a:p>
          <a:p>
            <a:r>
              <a:rPr lang="en-US" sz="2600" dirty="0"/>
              <a:t>RBCs with “mouth-shaped” (stoma) area of central pallor</a:t>
            </a:r>
          </a:p>
          <a:p>
            <a:pPr eaLnBrk="1" hangingPunct="1">
              <a:lnSpc>
                <a:spcPct val="90000"/>
              </a:lnSpc>
            </a:pPr>
            <a:endParaRPr lang="en-US" sz="2600" dirty="0"/>
          </a:p>
          <a:p>
            <a:pPr eaLnBrk="1" hangingPunct="1">
              <a:lnSpc>
                <a:spcPct val="90000"/>
              </a:lnSpc>
            </a:pPr>
            <a:endParaRPr lang="en-US" sz="2600" dirty="0" smtClean="0"/>
          </a:p>
          <a:p>
            <a:pPr eaLnBrk="1" hangingPunct="1">
              <a:lnSpc>
                <a:spcPct val="90000"/>
              </a:lnSpc>
            </a:pPr>
            <a:endParaRPr lang="en-US" sz="2600" dirty="0"/>
          </a:p>
          <a:p>
            <a:pPr eaLnBrk="1" hangingPunct="1">
              <a:lnSpc>
                <a:spcPct val="90000"/>
              </a:lnSpc>
            </a:pPr>
            <a:endParaRPr lang="en-US" sz="2600" dirty="0"/>
          </a:p>
        </p:txBody>
      </p:sp>
      <p:sp>
        <p:nvSpPr>
          <p:cNvPr id="4" name="Line 22"/>
          <p:cNvSpPr>
            <a:spLocks noChangeShapeType="1"/>
          </p:cNvSpPr>
          <p:nvPr/>
        </p:nvSpPr>
        <p:spPr bwMode="auto">
          <a:xfrm>
            <a:off x="527381" y="85195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4410101"/>
              </p:ext>
            </p:extLst>
          </p:nvPr>
        </p:nvGraphicFramePr>
        <p:xfrm>
          <a:off x="1273035" y="2658350"/>
          <a:ext cx="9231820" cy="3381990"/>
        </p:xfrm>
        <a:graphic>
          <a:graphicData uri="http://schemas.openxmlformats.org/drawingml/2006/table">
            <a:tbl>
              <a:tblPr firstRow="1" bandRow="1">
                <a:tableStyleId>{5940675A-B579-460E-94D1-54222C63F5DA}</a:tableStyleId>
              </a:tblPr>
              <a:tblGrid>
                <a:gridCol w="2250717"/>
                <a:gridCol w="2365193"/>
                <a:gridCol w="2307955"/>
                <a:gridCol w="2307955"/>
              </a:tblGrid>
              <a:tr h="455910">
                <a:tc>
                  <a:txBody>
                    <a:bodyPr/>
                    <a:lstStyle/>
                    <a:p>
                      <a:pPr algn="ctr"/>
                      <a:r>
                        <a:rPr lang="en-US" sz="2200" b="1" dirty="0" err="1" smtClean="0"/>
                        <a:t>Stomatocytosis</a:t>
                      </a:r>
                      <a:r>
                        <a:rPr lang="en-US" sz="2200" b="1" baseline="0" dirty="0" smtClean="0"/>
                        <a:t> Syndrome</a:t>
                      </a:r>
                      <a:endParaRPr lang="en-US" sz="2200" b="1" dirty="0"/>
                    </a:p>
                  </a:txBody>
                  <a:tcPr marL="121920" marR="121920"/>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2200" b="1" dirty="0" smtClean="0"/>
                        <a:t>Lab Findings</a:t>
                      </a:r>
                    </a:p>
                  </a:txBody>
                  <a:tcPr marL="121920" marR="121920"/>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2200" b="1" dirty="0" smtClean="0"/>
                        <a:t>Mechanism</a:t>
                      </a:r>
                    </a:p>
                  </a:txBody>
                  <a:tcPr marL="121920" marR="121920"/>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2200" b="1" dirty="0" smtClean="0"/>
                        <a:t>Gene Findings</a:t>
                      </a:r>
                    </a:p>
                  </a:txBody>
                  <a:tcPr marL="121920" marR="121920"/>
                </a:tc>
              </a:tr>
              <a:tr h="118743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1" dirty="0" err="1" smtClean="0">
                          <a:solidFill>
                            <a:srgbClr val="0070C0"/>
                          </a:solidFill>
                        </a:rPr>
                        <a:t>Hydrocytosis</a:t>
                      </a:r>
                      <a:r>
                        <a:rPr lang="en-US" sz="2200" b="1" dirty="0" smtClean="0">
                          <a:solidFill>
                            <a:srgbClr val="0070C0"/>
                          </a:solidFill>
                        </a:rPr>
                        <a:t> (overhydrated)</a:t>
                      </a:r>
                    </a:p>
                    <a:p>
                      <a:endParaRPr lang="en-US" sz="2200" dirty="0"/>
                    </a:p>
                  </a:txBody>
                  <a:tcPr marL="121920" marR="121920"/>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200" dirty="0" smtClean="0"/>
                        <a:t>Increased MCV, </a:t>
                      </a:r>
                      <a:r>
                        <a:rPr lang="en-US" sz="2200" b="1" dirty="0" smtClean="0"/>
                        <a:t>Decreased MCHC</a:t>
                      </a:r>
                    </a:p>
                  </a:txBody>
                  <a:tcPr marL="121920" marR="121920"/>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200" dirty="0" smtClean="0"/>
                        <a:t>Increased</a:t>
                      </a:r>
                      <a:r>
                        <a:rPr lang="en-US" sz="2200" baseline="0" dirty="0" smtClean="0"/>
                        <a:t> intracellular Na+, overhydrated </a:t>
                      </a:r>
                      <a:r>
                        <a:rPr lang="en-US" sz="2200" baseline="0" dirty="0" err="1" smtClean="0"/>
                        <a:t>rbcs</a:t>
                      </a:r>
                      <a:endParaRPr lang="en-US" sz="2200" dirty="0" smtClean="0"/>
                    </a:p>
                  </a:txBody>
                  <a:tcPr marL="121920" marR="121920"/>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200" dirty="0" smtClean="0"/>
                        <a:t>Mutations</a:t>
                      </a:r>
                      <a:r>
                        <a:rPr lang="en-US" sz="2200" baseline="0" dirty="0" smtClean="0"/>
                        <a:t> in </a:t>
                      </a:r>
                      <a:r>
                        <a:rPr lang="en-US" sz="2200" b="1" dirty="0" err="1" smtClean="0"/>
                        <a:t>RhaG</a:t>
                      </a:r>
                      <a:r>
                        <a:rPr lang="en-US" sz="2200" dirty="0" smtClean="0"/>
                        <a:t> gene</a:t>
                      </a:r>
                    </a:p>
                  </a:txBody>
                  <a:tcPr marL="121920" marR="121920"/>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1" dirty="0" err="1" smtClean="0">
                          <a:solidFill>
                            <a:srgbClr val="0070C0"/>
                          </a:solidFill>
                        </a:rPr>
                        <a:t>Xerocytosis</a:t>
                      </a:r>
                      <a:r>
                        <a:rPr lang="en-US" sz="2200" b="1" dirty="0" smtClean="0">
                          <a:solidFill>
                            <a:srgbClr val="0070C0"/>
                          </a:solidFill>
                        </a:rPr>
                        <a:t> (dehydrated) </a:t>
                      </a:r>
                    </a:p>
                    <a:p>
                      <a:endParaRPr lang="en-US" sz="2200" dirty="0"/>
                    </a:p>
                  </a:txBody>
                  <a:tcPr marL="121920" marR="121920"/>
                </a:tc>
                <a:tc>
                  <a:txBody>
                    <a:bodyPr/>
                    <a:lstStyle/>
                    <a:p>
                      <a:r>
                        <a:rPr lang="en-US" sz="2200" dirty="0" smtClean="0"/>
                        <a:t>Increased MCV,</a:t>
                      </a:r>
                      <a:r>
                        <a:rPr lang="en-US" sz="2200" baseline="0" dirty="0" smtClean="0"/>
                        <a:t> </a:t>
                      </a:r>
                      <a:r>
                        <a:rPr lang="en-US" sz="2200" b="1" baseline="0" dirty="0" smtClean="0"/>
                        <a:t>I</a:t>
                      </a:r>
                      <a:r>
                        <a:rPr lang="en-US" sz="2200" b="1" dirty="0" smtClean="0"/>
                        <a:t>ncreased MCHC</a:t>
                      </a:r>
                    </a:p>
                    <a:p>
                      <a:r>
                        <a:rPr lang="en-US" sz="2200" baseline="0" dirty="0" smtClean="0"/>
                        <a:t>Decreased Osmotic fragility.</a:t>
                      </a:r>
                      <a:endParaRPr lang="en-US" sz="2200" dirty="0"/>
                    </a:p>
                  </a:txBody>
                  <a:tcPr marL="121920" marR="121920"/>
                </a:tc>
                <a:tc>
                  <a:txBody>
                    <a:bodyPr/>
                    <a:lstStyle/>
                    <a:p>
                      <a:r>
                        <a:rPr lang="en-US" sz="2200" dirty="0" smtClean="0"/>
                        <a:t>Intracellular K+ loss, dehydrated </a:t>
                      </a:r>
                      <a:r>
                        <a:rPr lang="en-US" sz="2200" dirty="0" err="1" smtClean="0"/>
                        <a:t>rbcs</a:t>
                      </a:r>
                      <a:endParaRPr lang="en-US" sz="2200" dirty="0" smtClean="0"/>
                    </a:p>
                  </a:txBody>
                  <a:tcPr marL="121920" marR="121920"/>
                </a:tc>
                <a:tc>
                  <a:txBody>
                    <a:bodyPr/>
                    <a:lstStyle/>
                    <a:p>
                      <a:r>
                        <a:rPr lang="en-US" sz="2200" dirty="0" smtClean="0"/>
                        <a:t>AD</a:t>
                      </a:r>
                      <a:r>
                        <a:rPr lang="en-US" sz="2200" baseline="0" dirty="0" smtClean="0"/>
                        <a:t> m</a:t>
                      </a:r>
                      <a:r>
                        <a:rPr lang="en-US" sz="2200" dirty="0" smtClean="0"/>
                        <a:t>utations in </a:t>
                      </a:r>
                      <a:r>
                        <a:rPr lang="en-US" sz="2200" b="1" dirty="0" smtClean="0"/>
                        <a:t>PIEZO1</a:t>
                      </a:r>
                      <a:r>
                        <a:rPr lang="en-US" sz="2200" dirty="0" smtClean="0"/>
                        <a:t> or </a:t>
                      </a:r>
                      <a:r>
                        <a:rPr lang="en-US" sz="2200" dirty="0" err="1" smtClean="0"/>
                        <a:t>Gardos</a:t>
                      </a:r>
                      <a:r>
                        <a:rPr lang="en-US" sz="2200" dirty="0" smtClean="0"/>
                        <a:t> Channel</a:t>
                      </a:r>
                      <a:r>
                        <a:rPr lang="en-US" sz="2200" baseline="0" dirty="0" smtClean="0"/>
                        <a:t> (</a:t>
                      </a:r>
                      <a:r>
                        <a:rPr lang="en-US" sz="2200" b="1" baseline="0" dirty="0" smtClean="0"/>
                        <a:t>KCCN4</a:t>
                      </a:r>
                      <a:r>
                        <a:rPr lang="en-US" sz="2200" baseline="0" dirty="0" smtClean="0"/>
                        <a:t>)</a:t>
                      </a:r>
                      <a:endParaRPr lang="en-US" sz="2200" dirty="0" smtClean="0"/>
                    </a:p>
                  </a:txBody>
                  <a:tcPr marL="121920" marR="121920"/>
                </a:tc>
              </a:tr>
            </a:tbl>
          </a:graphicData>
        </a:graphic>
      </p:graphicFrame>
      <p:sp>
        <p:nvSpPr>
          <p:cNvPr id="6" name="Rectangle 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724053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569513" y="5984341"/>
            <a:ext cx="2362954" cy="724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7381" y="912912"/>
            <a:ext cx="6350496" cy="6021288"/>
          </a:xfrm>
        </p:spPr>
        <p:txBody>
          <a:bodyPr>
            <a:normAutofit lnSpcReduction="10000"/>
          </a:bodyPr>
          <a:lstStyle/>
          <a:p>
            <a:pPr marL="0" indent="0">
              <a:buNone/>
            </a:pPr>
            <a:r>
              <a:rPr lang="en-US" b="1" dirty="0" smtClean="0"/>
              <a:t>CBC/smear findings</a:t>
            </a:r>
            <a:r>
              <a:rPr lang="en-US" dirty="0" smtClean="0"/>
              <a:t>: </a:t>
            </a:r>
          </a:p>
          <a:p>
            <a:r>
              <a:rPr lang="en-US" dirty="0" err="1" smtClean="0"/>
              <a:t>macrocytosis</a:t>
            </a:r>
            <a:r>
              <a:rPr lang="en-US" dirty="0" smtClean="0"/>
              <a:t>, </a:t>
            </a:r>
            <a:r>
              <a:rPr lang="en-US" dirty="0" smtClean="0">
                <a:latin typeface="Calibri"/>
                <a:cs typeface="Calibri"/>
              </a:rPr>
              <a:t>↑</a:t>
            </a:r>
            <a:r>
              <a:rPr lang="en-US" dirty="0" smtClean="0"/>
              <a:t>MCHC, </a:t>
            </a:r>
            <a:r>
              <a:rPr lang="en-US" dirty="0" err="1" smtClean="0"/>
              <a:t>stomatocyte</a:t>
            </a:r>
            <a:endParaRPr lang="en-US" dirty="0" smtClean="0"/>
          </a:p>
          <a:p>
            <a:pPr marL="0" indent="0">
              <a:buNone/>
            </a:pPr>
            <a:endParaRPr lang="en-US" sz="1200" b="1" i="1" dirty="0" smtClean="0"/>
          </a:p>
          <a:p>
            <a:pPr marL="0" indent="0">
              <a:buNone/>
            </a:pPr>
            <a:r>
              <a:rPr lang="en-US" b="1" i="1" dirty="0" err="1" smtClean="0"/>
              <a:t>Ddx</a:t>
            </a:r>
            <a:r>
              <a:rPr lang="en-US" b="1" i="1" dirty="0" smtClean="0"/>
              <a:t> </a:t>
            </a:r>
            <a:r>
              <a:rPr lang="en-US" b="1" i="1" dirty="0" err="1"/>
              <a:t>stomatocytes</a:t>
            </a:r>
            <a:r>
              <a:rPr lang="en-US" dirty="0"/>
              <a:t>: artifact, acute ethanol intoxication, liver disease, Rh null disease, Tangier </a:t>
            </a:r>
            <a:r>
              <a:rPr lang="en-US" dirty="0" smtClean="0"/>
              <a:t>disease</a:t>
            </a:r>
          </a:p>
          <a:p>
            <a:pPr marL="0" indent="0">
              <a:buNone/>
            </a:pPr>
            <a:endParaRPr lang="en-US" sz="1200" dirty="0"/>
          </a:p>
          <a:p>
            <a:pPr marL="0" indent="0">
              <a:buNone/>
            </a:pPr>
            <a:r>
              <a:rPr lang="en-US" b="1" dirty="0" smtClean="0"/>
              <a:t>Laboratory diagnosis: </a:t>
            </a:r>
          </a:p>
          <a:p>
            <a:r>
              <a:rPr lang="en-US" dirty="0" smtClean="0"/>
              <a:t>Osmotic fragility (decreased), </a:t>
            </a:r>
            <a:r>
              <a:rPr lang="en-US" dirty="0" err="1"/>
              <a:t>ektacytometry</a:t>
            </a:r>
            <a:r>
              <a:rPr lang="en-US" dirty="0"/>
              <a:t>, assessing </a:t>
            </a:r>
            <a:r>
              <a:rPr lang="en-US" dirty="0" err="1"/>
              <a:t>cation</a:t>
            </a:r>
            <a:r>
              <a:rPr lang="en-US" dirty="0"/>
              <a:t> </a:t>
            </a:r>
            <a:r>
              <a:rPr lang="en-US" dirty="0" smtClean="0"/>
              <a:t>leak, </a:t>
            </a:r>
            <a:r>
              <a:rPr lang="en-US" dirty="0"/>
              <a:t>or molecular </a:t>
            </a:r>
            <a:r>
              <a:rPr lang="en-US" dirty="0" smtClean="0"/>
              <a:t>testing</a:t>
            </a:r>
          </a:p>
          <a:p>
            <a:pPr marL="0" indent="0">
              <a:buNone/>
            </a:pPr>
            <a:endParaRPr lang="en-US" sz="1200" dirty="0"/>
          </a:p>
          <a:p>
            <a:pPr marL="0" indent="0">
              <a:buNone/>
            </a:pPr>
            <a:r>
              <a:rPr lang="en-US" b="1" dirty="0" smtClean="0"/>
              <a:t>Complications</a:t>
            </a:r>
            <a:r>
              <a:rPr lang="en-US" dirty="0" smtClean="0"/>
              <a:t>:</a:t>
            </a:r>
            <a:r>
              <a:rPr lang="en-US" b="1" dirty="0" smtClean="0"/>
              <a:t> </a:t>
            </a:r>
          </a:p>
          <a:p>
            <a:r>
              <a:rPr lang="en-US" dirty="0" smtClean="0"/>
              <a:t>Marked </a:t>
            </a:r>
            <a:r>
              <a:rPr lang="en-US" dirty="0"/>
              <a:t>increased risk of thrombosis after </a:t>
            </a:r>
            <a:r>
              <a:rPr lang="en-US" dirty="0" err="1" smtClean="0"/>
              <a:t>splenectomy</a:t>
            </a:r>
            <a:endParaRPr lang="en-US" dirty="0" smtClean="0"/>
          </a:p>
        </p:txBody>
      </p:sp>
      <p:sp>
        <p:nvSpPr>
          <p:cNvPr id="4" name="Title 1"/>
          <p:cNvSpPr txBox="1">
            <a:spLocks/>
          </p:cNvSpPr>
          <p:nvPr/>
        </p:nvSpPr>
        <p:spPr>
          <a:xfrm>
            <a:off x="239349" y="188640"/>
            <a:ext cx="11823104" cy="1143000"/>
          </a:xfrm>
          <a:prstGeom prst="rect">
            <a:avLst/>
          </a:prstGeom>
        </p:spPr>
        <p:txBody>
          <a:bodyPr/>
          <a:lstStyle>
            <a:lvl1pPr algn="l" defTabSz="914400" rtl="0" eaLnBrk="1" latinLnBrk="0" hangingPunct="1">
              <a:spcBef>
                <a:spcPct val="0"/>
              </a:spcBef>
              <a:buNone/>
              <a:defRPr sz="3600" kern="1200">
                <a:solidFill>
                  <a:schemeClr val="tx1"/>
                </a:solidFill>
                <a:latin typeface="+mj-lt"/>
                <a:ea typeface="+mj-ea"/>
                <a:cs typeface="+mj-cs"/>
              </a:defRPr>
            </a:lvl1pPr>
          </a:lstStyle>
          <a:p>
            <a:r>
              <a:rPr lang="en-US" b="1" dirty="0" smtClean="0"/>
              <a:t>Hereditary </a:t>
            </a:r>
            <a:r>
              <a:rPr lang="en-US" b="1" dirty="0" err="1" smtClean="0"/>
              <a:t>Xerocytosis</a:t>
            </a:r>
            <a:r>
              <a:rPr lang="en-US" b="1" dirty="0" smtClean="0"/>
              <a:t> (Dehydrated </a:t>
            </a:r>
            <a:r>
              <a:rPr lang="en-US" b="1" dirty="0" err="1" smtClean="0"/>
              <a:t>Stomatocytosis</a:t>
            </a:r>
            <a:r>
              <a:rPr lang="en-US" b="1" dirty="0" smtClean="0"/>
              <a:t>)</a:t>
            </a:r>
            <a:endParaRPr lang="en-US" b="1" dirty="0"/>
          </a:p>
        </p:txBody>
      </p:sp>
      <p:sp>
        <p:nvSpPr>
          <p:cNvPr id="5" name="Line 22"/>
          <p:cNvSpPr>
            <a:spLocks noChangeShapeType="1"/>
          </p:cNvSpPr>
          <p:nvPr/>
        </p:nvSpPr>
        <p:spPr bwMode="auto">
          <a:xfrm>
            <a:off x="527381"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2117" y="1067584"/>
            <a:ext cx="3950229" cy="2972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9457" y="4349699"/>
            <a:ext cx="3293343" cy="2167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60353" y="1278374"/>
            <a:ext cx="1938095" cy="461665"/>
          </a:xfrm>
          <a:prstGeom prst="rect">
            <a:avLst/>
          </a:prstGeom>
          <a:noFill/>
        </p:spPr>
        <p:txBody>
          <a:bodyPr wrap="none" rtlCol="0">
            <a:spAutoFit/>
          </a:bodyPr>
          <a:lstStyle/>
          <a:p>
            <a:r>
              <a:rPr lang="en-US" sz="2400" b="1" dirty="0" smtClean="0"/>
              <a:t>Decreased OF</a:t>
            </a:r>
            <a:endParaRPr lang="en-US" sz="2400" b="1" dirty="0"/>
          </a:p>
        </p:txBody>
      </p:sp>
      <p:sp>
        <p:nvSpPr>
          <p:cNvPr id="10" name="Rectangle 9"/>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2326414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bwMode="auto">
          <a:xfrm>
            <a:off x="203200" y="1173164"/>
            <a:ext cx="11379200" cy="808037"/>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eaLnBrk="1" hangingPunct="1"/>
            <a:r>
              <a:rPr lang="en-US" b="1" dirty="0" smtClean="0"/>
              <a:t>Unstable </a:t>
            </a:r>
            <a:r>
              <a:rPr lang="en-US" b="1" dirty="0" err="1" smtClean="0"/>
              <a:t>Hemoglobins</a:t>
            </a:r>
            <a:r>
              <a:rPr lang="en-US" b="1" dirty="0" smtClean="0"/>
              <a:t/>
            </a:r>
            <a:br>
              <a:rPr lang="en-US" b="1" dirty="0" smtClean="0"/>
            </a:br>
            <a:r>
              <a:rPr lang="en-US" sz="2200" b="1" dirty="0" smtClean="0"/>
              <a:t>(all other </a:t>
            </a:r>
            <a:r>
              <a:rPr lang="en-US" sz="2200" b="1" dirty="0" err="1" smtClean="0"/>
              <a:t>hemoglobinopathies</a:t>
            </a:r>
            <a:r>
              <a:rPr lang="en-US" sz="2200" b="1" dirty="0" smtClean="0"/>
              <a:t> covered in other lectures)</a:t>
            </a:r>
            <a:endParaRPr lang="en-US" sz="2200" b="1" dirty="0"/>
          </a:p>
        </p:txBody>
      </p:sp>
      <p:cxnSp>
        <p:nvCxnSpPr>
          <p:cNvPr id="3" name="Straight Connector 2"/>
          <p:cNvCxnSpPr/>
          <p:nvPr/>
        </p:nvCxnSpPr>
        <p:spPr>
          <a:xfrm flipV="1">
            <a:off x="1366092" y="969483"/>
            <a:ext cx="8842872" cy="11017"/>
          </a:xfrm>
          <a:prstGeom prst="line">
            <a:avLst/>
          </a:prstGeom>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flipV="1">
            <a:off x="1366092" y="2278656"/>
            <a:ext cx="8842872" cy="11017"/>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9091033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bwMode="auto">
          <a:xfrm>
            <a:off x="508000" y="31044"/>
            <a:ext cx="10972800" cy="969756"/>
          </a:xfrm>
          <a:prstGeom prst="rect">
            <a:avLst/>
          </a:prstGeom>
          <a:noFill/>
          <a:ln>
            <a:miter lim="800000"/>
            <a:headEnd/>
            <a:tailEnd/>
          </a:ln>
        </p:spPr>
        <p:txBody>
          <a:bodyPr>
            <a:normAutofit/>
          </a:bodyPr>
          <a:lstStyle/>
          <a:p>
            <a:pPr algn="l" eaLnBrk="1" hangingPunct="1"/>
            <a:r>
              <a:rPr lang="en-US" sz="3600" b="1" dirty="0"/>
              <a:t>Hemoglobin and oxygen binding</a:t>
            </a:r>
          </a:p>
        </p:txBody>
      </p:sp>
      <p:sp>
        <p:nvSpPr>
          <p:cNvPr id="34819" name="Rectangle 3"/>
          <p:cNvSpPr>
            <a:spLocks noGrp="1" noChangeArrowheads="1"/>
          </p:cNvSpPr>
          <p:nvPr>
            <p:ph type="body" sz="half" idx="4294967295"/>
          </p:nvPr>
        </p:nvSpPr>
        <p:spPr bwMode="auto">
          <a:xfrm>
            <a:off x="600255" y="1134269"/>
            <a:ext cx="5384207" cy="4724400"/>
          </a:xfrm>
          <a:prstGeom prst="rect">
            <a:avLst/>
          </a:prstGeom>
          <a:noFill/>
          <a:ln>
            <a:miter lim="800000"/>
            <a:headEnd/>
            <a:tailEnd/>
          </a:ln>
        </p:spPr>
        <p:txBody>
          <a:bodyPr/>
          <a:lstStyle/>
          <a:p>
            <a:pPr eaLnBrk="1" hangingPunct="1">
              <a:lnSpc>
                <a:spcPct val="80000"/>
              </a:lnSpc>
            </a:pPr>
            <a:r>
              <a:rPr lang="en-US" sz="2200" dirty="0" err="1" smtClean="0"/>
              <a:t>Hb</a:t>
            </a:r>
            <a:r>
              <a:rPr lang="en-US" sz="2200" dirty="0" smtClean="0"/>
              <a:t> is uniquely </a:t>
            </a:r>
            <a:r>
              <a:rPr lang="en-US" sz="2200" dirty="0"/>
              <a:t>designed for the transport of O</a:t>
            </a:r>
            <a:r>
              <a:rPr lang="en-US" sz="2200" baseline="-25000" dirty="0"/>
              <a:t>2</a:t>
            </a:r>
            <a:r>
              <a:rPr lang="en-US" sz="2200" dirty="0"/>
              <a:t> from the lung to the tissues</a:t>
            </a:r>
          </a:p>
          <a:p>
            <a:pPr eaLnBrk="1" hangingPunct="1">
              <a:lnSpc>
                <a:spcPct val="80000"/>
              </a:lnSpc>
            </a:pPr>
            <a:r>
              <a:rPr lang="en-US" sz="2200" dirty="0" smtClean="0"/>
              <a:t>100</a:t>
            </a:r>
            <a:r>
              <a:rPr lang="en-US" sz="2200" dirty="0"/>
              <a:t>% saturated at pO</a:t>
            </a:r>
            <a:r>
              <a:rPr lang="en-US" sz="2200" baseline="-25000" dirty="0"/>
              <a:t>2</a:t>
            </a:r>
            <a:r>
              <a:rPr lang="en-US" sz="2200" dirty="0"/>
              <a:t> of 95 mm Hg (lungs)</a:t>
            </a:r>
          </a:p>
          <a:p>
            <a:pPr eaLnBrk="1" hangingPunct="1">
              <a:lnSpc>
                <a:spcPct val="80000"/>
              </a:lnSpc>
            </a:pPr>
            <a:r>
              <a:rPr lang="en-US" sz="2200" dirty="0"/>
              <a:t>75% saturated at pO</a:t>
            </a:r>
            <a:r>
              <a:rPr lang="en-US" sz="2200" baseline="-25000" dirty="0"/>
              <a:t>2</a:t>
            </a:r>
            <a:r>
              <a:rPr lang="en-US" sz="2200" dirty="0"/>
              <a:t> of 40 mm Hg (in the tissues</a:t>
            </a:r>
            <a:r>
              <a:rPr lang="en-US" sz="2200" dirty="0" smtClean="0"/>
              <a:t>)</a:t>
            </a:r>
          </a:p>
          <a:p>
            <a:pPr marL="0" indent="0" eaLnBrk="1" hangingPunct="1">
              <a:lnSpc>
                <a:spcPct val="80000"/>
              </a:lnSpc>
              <a:buNone/>
            </a:pPr>
            <a:endParaRPr lang="en-US" sz="2000" dirty="0"/>
          </a:p>
          <a:p>
            <a:pPr marL="0" indent="0" eaLnBrk="1" hangingPunct="1">
              <a:lnSpc>
                <a:spcPct val="80000"/>
              </a:lnSpc>
              <a:buNone/>
            </a:pPr>
            <a:r>
              <a:rPr lang="en-US" sz="2000" b="1" dirty="0" smtClean="0"/>
              <a:t>RIGHT SHIFT</a:t>
            </a:r>
            <a:r>
              <a:rPr lang="en-US" sz="2000" dirty="0" smtClean="0"/>
              <a:t>– </a:t>
            </a:r>
            <a:r>
              <a:rPr lang="en-US" sz="2000" dirty="0"/>
              <a:t>increased O</a:t>
            </a:r>
            <a:r>
              <a:rPr lang="en-US" sz="2000" baseline="-25000" dirty="0"/>
              <a:t>2 </a:t>
            </a:r>
            <a:r>
              <a:rPr lang="en-US" sz="2000" dirty="0"/>
              <a:t>release (decreased oxygen affinity)</a:t>
            </a:r>
          </a:p>
          <a:p>
            <a:pPr lvl="1" eaLnBrk="1" hangingPunct="1">
              <a:lnSpc>
                <a:spcPct val="80000"/>
              </a:lnSpc>
            </a:pPr>
            <a:r>
              <a:rPr lang="en-US" sz="1800" b="1" dirty="0">
                <a:solidFill>
                  <a:srgbClr val="66CCFF"/>
                </a:solidFill>
              </a:rPr>
              <a:t>Decreased pH, increased temp, increased 2,3 DPG</a:t>
            </a:r>
          </a:p>
          <a:p>
            <a:pPr marL="0" indent="0" eaLnBrk="1" hangingPunct="1">
              <a:lnSpc>
                <a:spcPct val="80000"/>
              </a:lnSpc>
              <a:buNone/>
            </a:pPr>
            <a:r>
              <a:rPr lang="en-US" sz="2000" b="1" dirty="0" smtClean="0"/>
              <a:t>LEFT SHIFT </a:t>
            </a:r>
            <a:r>
              <a:rPr lang="en-US" sz="2000" dirty="0" smtClean="0"/>
              <a:t>– </a:t>
            </a:r>
            <a:r>
              <a:rPr lang="en-US" sz="2000" dirty="0"/>
              <a:t>decreased O</a:t>
            </a:r>
            <a:r>
              <a:rPr lang="en-US" sz="2000" baseline="-25000" dirty="0"/>
              <a:t>2</a:t>
            </a:r>
            <a:r>
              <a:rPr lang="en-US" sz="2000" dirty="0"/>
              <a:t> release (increased oxygen affinity)</a:t>
            </a:r>
          </a:p>
          <a:p>
            <a:pPr lvl="1" eaLnBrk="1" hangingPunct="1">
              <a:lnSpc>
                <a:spcPct val="80000"/>
              </a:lnSpc>
            </a:pPr>
            <a:r>
              <a:rPr lang="en-US" sz="1800" b="1" dirty="0">
                <a:solidFill>
                  <a:srgbClr val="FF0000"/>
                </a:solidFill>
              </a:rPr>
              <a:t>Increased pH, decreased temp, decreased 2,3 DPG</a:t>
            </a:r>
          </a:p>
        </p:txBody>
      </p:sp>
      <p:sp>
        <p:nvSpPr>
          <p:cNvPr id="34820" name="Line 5"/>
          <p:cNvSpPr>
            <a:spLocks noChangeShapeType="1"/>
          </p:cNvSpPr>
          <p:nvPr/>
        </p:nvSpPr>
        <p:spPr bwMode="auto">
          <a:xfrm>
            <a:off x="7434468" y="1775796"/>
            <a:ext cx="0" cy="3276600"/>
          </a:xfrm>
          <a:prstGeom prst="line">
            <a:avLst/>
          </a:prstGeom>
          <a:noFill/>
          <a:ln w="25400">
            <a:solidFill>
              <a:schemeClr val="tx1"/>
            </a:solidFill>
            <a:round/>
            <a:headEnd/>
            <a:tailEnd/>
          </a:ln>
        </p:spPr>
        <p:txBody>
          <a:bodyPr/>
          <a:lstStyle/>
          <a:p>
            <a:endParaRPr lang="en-US"/>
          </a:p>
        </p:txBody>
      </p:sp>
      <p:sp>
        <p:nvSpPr>
          <p:cNvPr id="34821" name="Line 6"/>
          <p:cNvSpPr>
            <a:spLocks noChangeShapeType="1"/>
          </p:cNvSpPr>
          <p:nvPr/>
        </p:nvSpPr>
        <p:spPr bwMode="auto">
          <a:xfrm>
            <a:off x="7434468" y="5052396"/>
            <a:ext cx="4064000" cy="0"/>
          </a:xfrm>
          <a:prstGeom prst="line">
            <a:avLst/>
          </a:prstGeom>
          <a:noFill/>
          <a:ln w="25400">
            <a:solidFill>
              <a:schemeClr val="tx1"/>
            </a:solidFill>
            <a:round/>
            <a:headEnd/>
            <a:tailEnd/>
          </a:ln>
        </p:spPr>
        <p:txBody>
          <a:bodyPr/>
          <a:lstStyle/>
          <a:p>
            <a:endParaRPr lang="en-US"/>
          </a:p>
        </p:txBody>
      </p:sp>
      <p:sp>
        <p:nvSpPr>
          <p:cNvPr id="34822" name="Text Box 9"/>
          <p:cNvSpPr txBox="1">
            <a:spLocks noChangeArrowheads="1"/>
          </p:cNvSpPr>
          <p:nvPr/>
        </p:nvSpPr>
        <p:spPr bwMode="auto">
          <a:xfrm>
            <a:off x="7637668" y="5111134"/>
            <a:ext cx="4064000" cy="779463"/>
          </a:xfrm>
          <a:prstGeom prst="rect">
            <a:avLst/>
          </a:prstGeom>
          <a:noFill/>
          <a:ln w="9525">
            <a:noFill/>
            <a:miter lim="800000"/>
            <a:headEnd/>
            <a:tailEnd/>
          </a:ln>
        </p:spPr>
        <p:txBody>
          <a:bodyPr>
            <a:spAutoFit/>
          </a:bodyPr>
          <a:lstStyle/>
          <a:p>
            <a:pPr>
              <a:spcBef>
                <a:spcPct val="50000"/>
              </a:spcBef>
            </a:pPr>
            <a:r>
              <a:rPr lang="en-US" dirty="0"/>
              <a:t>     25        50         75       100</a:t>
            </a:r>
          </a:p>
          <a:p>
            <a:pPr>
              <a:spcBef>
                <a:spcPct val="50000"/>
              </a:spcBef>
            </a:pPr>
            <a:r>
              <a:rPr lang="en-US" dirty="0"/>
              <a:t>            pO</a:t>
            </a:r>
            <a:r>
              <a:rPr lang="en-US" baseline="-25000" dirty="0"/>
              <a:t>2</a:t>
            </a:r>
            <a:r>
              <a:rPr lang="en-US" dirty="0"/>
              <a:t> (mm Hg)</a:t>
            </a:r>
          </a:p>
        </p:txBody>
      </p:sp>
      <p:sp>
        <p:nvSpPr>
          <p:cNvPr id="34823" name="Line 10"/>
          <p:cNvSpPr>
            <a:spLocks noChangeShapeType="1"/>
          </p:cNvSpPr>
          <p:nvPr/>
        </p:nvSpPr>
        <p:spPr bwMode="auto">
          <a:xfrm>
            <a:off x="8247268" y="5052396"/>
            <a:ext cx="0" cy="152400"/>
          </a:xfrm>
          <a:prstGeom prst="line">
            <a:avLst/>
          </a:prstGeom>
          <a:noFill/>
          <a:ln w="9525">
            <a:solidFill>
              <a:schemeClr val="tx1"/>
            </a:solidFill>
            <a:round/>
            <a:headEnd/>
            <a:tailEnd/>
          </a:ln>
        </p:spPr>
        <p:txBody>
          <a:bodyPr/>
          <a:lstStyle/>
          <a:p>
            <a:endParaRPr lang="en-US"/>
          </a:p>
        </p:txBody>
      </p:sp>
      <p:sp>
        <p:nvSpPr>
          <p:cNvPr id="34824" name="Line 11"/>
          <p:cNvSpPr>
            <a:spLocks noChangeShapeType="1"/>
          </p:cNvSpPr>
          <p:nvPr/>
        </p:nvSpPr>
        <p:spPr bwMode="auto">
          <a:xfrm>
            <a:off x="9161668" y="5052396"/>
            <a:ext cx="0" cy="152400"/>
          </a:xfrm>
          <a:prstGeom prst="line">
            <a:avLst/>
          </a:prstGeom>
          <a:noFill/>
          <a:ln w="9525">
            <a:solidFill>
              <a:schemeClr val="tx1"/>
            </a:solidFill>
            <a:round/>
            <a:headEnd/>
            <a:tailEnd/>
          </a:ln>
        </p:spPr>
        <p:txBody>
          <a:bodyPr/>
          <a:lstStyle/>
          <a:p>
            <a:endParaRPr lang="en-US"/>
          </a:p>
        </p:txBody>
      </p:sp>
      <p:sp>
        <p:nvSpPr>
          <p:cNvPr id="34825" name="Line 12"/>
          <p:cNvSpPr>
            <a:spLocks noChangeShapeType="1"/>
          </p:cNvSpPr>
          <p:nvPr/>
        </p:nvSpPr>
        <p:spPr bwMode="auto">
          <a:xfrm>
            <a:off x="10076068" y="5052396"/>
            <a:ext cx="0" cy="152400"/>
          </a:xfrm>
          <a:prstGeom prst="line">
            <a:avLst/>
          </a:prstGeom>
          <a:noFill/>
          <a:ln w="9525">
            <a:solidFill>
              <a:schemeClr val="tx1"/>
            </a:solidFill>
            <a:round/>
            <a:headEnd/>
            <a:tailEnd/>
          </a:ln>
        </p:spPr>
        <p:txBody>
          <a:bodyPr/>
          <a:lstStyle/>
          <a:p>
            <a:endParaRPr lang="en-US"/>
          </a:p>
        </p:txBody>
      </p:sp>
      <p:sp>
        <p:nvSpPr>
          <p:cNvPr id="34826" name="Line 13"/>
          <p:cNvSpPr>
            <a:spLocks noChangeShapeType="1"/>
          </p:cNvSpPr>
          <p:nvPr/>
        </p:nvSpPr>
        <p:spPr bwMode="auto">
          <a:xfrm>
            <a:off x="10990468" y="5052396"/>
            <a:ext cx="0" cy="152400"/>
          </a:xfrm>
          <a:prstGeom prst="line">
            <a:avLst/>
          </a:prstGeom>
          <a:noFill/>
          <a:ln w="9525">
            <a:solidFill>
              <a:schemeClr val="tx1"/>
            </a:solidFill>
            <a:round/>
            <a:headEnd/>
            <a:tailEnd/>
          </a:ln>
        </p:spPr>
        <p:txBody>
          <a:bodyPr/>
          <a:lstStyle/>
          <a:p>
            <a:endParaRPr lang="en-US"/>
          </a:p>
        </p:txBody>
      </p:sp>
      <p:sp>
        <p:nvSpPr>
          <p:cNvPr id="34827" name="Text Box 14"/>
          <p:cNvSpPr txBox="1">
            <a:spLocks noChangeArrowheads="1"/>
          </p:cNvSpPr>
          <p:nvPr/>
        </p:nvSpPr>
        <p:spPr bwMode="auto">
          <a:xfrm rot="-5400000">
            <a:off x="4643644" y="3229430"/>
            <a:ext cx="3429000" cy="369332"/>
          </a:xfrm>
          <a:prstGeom prst="rect">
            <a:avLst/>
          </a:prstGeom>
          <a:noFill/>
          <a:ln w="9525">
            <a:noFill/>
            <a:miter lim="800000"/>
            <a:headEnd/>
            <a:tailEnd/>
          </a:ln>
        </p:spPr>
        <p:txBody>
          <a:bodyPr anchor="ctr" anchorCtr="1">
            <a:spAutoFit/>
          </a:bodyPr>
          <a:lstStyle/>
          <a:p>
            <a:pPr>
              <a:spcBef>
                <a:spcPct val="50000"/>
              </a:spcBef>
            </a:pPr>
            <a:r>
              <a:rPr lang="en-US"/>
              <a:t>Percent O2 Saturation</a:t>
            </a:r>
          </a:p>
        </p:txBody>
      </p:sp>
      <p:sp>
        <p:nvSpPr>
          <p:cNvPr id="34828" name="Text Box 15"/>
          <p:cNvSpPr txBox="1">
            <a:spLocks noChangeArrowheads="1"/>
          </p:cNvSpPr>
          <p:nvPr/>
        </p:nvSpPr>
        <p:spPr bwMode="auto">
          <a:xfrm>
            <a:off x="6621668" y="4366597"/>
            <a:ext cx="812800" cy="366713"/>
          </a:xfrm>
          <a:prstGeom prst="rect">
            <a:avLst/>
          </a:prstGeom>
          <a:noFill/>
          <a:ln w="9525">
            <a:noFill/>
            <a:miter lim="800000"/>
            <a:headEnd/>
            <a:tailEnd/>
          </a:ln>
        </p:spPr>
        <p:txBody>
          <a:bodyPr>
            <a:spAutoFit/>
          </a:bodyPr>
          <a:lstStyle/>
          <a:p>
            <a:pPr>
              <a:spcBef>
                <a:spcPct val="50000"/>
              </a:spcBef>
            </a:pPr>
            <a:r>
              <a:rPr lang="en-US"/>
              <a:t>25 </a:t>
            </a:r>
          </a:p>
        </p:txBody>
      </p:sp>
      <p:sp>
        <p:nvSpPr>
          <p:cNvPr id="34829" name="Text Box 16"/>
          <p:cNvSpPr txBox="1">
            <a:spLocks noChangeArrowheads="1"/>
          </p:cNvSpPr>
          <p:nvPr/>
        </p:nvSpPr>
        <p:spPr bwMode="auto">
          <a:xfrm>
            <a:off x="6621668" y="3604596"/>
            <a:ext cx="1117600" cy="366713"/>
          </a:xfrm>
          <a:prstGeom prst="rect">
            <a:avLst/>
          </a:prstGeom>
          <a:noFill/>
          <a:ln w="9525">
            <a:noFill/>
            <a:miter lim="800000"/>
            <a:headEnd/>
            <a:tailEnd/>
          </a:ln>
        </p:spPr>
        <p:txBody>
          <a:bodyPr>
            <a:spAutoFit/>
          </a:bodyPr>
          <a:lstStyle/>
          <a:p>
            <a:pPr>
              <a:spcBef>
                <a:spcPct val="50000"/>
              </a:spcBef>
            </a:pPr>
            <a:r>
              <a:rPr lang="en-US"/>
              <a:t>50</a:t>
            </a:r>
          </a:p>
        </p:txBody>
      </p:sp>
      <p:sp>
        <p:nvSpPr>
          <p:cNvPr id="34830" name="Text Box 17"/>
          <p:cNvSpPr txBox="1">
            <a:spLocks noChangeArrowheads="1"/>
          </p:cNvSpPr>
          <p:nvPr/>
        </p:nvSpPr>
        <p:spPr bwMode="auto">
          <a:xfrm>
            <a:off x="6621668" y="2842597"/>
            <a:ext cx="711200" cy="366713"/>
          </a:xfrm>
          <a:prstGeom prst="rect">
            <a:avLst/>
          </a:prstGeom>
          <a:noFill/>
          <a:ln w="9525">
            <a:noFill/>
            <a:miter lim="800000"/>
            <a:headEnd/>
            <a:tailEnd/>
          </a:ln>
        </p:spPr>
        <p:txBody>
          <a:bodyPr>
            <a:spAutoFit/>
          </a:bodyPr>
          <a:lstStyle/>
          <a:p>
            <a:pPr>
              <a:spcBef>
                <a:spcPct val="50000"/>
              </a:spcBef>
            </a:pPr>
            <a:r>
              <a:rPr lang="en-US"/>
              <a:t>75</a:t>
            </a:r>
          </a:p>
        </p:txBody>
      </p:sp>
      <p:sp>
        <p:nvSpPr>
          <p:cNvPr id="34831" name="Text Box 18"/>
          <p:cNvSpPr txBox="1">
            <a:spLocks noChangeArrowheads="1"/>
          </p:cNvSpPr>
          <p:nvPr/>
        </p:nvSpPr>
        <p:spPr bwMode="auto">
          <a:xfrm>
            <a:off x="6621668" y="2156797"/>
            <a:ext cx="914400" cy="366713"/>
          </a:xfrm>
          <a:prstGeom prst="rect">
            <a:avLst/>
          </a:prstGeom>
          <a:noFill/>
          <a:ln w="9525">
            <a:noFill/>
            <a:miter lim="800000"/>
            <a:headEnd/>
            <a:tailEnd/>
          </a:ln>
        </p:spPr>
        <p:txBody>
          <a:bodyPr>
            <a:spAutoFit/>
          </a:bodyPr>
          <a:lstStyle/>
          <a:p>
            <a:pPr>
              <a:spcBef>
                <a:spcPct val="50000"/>
              </a:spcBef>
            </a:pPr>
            <a:r>
              <a:rPr lang="en-US"/>
              <a:t>100</a:t>
            </a:r>
          </a:p>
        </p:txBody>
      </p:sp>
      <p:sp>
        <p:nvSpPr>
          <p:cNvPr id="34832" name="Line 19"/>
          <p:cNvSpPr>
            <a:spLocks noChangeShapeType="1"/>
          </p:cNvSpPr>
          <p:nvPr/>
        </p:nvSpPr>
        <p:spPr bwMode="auto">
          <a:xfrm flipH="1">
            <a:off x="7332868" y="4518996"/>
            <a:ext cx="101600" cy="0"/>
          </a:xfrm>
          <a:prstGeom prst="line">
            <a:avLst/>
          </a:prstGeom>
          <a:noFill/>
          <a:ln w="9525">
            <a:solidFill>
              <a:schemeClr val="tx1"/>
            </a:solidFill>
            <a:round/>
            <a:headEnd/>
            <a:tailEnd/>
          </a:ln>
        </p:spPr>
        <p:txBody>
          <a:bodyPr/>
          <a:lstStyle/>
          <a:p>
            <a:endParaRPr lang="en-US"/>
          </a:p>
        </p:txBody>
      </p:sp>
      <p:sp>
        <p:nvSpPr>
          <p:cNvPr id="34833" name="Line 22"/>
          <p:cNvSpPr>
            <a:spLocks noChangeShapeType="1"/>
          </p:cNvSpPr>
          <p:nvPr/>
        </p:nvSpPr>
        <p:spPr bwMode="auto">
          <a:xfrm flipH="1">
            <a:off x="7332868" y="2309196"/>
            <a:ext cx="101600" cy="0"/>
          </a:xfrm>
          <a:prstGeom prst="line">
            <a:avLst/>
          </a:prstGeom>
          <a:noFill/>
          <a:ln w="9525">
            <a:solidFill>
              <a:schemeClr val="tx1"/>
            </a:solidFill>
            <a:round/>
            <a:headEnd/>
            <a:tailEnd/>
          </a:ln>
        </p:spPr>
        <p:txBody>
          <a:bodyPr/>
          <a:lstStyle/>
          <a:p>
            <a:endParaRPr lang="en-US"/>
          </a:p>
        </p:txBody>
      </p:sp>
      <p:sp>
        <p:nvSpPr>
          <p:cNvPr id="34834" name="Line 23"/>
          <p:cNvSpPr>
            <a:spLocks noChangeShapeType="1"/>
          </p:cNvSpPr>
          <p:nvPr/>
        </p:nvSpPr>
        <p:spPr bwMode="auto">
          <a:xfrm>
            <a:off x="7332868" y="3756996"/>
            <a:ext cx="1016000" cy="0"/>
          </a:xfrm>
          <a:prstGeom prst="line">
            <a:avLst/>
          </a:prstGeom>
          <a:noFill/>
          <a:ln w="9525">
            <a:solidFill>
              <a:schemeClr val="tx1"/>
            </a:solidFill>
            <a:round/>
            <a:headEnd/>
            <a:tailEnd/>
          </a:ln>
        </p:spPr>
        <p:txBody>
          <a:bodyPr/>
          <a:lstStyle/>
          <a:p>
            <a:endParaRPr lang="en-US"/>
          </a:p>
        </p:txBody>
      </p:sp>
      <p:sp>
        <p:nvSpPr>
          <p:cNvPr id="34835" name="Line 24"/>
          <p:cNvSpPr>
            <a:spLocks noChangeShapeType="1"/>
          </p:cNvSpPr>
          <p:nvPr/>
        </p:nvSpPr>
        <p:spPr bwMode="auto">
          <a:xfrm>
            <a:off x="8348868" y="3718896"/>
            <a:ext cx="0" cy="1295400"/>
          </a:xfrm>
          <a:prstGeom prst="line">
            <a:avLst/>
          </a:prstGeom>
          <a:noFill/>
          <a:ln w="9525">
            <a:solidFill>
              <a:schemeClr val="tx1"/>
            </a:solidFill>
            <a:round/>
            <a:headEnd/>
            <a:tailEnd/>
          </a:ln>
        </p:spPr>
        <p:txBody>
          <a:bodyPr/>
          <a:lstStyle/>
          <a:p>
            <a:endParaRPr lang="en-US"/>
          </a:p>
        </p:txBody>
      </p:sp>
      <p:sp>
        <p:nvSpPr>
          <p:cNvPr id="34836" name="Line 25"/>
          <p:cNvSpPr>
            <a:spLocks noChangeShapeType="1"/>
          </p:cNvSpPr>
          <p:nvPr/>
        </p:nvSpPr>
        <p:spPr bwMode="auto">
          <a:xfrm>
            <a:off x="7332868" y="2994996"/>
            <a:ext cx="1625600" cy="0"/>
          </a:xfrm>
          <a:prstGeom prst="line">
            <a:avLst/>
          </a:prstGeom>
          <a:noFill/>
          <a:ln w="9525">
            <a:solidFill>
              <a:schemeClr val="tx1"/>
            </a:solidFill>
            <a:round/>
            <a:headEnd/>
            <a:tailEnd/>
          </a:ln>
        </p:spPr>
        <p:txBody>
          <a:bodyPr/>
          <a:lstStyle/>
          <a:p>
            <a:endParaRPr lang="en-US"/>
          </a:p>
        </p:txBody>
      </p:sp>
      <p:sp>
        <p:nvSpPr>
          <p:cNvPr id="34837" name="Line 27"/>
          <p:cNvSpPr>
            <a:spLocks noChangeShapeType="1"/>
          </p:cNvSpPr>
          <p:nvPr/>
        </p:nvSpPr>
        <p:spPr bwMode="auto">
          <a:xfrm>
            <a:off x="8958468" y="2994996"/>
            <a:ext cx="0" cy="2057400"/>
          </a:xfrm>
          <a:prstGeom prst="line">
            <a:avLst/>
          </a:prstGeom>
          <a:noFill/>
          <a:ln w="9525">
            <a:solidFill>
              <a:schemeClr val="tx1"/>
            </a:solidFill>
            <a:round/>
            <a:headEnd/>
            <a:tailEnd/>
          </a:ln>
        </p:spPr>
        <p:txBody>
          <a:bodyPr/>
          <a:lstStyle/>
          <a:p>
            <a:endParaRPr lang="en-US"/>
          </a:p>
        </p:txBody>
      </p:sp>
      <p:sp>
        <p:nvSpPr>
          <p:cNvPr id="34838" name="Freeform 29"/>
          <p:cNvSpPr>
            <a:spLocks/>
          </p:cNvSpPr>
          <p:nvPr/>
        </p:nvSpPr>
        <p:spPr bwMode="auto">
          <a:xfrm>
            <a:off x="7434468" y="2232996"/>
            <a:ext cx="3556000" cy="2819400"/>
          </a:xfrm>
          <a:custGeom>
            <a:avLst/>
            <a:gdLst>
              <a:gd name="T0" fmla="*/ 0 w 1680"/>
              <a:gd name="T1" fmla="*/ 2147483647 h 1776"/>
              <a:gd name="T2" fmla="*/ 2147483647 w 1680"/>
              <a:gd name="T3" fmla="*/ 2147483647 h 1776"/>
              <a:gd name="T4" fmla="*/ 2147483647 w 1680"/>
              <a:gd name="T5" fmla="*/ 2147483647 h 1776"/>
              <a:gd name="T6" fmla="*/ 2147483647 w 1680"/>
              <a:gd name="T7" fmla="*/ 2147483647 h 1776"/>
              <a:gd name="T8" fmla="*/ 2147483647 w 1680"/>
              <a:gd name="T9" fmla="*/ 0 h 1776"/>
              <a:gd name="T10" fmla="*/ 0 60000 65536"/>
              <a:gd name="T11" fmla="*/ 0 60000 65536"/>
              <a:gd name="T12" fmla="*/ 0 60000 65536"/>
              <a:gd name="T13" fmla="*/ 0 60000 65536"/>
              <a:gd name="T14" fmla="*/ 0 60000 65536"/>
              <a:gd name="T15" fmla="*/ 0 w 1680"/>
              <a:gd name="T16" fmla="*/ 0 h 1776"/>
              <a:gd name="T17" fmla="*/ 1680 w 1680"/>
              <a:gd name="T18" fmla="*/ 1776 h 1776"/>
            </a:gdLst>
            <a:ahLst/>
            <a:cxnLst>
              <a:cxn ang="T10">
                <a:pos x="T0" y="T1"/>
              </a:cxn>
              <a:cxn ang="T11">
                <a:pos x="T2" y="T3"/>
              </a:cxn>
              <a:cxn ang="T12">
                <a:pos x="T4" y="T5"/>
              </a:cxn>
              <a:cxn ang="T13">
                <a:pos x="T6" y="T7"/>
              </a:cxn>
              <a:cxn ang="T14">
                <a:pos x="T8" y="T9"/>
              </a:cxn>
            </a:cxnLst>
            <a:rect l="T15" t="T16" r="T17" b="T18"/>
            <a:pathLst>
              <a:path w="1680" h="1776">
                <a:moveTo>
                  <a:pt x="0" y="1776"/>
                </a:moveTo>
                <a:cubicBezTo>
                  <a:pt x="156" y="1480"/>
                  <a:pt x="312" y="1184"/>
                  <a:pt x="432" y="960"/>
                </a:cubicBezTo>
                <a:cubicBezTo>
                  <a:pt x="552" y="736"/>
                  <a:pt x="608" y="576"/>
                  <a:pt x="720" y="432"/>
                </a:cubicBezTo>
                <a:cubicBezTo>
                  <a:pt x="832" y="288"/>
                  <a:pt x="944" y="168"/>
                  <a:pt x="1104" y="96"/>
                </a:cubicBezTo>
                <a:cubicBezTo>
                  <a:pt x="1264" y="24"/>
                  <a:pt x="1584" y="16"/>
                  <a:pt x="1680" y="0"/>
                </a:cubicBezTo>
              </a:path>
            </a:pathLst>
          </a:custGeom>
          <a:noFill/>
          <a:ln w="25400">
            <a:solidFill>
              <a:srgbClr val="FFFF00"/>
            </a:solidFill>
            <a:round/>
            <a:headEnd/>
            <a:tailEnd/>
          </a:ln>
        </p:spPr>
        <p:txBody>
          <a:bodyPr/>
          <a:lstStyle/>
          <a:p>
            <a:endParaRPr lang="en-US"/>
          </a:p>
        </p:txBody>
      </p:sp>
      <p:sp>
        <p:nvSpPr>
          <p:cNvPr id="34839" name="Freeform 30"/>
          <p:cNvSpPr>
            <a:spLocks/>
          </p:cNvSpPr>
          <p:nvPr/>
        </p:nvSpPr>
        <p:spPr bwMode="auto">
          <a:xfrm>
            <a:off x="7434468" y="2156796"/>
            <a:ext cx="3556000" cy="2819400"/>
          </a:xfrm>
          <a:custGeom>
            <a:avLst/>
            <a:gdLst>
              <a:gd name="T0" fmla="*/ 0 w 1680"/>
              <a:gd name="T1" fmla="*/ 2147483647 h 1776"/>
              <a:gd name="T2" fmla="*/ 2147483647 w 1680"/>
              <a:gd name="T3" fmla="*/ 2147483647 h 1776"/>
              <a:gd name="T4" fmla="*/ 2147483647 w 1680"/>
              <a:gd name="T5" fmla="*/ 2147483647 h 1776"/>
              <a:gd name="T6" fmla="*/ 2147483647 w 1680"/>
              <a:gd name="T7" fmla="*/ 2147483647 h 1776"/>
              <a:gd name="T8" fmla="*/ 2147483647 w 1680"/>
              <a:gd name="T9" fmla="*/ 0 h 1776"/>
              <a:gd name="T10" fmla="*/ 0 60000 65536"/>
              <a:gd name="T11" fmla="*/ 0 60000 65536"/>
              <a:gd name="T12" fmla="*/ 0 60000 65536"/>
              <a:gd name="T13" fmla="*/ 0 60000 65536"/>
              <a:gd name="T14" fmla="*/ 0 60000 65536"/>
              <a:gd name="T15" fmla="*/ 0 w 1680"/>
              <a:gd name="T16" fmla="*/ 0 h 1776"/>
              <a:gd name="T17" fmla="*/ 1680 w 1680"/>
              <a:gd name="T18" fmla="*/ 1776 h 1776"/>
            </a:gdLst>
            <a:ahLst/>
            <a:cxnLst>
              <a:cxn ang="T10">
                <a:pos x="T0" y="T1"/>
              </a:cxn>
              <a:cxn ang="T11">
                <a:pos x="T2" y="T3"/>
              </a:cxn>
              <a:cxn ang="T12">
                <a:pos x="T4" y="T5"/>
              </a:cxn>
              <a:cxn ang="T13">
                <a:pos x="T6" y="T7"/>
              </a:cxn>
              <a:cxn ang="T14">
                <a:pos x="T8" y="T9"/>
              </a:cxn>
            </a:cxnLst>
            <a:rect l="T15" t="T16" r="T17" b="T18"/>
            <a:pathLst>
              <a:path w="1680" h="1776">
                <a:moveTo>
                  <a:pt x="0" y="1776"/>
                </a:moveTo>
                <a:cubicBezTo>
                  <a:pt x="96" y="1500"/>
                  <a:pt x="192" y="1224"/>
                  <a:pt x="288" y="1008"/>
                </a:cubicBezTo>
                <a:cubicBezTo>
                  <a:pt x="384" y="792"/>
                  <a:pt x="456" y="632"/>
                  <a:pt x="576" y="480"/>
                </a:cubicBezTo>
                <a:cubicBezTo>
                  <a:pt x="696" y="328"/>
                  <a:pt x="824" y="176"/>
                  <a:pt x="1008" y="96"/>
                </a:cubicBezTo>
                <a:cubicBezTo>
                  <a:pt x="1192" y="16"/>
                  <a:pt x="1568" y="16"/>
                  <a:pt x="1680" y="0"/>
                </a:cubicBezTo>
              </a:path>
            </a:pathLst>
          </a:custGeom>
          <a:noFill/>
          <a:ln w="25400">
            <a:solidFill>
              <a:srgbClr val="FF0000"/>
            </a:solidFill>
            <a:round/>
            <a:headEnd/>
            <a:tailEnd/>
          </a:ln>
        </p:spPr>
        <p:txBody>
          <a:bodyPr/>
          <a:lstStyle/>
          <a:p>
            <a:endParaRPr lang="en-US"/>
          </a:p>
        </p:txBody>
      </p:sp>
      <p:sp>
        <p:nvSpPr>
          <p:cNvPr id="34840" name="Freeform 31"/>
          <p:cNvSpPr>
            <a:spLocks/>
          </p:cNvSpPr>
          <p:nvPr/>
        </p:nvSpPr>
        <p:spPr bwMode="auto">
          <a:xfrm>
            <a:off x="7536068" y="2309196"/>
            <a:ext cx="3454400" cy="2743200"/>
          </a:xfrm>
          <a:custGeom>
            <a:avLst/>
            <a:gdLst>
              <a:gd name="T0" fmla="*/ 0 w 1632"/>
              <a:gd name="T1" fmla="*/ 2147483647 h 1728"/>
              <a:gd name="T2" fmla="*/ 2147483647 w 1632"/>
              <a:gd name="T3" fmla="*/ 2147483647 h 1728"/>
              <a:gd name="T4" fmla="*/ 2147483647 w 1632"/>
              <a:gd name="T5" fmla="*/ 2147483647 h 1728"/>
              <a:gd name="T6" fmla="*/ 2147483647 w 1632"/>
              <a:gd name="T7" fmla="*/ 2147483647 h 1728"/>
              <a:gd name="T8" fmla="*/ 2147483647 w 1632"/>
              <a:gd name="T9" fmla="*/ 0 h 1728"/>
              <a:gd name="T10" fmla="*/ 0 60000 65536"/>
              <a:gd name="T11" fmla="*/ 0 60000 65536"/>
              <a:gd name="T12" fmla="*/ 0 60000 65536"/>
              <a:gd name="T13" fmla="*/ 0 60000 65536"/>
              <a:gd name="T14" fmla="*/ 0 60000 65536"/>
              <a:gd name="T15" fmla="*/ 0 w 1632"/>
              <a:gd name="T16" fmla="*/ 0 h 1728"/>
              <a:gd name="T17" fmla="*/ 1632 w 1632"/>
              <a:gd name="T18" fmla="*/ 1728 h 1728"/>
            </a:gdLst>
            <a:ahLst/>
            <a:cxnLst>
              <a:cxn ang="T10">
                <a:pos x="T0" y="T1"/>
              </a:cxn>
              <a:cxn ang="T11">
                <a:pos x="T2" y="T3"/>
              </a:cxn>
              <a:cxn ang="T12">
                <a:pos x="T4" y="T5"/>
              </a:cxn>
              <a:cxn ang="T13">
                <a:pos x="T6" y="T7"/>
              </a:cxn>
              <a:cxn ang="T14">
                <a:pos x="T8" y="T9"/>
              </a:cxn>
            </a:cxnLst>
            <a:rect l="T15" t="T16" r="T17" b="T18"/>
            <a:pathLst>
              <a:path w="1632" h="1728">
                <a:moveTo>
                  <a:pt x="0" y="1728"/>
                </a:moveTo>
                <a:cubicBezTo>
                  <a:pt x="136" y="1512"/>
                  <a:pt x="272" y="1296"/>
                  <a:pt x="384" y="1104"/>
                </a:cubicBezTo>
                <a:cubicBezTo>
                  <a:pt x="496" y="912"/>
                  <a:pt x="560" y="736"/>
                  <a:pt x="672" y="576"/>
                </a:cubicBezTo>
                <a:cubicBezTo>
                  <a:pt x="784" y="416"/>
                  <a:pt x="896" y="240"/>
                  <a:pt x="1056" y="144"/>
                </a:cubicBezTo>
                <a:cubicBezTo>
                  <a:pt x="1216" y="48"/>
                  <a:pt x="1424" y="24"/>
                  <a:pt x="1632" y="0"/>
                </a:cubicBezTo>
              </a:path>
            </a:pathLst>
          </a:custGeom>
          <a:noFill/>
          <a:ln w="25400">
            <a:solidFill>
              <a:srgbClr val="00CCFF"/>
            </a:solidFill>
            <a:round/>
            <a:headEnd/>
            <a:tailEnd/>
          </a:ln>
        </p:spPr>
        <p:txBody>
          <a:bodyPr/>
          <a:lstStyle/>
          <a:p>
            <a:endParaRPr lang="en-US"/>
          </a:p>
        </p:txBody>
      </p:sp>
      <p:sp>
        <p:nvSpPr>
          <p:cNvPr id="34841" name="Text Box 32"/>
          <p:cNvSpPr txBox="1">
            <a:spLocks noChangeArrowheads="1"/>
          </p:cNvSpPr>
          <p:nvPr/>
        </p:nvSpPr>
        <p:spPr bwMode="auto">
          <a:xfrm>
            <a:off x="7332868" y="1166197"/>
            <a:ext cx="4572000" cy="396875"/>
          </a:xfrm>
          <a:prstGeom prst="rect">
            <a:avLst/>
          </a:prstGeom>
          <a:noFill/>
          <a:ln w="9525">
            <a:noFill/>
            <a:miter lim="800000"/>
            <a:headEnd/>
            <a:tailEnd/>
          </a:ln>
        </p:spPr>
        <p:txBody>
          <a:bodyPr>
            <a:spAutoFit/>
          </a:bodyPr>
          <a:lstStyle/>
          <a:p>
            <a:pPr>
              <a:spcBef>
                <a:spcPct val="50000"/>
              </a:spcBef>
            </a:pPr>
            <a:r>
              <a:rPr lang="en-US" sz="2000" b="1" dirty="0"/>
              <a:t>Hb-O</a:t>
            </a:r>
            <a:r>
              <a:rPr lang="en-US" sz="2000" b="1" baseline="-25000" dirty="0"/>
              <a:t>2</a:t>
            </a:r>
            <a:r>
              <a:rPr lang="en-US" sz="2000" b="1" dirty="0"/>
              <a:t> Dissociation Curve</a:t>
            </a:r>
          </a:p>
        </p:txBody>
      </p:sp>
      <p:cxnSp>
        <p:nvCxnSpPr>
          <p:cNvPr id="3" name="Straight Arrow Connector 2"/>
          <p:cNvCxnSpPr/>
          <p:nvPr/>
        </p:nvCxnSpPr>
        <p:spPr>
          <a:xfrm>
            <a:off x="11177097" y="3704191"/>
            <a:ext cx="700697" cy="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H="1">
            <a:off x="8374508" y="2201711"/>
            <a:ext cx="812800" cy="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8348869" y="1758511"/>
            <a:ext cx="1984454" cy="307777"/>
          </a:xfrm>
          <a:prstGeom prst="rect">
            <a:avLst/>
          </a:prstGeom>
          <a:noFill/>
          <a:ln>
            <a:solidFill>
              <a:schemeClr val="tx1"/>
            </a:solidFill>
          </a:ln>
        </p:spPr>
        <p:txBody>
          <a:bodyPr wrap="none" rtlCol="0">
            <a:spAutoFit/>
          </a:bodyPr>
          <a:lstStyle/>
          <a:p>
            <a:r>
              <a:rPr lang="en-US" sz="1400" b="1" dirty="0" smtClean="0"/>
              <a:t>LEFT SHIFT </a:t>
            </a:r>
            <a:r>
              <a:rPr lang="en-US" sz="1400" b="1" dirty="0" smtClean="0">
                <a:latin typeface="Wingdings"/>
                <a:cs typeface="Calibri"/>
                <a:sym typeface="Wingdings"/>
              </a:rPr>
              <a:t> </a:t>
            </a:r>
            <a:r>
              <a:rPr lang="en-US" sz="1400" b="1" dirty="0" smtClean="0"/>
              <a:t>O2 release</a:t>
            </a:r>
            <a:endParaRPr lang="en-US" sz="1400" b="1" dirty="0"/>
          </a:p>
        </p:txBody>
      </p:sp>
      <p:sp>
        <p:nvSpPr>
          <p:cNvPr id="34" name="TextBox 33"/>
          <p:cNvSpPr txBox="1"/>
          <p:nvPr/>
        </p:nvSpPr>
        <p:spPr>
          <a:xfrm>
            <a:off x="9075473" y="3258719"/>
            <a:ext cx="2829395" cy="307777"/>
          </a:xfrm>
          <a:prstGeom prst="rect">
            <a:avLst/>
          </a:prstGeom>
          <a:noFill/>
          <a:ln>
            <a:solidFill>
              <a:schemeClr val="tx1"/>
            </a:solidFill>
          </a:ln>
        </p:spPr>
        <p:txBody>
          <a:bodyPr wrap="square" rtlCol="0">
            <a:spAutoFit/>
          </a:bodyPr>
          <a:lstStyle/>
          <a:p>
            <a:r>
              <a:rPr lang="en-US" sz="1400" b="1" dirty="0" smtClean="0"/>
              <a:t>RIGHT SHIFT     O2 release</a:t>
            </a:r>
            <a:endParaRPr lang="en-US" sz="1400" b="1" dirty="0"/>
          </a:p>
        </p:txBody>
      </p:sp>
      <p:sp>
        <p:nvSpPr>
          <p:cNvPr id="30" name="Line 22"/>
          <p:cNvSpPr>
            <a:spLocks noChangeShapeType="1"/>
          </p:cNvSpPr>
          <p:nvPr/>
        </p:nvSpPr>
        <p:spPr bwMode="auto">
          <a:xfrm>
            <a:off x="527381" y="783957"/>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7" name="Straight Arrow Connector 6"/>
          <p:cNvCxnSpPr/>
          <p:nvPr/>
        </p:nvCxnSpPr>
        <p:spPr>
          <a:xfrm>
            <a:off x="10200153" y="3288442"/>
            <a:ext cx="9600" cy="201600"/>
          </a:xfrm>
          <a:prstGeom prst="straightConnector1">
            <a:avLst/>
          </a:prstGeom>
          <a:ln w="1905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9320748" y="1801378"/>
            <a:ext cx="0" cy="201600"/>
          </a:xfrm>
          <a:prstGeom prst="straightConnector1">
            <a:avLst/>
          </a:prstGeom>
          <a:ln w="190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527381" y="3200402"/>
            <a:ext cx="5338219" cy="262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8482403" y="5919885"/>
            <a:ext cx="2581156" cy="246221"/>
          </a:xfrm>
          <a:prstGeom prst="rect">
            <a:avLst/>
          </a:prstGeom>
        </p:spPr>
        <p:txBody>
          <a:bodyPr wrap="none">
            <a:spAutoFit/>
          </a:bodyPr>
          <a:lstStyle/>
          <a:p>
            <a:r>
              <a:rPr lang="en-US" sz="1000" dirty="0">
                <a:solidFill>
                  <a:schemeClr val="tx1">
                    <a:lumMod val="50000"/>
                    <a:lumOff val="50000"/>
                  </a:schemeClr>
                </a:solidFill>
              </a:rPr>
              <a:t>With permission from Ellis J. Neufeld, MD PhD</a:t>
            </a:r>
          </a:p>
        </p:txBody>
      </p:sp>
      <p:sp>
        <p:nvSpPr>
          <p:cNvPr id="36" name="Rectangle 3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44753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365760" y="156603"/>
            <a:ext cx="11379200" cy="808037"/>
          </a:xfrm>
          <a:noFill/>
          <a:ln>
            <a:miter lim="800000"/>
            <a:headEnd/>
            <a:tailEnd/>
          </a:ln>
        </p:spPr>
        <p:txBody>
          <a:bodyPr vert="horz" wrap="square" lIns="91440" tIns="45720" rIns="91440" bIns="45720" numCol="1" anchor="t" anchorCtr="0" compatLnSpc="1">
            <a:prstTxWarp prst="textNoShape">
              <a:avLst/>
            </a:prstTxWarp>
            <a:normAutofit/>
          </a:bodyPr>
          <a:lstStyle/>
          <a:p>
            <a:pPr algn="l" eaLnBrk="1" hangingPunct="1"/>
            <a:r>
              <a:rPr lang="en-US" sz="3600" b="1" dirty="0"/>
              <a:t>Unstable Hemoglobins</a:t>
            </a:r>
          </a:p>
        </p:txBody>
      </p:sp>
      <p:sp>
        <p:nvSpPr>
          <p:cNvPr id="4" name="Line 22"/>
          <p:cNvSpPr>
            <a:spLocks noChangeShapeType="1"/>
          </p:cNvSpPr>
          <p:nvPr/>
        </p:nvSpPr>
        <p:spPr bwMode="auto">
          <a:xfrm>
            <a:off x="527381"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161386261"/>
              </p:ext>
            </p:extLst>
          </p:nvPr>
        </p:nvGraphicFramePr>
        <p:xfrm>
          <a:off x="552778" y="1192106"/>
          <a:ext cx="11319182" cy="4754880"/>
        </p:xfrm>
        <a:graphic>
          <a:graphicData uri="http://schemas.openxmlformats.org/drawingml/2006/table">
            <a:tbl>
              <a:tblPr firstRow="1" bandRow="1">
                <a:tableStyleId>{5940675A-B579-460E-94D1-54222C63F5DA}</a:tableStyleId>
              </a:tblPr>
              <a:tblGrid>
                <a:gridCol w="2207731"/>
                <a:gridCol w="9111451"/>
              </a:tblGrid>
              <a:tr h="370840">
                <a:tc>
                  <a:txBody>
                    <a:bodyPr/>
                    <a:lstStyle/>
                    <a:p>
                      <a:r>
                        <a:rPr lang="en-US" sz="2400" b="1" dirty="0" smtClean="0">
                          <a:latin typeface="+mn-lt"/>
                        </a:rPr>
                        <a:t>Basic</a:t>
                      </a:r>
                      <a:r>
                        <a:rPr lang="en-US" sz="2400" b="1" baseline="0" dirty="0" smtClean="0">
                          <a:latin typeface="+mn-lt"/>
                        </a:rPr>
                        <a:t> Science</a:t>
                      </a:r>
                      <a:endParaRPr lang="en-US" sz="2400" b="1" dirty="0">
                        <a:latin typeface="+mn-lt"/>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mn-lt"/>
                        </a:rPr>
                        <a:t>Globin gene mutations which alter </a:t>
                      </a:r>
                      <a:r>
                        <a:rPr lang="en-US" sz="2400" dirty="0" err="1" smtClean="0">
                          <a:latin typeface="+mn-lt"/>
                        </a:rPr>
                        <a:t>Hb</a:t>
                      </a:r>
                      <a:r>
                        <a:rPr lang="en-US" sz="2400" dirty="0" smtClean="0">
                          <a:latin typeface="+mn-lt"/>
                        </a:rPr>
                        <a:t> structure and result in an unstable tetramer that precipitates intra-</a:t>
                      </a:r>
                      <a:r>
                        <a:rPr lang="en-US" sz="2400" dirty="0" err="1" smtClean="0">
                          <a:latin typeface="+mn-lt"/>
                        </a:rPr>
                        <a:t>cellularly</a:t>
                      </a:r>
                      <a:endParaRPr lang="en-US" sz="2400" dirty="0" smtClean="0">
                        <a:latin typeface="+mn-lt"/>
                      </a:endParaRPr>
                    </a:p>
                  </a:txBody>
                  <a:tcPr/>
                </a:tc>
              </a:tr>
              <a:tr h="370840">
                <a:tc>
                  <a:txBody>
                    <a:bodyPr/>
                    <a:lstStyle/>
                    <a:p>
                      <a:r>
                        <a:rPr lang="en-US" sz="2400" b="1" dirty="0" smtClean="0">
                          <a:latin typeface="+mn-lt"/>
                        </a:rPr>
                        <a:t>Epidemiology</a:t>
                      </a:r>
                      <a:endParaRPr lang="en-US" sz="2400" b="1" dirty="0">
                        <a:latin typeface="+mn-lt"/>
                      </a:endParaRPr>
                    </a:p>
                  </a:txBody>
                  <a:tcPr/>
                </a:tc>
                <a:tc>
                  <a:txBody>
                    <a:bodyPr/>
                    <a:lstStyle/>
                    <a:p>
                      <a:r>
                        <a:rPr lang="en-US" sz="2400" dirty="0" smtClean="0">
                          <a:latin typeface="+mn-lt"/>
                        </a:rPr>
                        <a:t>AD;</a:t>
                      </a:r>
                      <a:r>
                        <a:rPr lang="en-US" sz="2400" baseline="0" dirty="0" smtClean="0">
                          <a:latin typeface="+mn-lt"/>
                        </a:rPr>
                        <a:t>  </a:t>
                      </a:r>
                      <a:r>
                        <a:rPr lang="en-US" sz="2400" dirty="0" smtClean="0">
                          <a:latin typeface="+mn-lt"/>
                        </a:rPr>
                        <a:t>Most variants isolated to a single kindred</a:t>
                      </a:r>
                      <a:endParaRPr lang="en-US" sz="2400" dirty="0">
                        <a:latin typeface="+mn-lt"/>
                      </a:endParaRPr>
                    </a:p>
                  </a:txBody>
                  <a:tcPr/>
                </a:tc>
              </a:tr>
              <a:tr h="370840">
                <a:tc>
                  <a:txBody>
                    <a:bodyPr/>
                    <a:lstStyle/>
                    <a:p>
                      <a:r>
                        <a:rPr lang="en-US" sz="2400" b="1" dirty="0" smtClean="0">
                          <a:latin typeface="+mn-lt"/>
                        </a:rPr>
                        <a:t>Clinical</a:t>
                      </a:r>
                      <a:r>
                        <a:rPr lang="en-US" sz="2400" b="1" baseline="0" dirty="0" smtClean="0">
                          <a:latin typeface="+mn-lt"/>
                        </a:rPr>
                        <a:t> Findings</a:t>
                      </a:r>
                      <a:endParaRPr lang="en-US" sz="2400" b="1" dirty="0">
                        <a:latin typeface="+mn-lt"/>
                      </a:endParaRPr>
                    </a:p>
                  </a:txBody>
                  <a:tcPr/>
                </a:tc>
                <a:tc>
                  <a:txBody>
                    <a:bodyPr/>
                    <a:lstStyle/>
                    <a:p>
                      <a:r>
                        <a:rPr lang="en-US" sz="2400" u="sng" dirty="0" smtClean="0">
                          <a:latin typeface="+mn-lt"/>
                        </a:rPr>
                        <a:t>Blood</a:t>
                      </a:r>
                      <a:r>
                        <a:rPr lang="en-US" sz="2400" dirty="0" smtClean="0">
                          <a:latin typeface="+mn-lt"/>
                        </a:rPr>
                        <a:t> </a:t>
                      </a:r>
                      <a:r>
                        <a:rPr lang="en-US" sz="2400" u="sng" dirty="0" smtClean="0">
                          <a:latin typeface="+mn-lt"/>
                        </a:rPr>
                        <a:t>smear</a:t>
                      </a:r>
                      <a:r>
                        <a:rPr lang="en-US" sz="2400" dirty="0" smtClean="0">
                          <a:latin typeface="+mn-lt"/>
                        </a:rPr>
                        <a:t>:  Heinz bodies (</a:t>
                      </a:r>
                      <a:r>
                        <a:rPr lang="en-US" sz="2400" dirty="0" err="1" smtClean="0">
                          <a:latin typeface="+mn-lt"/>
                        </a:rPr>
                        <a:t>supravital</a:t>
                      </a:r>
                      <a:r>
                        <a:rPr lang="en-US" sz="2400" baseline="0" dirty="0" smtClean="0">
                          <a:latin typeface="+mn-lt"/>
                        </a:rPr>
                        <a:t> stain)</a:t>
                      </a:r>
                    </a:p>
                    <a:p>
                      <a:r>
                        <a:rPr lang="en-US" sz="2400" u="sng" baseline="0" dirty="0" err="1" smtClean="0">
                          <a:latin typeface="+mn-lt"/>
                        </a:rPr>
                        <a:t>Hb</a:t>
                      </a:r>
                      <a:r>
                        <a:rPr lang="en-US" sz="2400" baseline="0" dirty="0" smtClean="0">
                          <a:latin typeface="+mn-lt"/>
                        </a:rPr>
                        <a:t> </a:t>
                      </a:r>
                      <a:r>
                        <a:rPr lang="en-US" sz="2400" u="sng" baseline="0" dirty="0" err="1" smtClean="0">
                          <a:latin typeface="+mn-lt"/>
                        </a:rPr>
                        <a:t>electropheresis</a:t>
                      </a:r>
                      <a:r>
                        <a:rPr lang="en-US" sz="2400" baseline="0" dirty="0" smtClean="0">
                          <a:latin typeface="+mn-lt"/>
                        </a:rPr>
                        <a:t>:  “smeared” band, although severely unstable    </a:t>
                      </a:r>
                    </a:p>
                    <a:p>
                      <a:r>
                        <a:rPr lang="en-US" sz="2400" baseline="0" dirty="0" smtClean="0">
                          <a:latin typeface="+mn-lt"/>
                        </a:rPr>
                        <a:t>                                      </a:t>
                      </a:r>
                      <a:r>
                        <a:rPr lang="en-US" sz="2400" baseline="0" dirty="0" err="1" smtClean="0">
                          <a:latin typeface="+mn-lt"/>
                        </a:rPr>
                        <a:t>globins</a:t>
                      </a:r>
                      <a:r>
                        <a:rPr lang="en-US" sz="2400" baseline="0" dirty="0" smtClean="0">
                          <a:latin typeface="+mn-lt"/>
                        </a:rPr>
                        <a:t> cannot be found in peripheral blood</a:t>
                      </a:r>
                    </a:p>
                    <a:p>
                      <a:r>
                        <a:rPr lang="en-US" sz="2400" u="sng" baseline="0" dirty="0" smtClean="0">
                          <a:latin typeface="+mn-lt"/>
                        </a:rPr>
                        <a:t>Urine</a:t>
                      </a:r>
                      <a:r>
                        <a:rPr lang="en-US" sz="2400" baseline="0" dirty="0" smtClean="0">
                          <a:latin typeface="+mn-lt"/>
                        </a:rPr>
                        <a:t>:  </a:t>
                      </a:r>
                      <a:r>
                        <a:rPr lang="en-US" sz="2400" baseline="0" dirty="0" err="1" smtClean="0">
                          <a:latin typeface="+mn-lt"/>
                        </a:rPr>
                        <a:t>pigmenturia</a:t>
                      </a:r>
                      <a:r>
                        <a:rPr lang="en-US" sz="2400" baseline="0" dirty="0" smtClean="0">
                          <a:latin typeface="+mn-lt"/>
                        </a:rPr>
                        <a:t> (fluorescent </a:t>
                      </a:r>
                      <a:r>
                        <a:rPr lang="en-US" sz="2400" baseline="0" dirty="0" err="1" smtClean="0">
                          <a:latin typeface="+mn-lt"/>
                        </a:rPr>
                        <a:t>dipyrroles</a:t>
                      </a:r>
                      <a:r>
                        <a:rPr lang="en-US" sz="2400" baseline="0" dirty="0" smtClean="0">
                          <a:latin typeface="+mn-lt"/>
                        </a:rPr>
                        <a:t>)</a:t>
                      </a:r>
                    </a:p>
                    <a:p>
                      <a:r>
                        <a:rPr lang="en-US" sz="2400" u="sng" baseline="0" dirty="0" smtClean="0">
                          <a:latin typeface="+mn-lt"/>
                        </a:rPr>
                        <a:t>Symptoms</a:t>
                      </a:r>
                      <a:r>
                        <a:rPr lang="en-US" sz="2400" baseline="0" dirty="0" smtClean="0">
                          <a:latin typeface="+mn-lt"/>
                        </a:rPr>
                        <a:t>:  extravascular hemolysis, ineffective erythropoiesis</a:t>
                      </a:r>
                      <a:endParaRPr lang="en-US" sz="2400" dirty="0">
                        <a:latin typeface="+mn-lt"/>
                      </a:endParaRPr>
                    </a:p>
                  </a:txBody>
                  <a:tcPr/>
                </a:tc>
              </a:tr>
              <a:tr h="370840">
                <a:tc>
                  <a:txBody>
                    <a:bodyPr/>
                    <a:lstStyle/>
                    <a:p>
                      <a:r>
                        <a:rPr lang="en-US" sz="2400" b="1" dirty="0" smtClean="0">
                          <a:latin typeface="+mn-lt"/>
                        </a:rPr>
                        <a:t>Subtypes</a:t>
                      </a:r>
                      <a:endParaRPr lang="en-US" sz="2400" b="1" dirty="0">
                        <a:latin typeface="+mn-lt"/>
                      </a:endParaRPr>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400" b="1" dirty="0" err="1" smtClean="0">
                          <a:solidFill>
                            <a:schemeClr val="accent5"/>
                          </a:solidFill>
                          <a:latin typeface="+mn-lt"/>
                        </a:rPr>
                        <a:t>Hb</a:t>
                      </a:r>
                      <a:r>
                        <a:rPr lang="en-US" sz="2400" b="1" dirty="0" smtClean="0">
                          <a:solidFill>
                            <a:schemeClr val="accent5"/>
                          </a:solidFill>
                          <a:latin typeface="+mn-lt"/>
                        </a:rPr>
                        <a:t> K</a:t>
                      </a:r>
                      <a:r>
                        <a:rPr lang="en-US" sz="2400" b="1" dirty="0" smtClean="0">
                          <a:solidFill>
                            <a:schemeClr val="accent5"/>
                          </a:solidFill>
                          <a:latin typeface="+mn-lt"/>
                          <a:cs typeface="Tahoma" pitchFamily="34" charset="0"/>
                        </a:rPr>
                        <a:t>ö</a:t>
                      </a:r>
                      <a:r>
                        <a:rPr lang="en-US" sz="2400" b="1" dirty="0" smtClean="0">
                          <a:solidFill>
                            <a:schemeClr val="accent5"/>
                          </a:solidFill>
                          <a:latin typeface="+mn-lt"/>
                        </a:rPr>
                        <a:t>ln</a:t>
                      </a:r>
                      <a:r>
                        <a:rPr lang="en-US" sz="2400" dirty="0" smtClean="0">
                          <a:latin typeface="+mn-lt"/>
                        </a:rPr>
                        <a:t>: most frequent, high O2 affinity </a:t>
                      </a:r>
                      <a:endParaRPr lang="en-US" sz="2400" b="1" dirty="0" smtClean="0">
                        <a:solidFill>
                          <a:schemeClr val="accent5"/>
                        </a:solidFill>
                        <a:latin typeface="+mn-lt"/>
                      </a:endParaRPr>
                    </a:p>
                    <a:p>
                      <a:pPr lvl="1">
                        <a:defRPr/>
                      </a:pPr>
                      <a:r>
                        <a:rPr lang="en-US" sz="2400" b="1" dirty="0" err="1" smtClean="0">
                          <a:solidFill>
                            <a:schemeClr val="accent5"/>
                          </a:solidFill>
                          <a:latin typeface="+mn-lt"/>
                        </a:rPr>
                        <a:t>Hb</a:t>
                      </a:r>
                      <a:r>
                        <a:rPr lang="en-US" sz="2400" b="1" dirty="0" smtClean="0">
                          <a:solidFill>
                            <a:schemeClr val="accent5"/>
                          </a:solidFill>
                          <a:latin typeface="+mn-lt"/>
                        </a:rPr>
                        <a:t> Zurich</a:t>
                      </a:r>
                      <a:r>
                        <a:rPr lang="en-US" sz="2400" dirty="0" smtClean="0">
                          <a:latin typeface="+mn-lt"/>
                        </a:rPr>
                        <a:t>: increased affinity for CO; prone to hemolytic crises</a:t>
                      </a:r>
                    </a:p>
                    <a:p>
                      <a:pPr lvl="1">
                        <a:defRPr/>
                      </a:pPr>
                      <a:r>
                        <a:rPr lang="en-US" sz="2400" b="1" dirty="0" err="1" smtClean="0">
                          <a:solidFill>
                            <a:schemeClr val="accent5"/>
                          </a:solidFill>
                          <a:latin typeface="+mn-lt"/>
                        </a:rPr>
                        <a:t>Hb</a:t>
                      </a:r>
                      <a:r>
                        <a:rPr lang="en-US" sz="2400" b="1" dirty="0" smtClean="0">
                          <a:solidFill>
                            <a:schemeClr val="accent5"/>
                          </a:solidFill>
                          <a:latin typeface="+mn-lt"/>
                        </a:rPr>
                        <a:t> Poole:  </a:t>
                      </a:r>
                      <a:r>
                        <a:rPr lang="en-US" sz="2400" dirty="0" smtClean="0">
                          <a:latin typeface="+mn-lt"/>
                        </a:rPr>
                        <a:t>unstable gamma chain variant</a:t>
                      </a:r>
                      <a:endParaRPr lang="en-US" sz="2400" dirty="0" smtClean="0">
                        <a:solidFill>
                          <a:srgbClr val="FF0000"/>
                        </a:solidFill>
                        <a:latin typeface="+mn-lt"/>
                      </a:endParaRPr>
                    </a:p>
                    <a:p>
                      <a:pPr lvl="1">
                        <a:defRPr/>
                      </a:pPr>
                      <a:r>
                        <a:rPr lang="en-US" sz="2400" b="1" dirty="0" err="1" smtClean="0">
                          <a:solidFill>
                            <a:schemeClr val="accent5"/>
                          </a:solidFill>
                          <a:latin typeface="+mn-lt"/>
                        </a:rPr>
                        <a:t>Hb</a:t>
                      </a:r>
                      <a:r>
                        <a:rPr lang="en-US" sz="2400" b="1" dirty="0" smtClean="0">
                          <a:solidFill>
                            <a:schemeClr val="accent5"/>
                          </a:solidFill>
                          <a:latin typeface="+mn-lt"/>
                        </a:rPr>
                        <a:t> Indianapolis:</a:t>
                      </a:r>
                      <a:r>
                        <a:rPr lang="en-US" sz="2400" b="1" baseline="0" dirty="0" smtClean="0">
                          <a:solidFill>
                            <a:schemeClr val="accent5"/>
                          </a:solidFill>
                          <a:latin typeface="+mn-lt"/>
                        </a:rPr>
                        <a:t>  </a:t>
                      </a:r>
                      <a:r>
                        <a:rPr lang="en-US" sz="2400" dirty="0" smtClean="0">
                          <a:latin typeface="+mn-lt"/>
                        </a:rPr>
                        <a:t>too unstable to find in blood (</a:t>
                      </a:r>
                      <a:r>
                        <a:rPr lang="el-GR" sz="2400" dirty="0" smtClean="0">
                          <a:latin typeface="+mn-lt"/>
                        </a:rPr>
                        <a:t>β</a:t>
                      </a:r>
                      <a:r>
                        <a:rPr lang="en-US" sz="2400" dirty="0" err="1" smtClean="0">
                          <a:latin typeface="+mn-lt"/>
                        </a:rPr>
                        <a:t>thal</a:t>
                      </a:r>
                      <a:r>
                        <a:rPr lang="en-US" sz="2400" dirty="0" smtClean="0">
                          <a:latin typeface="+mn-lt"/>
                        </a:rPr>
                        <a:t>-like but AD)</a:t>
                      </a:r>
                    </a:p>
                  </a:txBody>
                  <a:tcPr/>
                </a:tc>
              </a:tr>
            </a:tbl>
          </a:graphicData>
        </a:graphic>
      </p:graphicFrame>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4538253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bwMode="auto">
          <a:xfrm>
            <a:off x="203200" y="1173164"/>
            <a:ext cx="11379200" cy="808037"/>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b="1" dirty="0" err="1" smtClean="0"/>
              <a:t>Enzymopathies</a:t>
            </a:r>
            <a:endParaRPr lang="en-US" b="1" dirty="0"/>
          </a:p>
        </p:txBody>
      </p:sp>
      <p:cxnSp>
        <p:nvCxnSpPr>
          <p:cNvPr id="3" name="Straight Connector 2"/>
          <p:cNvCxnSpPr/>
          <p:nvPr/>
        </p:nvCxnSpPr>
        <p:spPr>
          <a:xfrm flipV="1">
            <a:off x="1366092" y="969483"/>
            <a:ext cx="8842872" cy="11017"/>
          </a:xfrm>
          <a:prstGeom prst="line">
            <a:avLst/>
          </a:prstGeom>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flipV="1">
            <a:off x="1366092" y="2278656"/>
            <a:ext cx="8842872" cy="11017"/>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096817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7755500" y="1682146"/>
            <a:ext cx="1219200" cy="938112"/>
          </a:xfrm>
          <a:prstGeom prst="ellipse">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Arial" panose="020B0604020202020204" pitchFamily="34" charset="0"/>
              <a:ea typeface="Tahoma" panose="020B0604030504040204" pitchFamily="34" charset="0"/>
              <a:cs typeface="Arial" panose="020B0604020202020204" pitchFamily="34" charset="0"/>
            </a:endParaRPr>
          </a:p>
        </p:txBody>
      </p:sp>
      <p:sp>
        <p:nvSpPr>
          <p:cNvPr id="29" name="Rectangle 28"/>
          <p:cNvSpPr/>
          <p:nvPr/>
        </p:nvSpPr>
        <p:spPr>
          <a:xfrm>
            <a:off x="7868338" y="2025541"/>
            <a:ext cx="3510169" cy="251325"/>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Arial" panose="020B0604020202020204" pitchFamily="34" charset="0"/>
              <a:ea typeface="Tahoma" panose="020B0604030504040204" pitchFamily="34" charset="0"/>
              <a:cs typeface="Arial" panose="020B0604020202020204" pitchFamily="34" charset="0"/>
            </a:endParaRPr>
          </a:p>
        </p:txBody>
      </p:sp>
      <p:sp>
        <p:nvSpPr>
          <p:cNvPr id="30" name="TextBox 33"/>
          <p:cNvSpPr txBox="1">
            <a:spLocks noChangeArrowheads="1"/>
          </p:cNvSpPr>
          <p:nvPr/>
        </p:nvSpPr>
        <p:spPr bwMode="auto">
          <a:xfrm>
            <a:off x="7886662" y="2025100"/>
            <a:ext cx="24929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a:lstStyle>
          <a:p>
            <a:pPr>
              <a:spcBef>
                <a:spcPct val="0"/>
              </a:spcBef>
              <a:buFontTx/>
              <a:buNone/>
            </a:pPr>
            <a:r>
              <a:rPr lang="en-US" altLang="en-US" sz="1000" b="1" dirty="0" smtClean="0">
                <a:latin typeface="Arial" panose="020B0604020202020204" pitchFamily="34" charset="0"/>
                <a:ea typeface="Tahoma" panose="020B0604030504040204" pitchFamily="34" charset="0"/>
                <a:cs typeface="Arial" panose="020B0604020202020204" pitchFamily="34" charset="0"/>
              </a:rPr>
              <a:t>Glucose-6-Phosphate Dehydrogenase</a:t>
            </a:r>
            <a:endParaRPr lang="en-US" altLang="en-US" sz="1000" b="1" dirty="0">
              <a:latin typeface="Arial" panose="020B0604020202020204" pitchFamily="34" charset="0"/>
              <a:ea typeface="Tahoma" panose="020B0604030504040204" pitchFamily="34" charset="0"/>
              <a:cs typeface="Arial" panose="020B0604020202020204" pitchFamily="34" charset="0"/>
            </a:endParaRPr>
          </a:p>
        </p:txBody>
      </p:sp>
      <p:cxnSp>
        <p:nvCxnSpPr>
          <p:cNvPr id="31" name="Straight Arrow Connector 30"/>
          <p:cNvCxnSpPr>
            <a:stCxn id="8" idx="3"/>
          </p:cNvCxnSpPr>
          <p:nvPr/>
        </p:nvCxnSpPr>
        <p:spPr>
          <a:xfrm flipV="1">
            <a:off x="5669829" y="1819530"/>
            <a:ext cx="2264220" cy="67573"/>
          </a:xfrm>
          <a:prstGeom prst="straightConnector1">
            <a:avLst/>
          </a:prstGeom>
          <a:ln w="19050">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2" name="TextBox 4"/>
          <p:cNvSpPr txBox="1">
            <a:spLocks noChangeArrowheads="1"/>
          </p:cNvSpPr>
          <p:nvPr/>
        </p:nvSpPr>
        <p:spPr bwMode="auto">
          <a:xfrm>
            <a:off x="9119241" y="2359765"/>
            <a:ext cx="45557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a:lstStyle>
          <a:p>
            <a:pPr>
              <a:spcBef>
                <a:spcPct val="0"/>
              </a:spcBef>
              <a:buFontTx/>
              <a:buNone/>
            </a:pPr>
            <a:r>
              <a:rPr lang="en-US" altLang="en-US" sz="1000" dirty="0" smtClean="0">
                <a:latin typeface="Arial" panose="020B0604020202020204" pitchFamily="34" charset="0"/>
                <a:ea typeface="Tahoma" panose="020B0604030504040204" pitchFamily="34" charset="0"/>
                <a:cs typeface="Arial" panose="020B0604020202020204" pitchFamily="34" charset="0"/>
              </a:rPr>
              <a:t>NAD</a:t>
            </a:r>
            <a:endParaRPr lang="en-US" altLang="en-US" sz="1000" dirty="0">
              <a:latin typeface="Arial" panose="020B0604020202020204" pitchFamily="34" charset="0"/>
              <a:ea typeface="Tahoma" panose="020B0604030504040204" pitchFamily="34" charset="0"/>
              <a:cs typeface="Arial" panose="020B0604020202020204" pitchFamily="34" charset="0"/>
            </a:endParaRPr>
          </a:p>
        </p:txBody>
      </p:sp>
      <p:sp>
        <p:nvSpPr>
          <p:cNvPr id="33" name="TextBox 43"/>
          <p:cNvSpPr txBox="1">
            <a:spLocks noChangeArrowheads="1"/>
          </p:cNvSpPr>
          <p:nvPr/>
        </p:nvSpPr>
        <p:spPr bwMode="auto">
          <a:xfrm>
            <a:off x="9048246" y="2652864"/>
            <a:ext cx="6335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a:lstStyle>
          <a:p>
            <a:pPr>
              <a:spcBef>
                <a:spcPct val="0"/>
              </a:spcBef>
              <a:buFontTx/>
              <a:buNone/>
            </a:pPr>
            <a:r>
              <a:rPr lang="en-US" altLang="en-US" sz="1000" dirty="0" smtClean="0">
                <a:latin typeface="Arial" panose="020B0604020202020204" pitchFamily="34" charset="0"/>
                <a:ea typeface="Tahoma" panose="020B0604030504040204" pitchFamily="34" charset="0"/>
                <a:cs typeface="Arial" panose="020B0604020202020204" pitchFamily="34" charset="0"/>
              </a:rPr>
              <a:t>NADPH</a:t>
            </a:r>
            <a:endParaRPr lang="en-US" altLang="en-US" sz="1000" dirty="0">
              <a:latin typeface="Arial" panose="020B0604020202020204" pitchFamily="34" charset="0"/>
              <a:ea typeface="Tahoma" panose="020B0604030504040204" pitchFamily="34" charset="0"/>
              <a:cs typeface="Arial" panose="020B0604020202020204" pitchFamily="34" charset="0"/>
            </a:endParaRPr>
          </a:p>
        </p:txBody>
      </p:sp>
      <p:sp>
        <p:nvSpPr>
          <p:cNvPr id="34" name="Curved Right Arrow 33"/>
          <p:cNvSpPr/>
          <p:nvPr/>
        </p:nvSpPr>
        <p:spPr>
          <a:xfrm>
            <a:off x="8739577" y="2462410"/>
            <a:ext cx="379507" cy="380906"/>
          </a:xfrm>
          <a:prstGeom prst="curvedRightArrow">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sz="100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35" name="Curved Right Arrow 34"/>
          <p:cNvSpPr/>
          <p:nvPr/>
        </p:nvSpPr>
        <p:spPr>
          <a:xfrm rot="10411345">
            <a:off x="9730165" y="2431103"/>
            <a:ext cx="379507" cy="380906"/>
          </a:xfrm>
          <a:prstGeom prst="curvedRightArrow">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endParaRPr lang="en-US" sz="100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2" name="Title 1"/>
          <p:cNvSpPr>
            <a:spLocks noGrp="1"/>
          </p:cNvSpPr>
          <p:nvPr>
            <p:ph type="title"/>
          </p:nvPr>
        </p:nvSpPr>
        <p:spPr>
          <a:xfrm>
            <a:off x="527381" y="841"/>
            <a:ext cx="10972800" cy="1143000"/>
          </a:xfrm>
        </p:spPr>
        <p:txBody>
          <a:bodyPr>
            <a:normAutofit/>
          </a:bodyPr>
          <a:lstStyle/>
          <a:p>
            <a:pPr algn="l"/>
            <a:r>
              <a:rPr lang="en-US" sz="3600" b="1" dirty="0" smtClean="0"/>
              <a:t>Red Cell Metabolism: Basic Science</a:t>
            </a:r>
            <a:endParaRPr lang="en-US" sz="3600"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4640" y="1196752"/>
            <a:ext cx="2998400" cy="4691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731494" y="2992559"/>
            <a:ext cx="1969279" cy="88155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7CBA"/>
                </a:solidFill>
                <a:latin typeface="Arial" panose="020B0604020202020204" pitchFamily="34" charset="0"/>
              </a:rPr>
              <a:t>METHEMOGLOBIN REDUCTION BY CYTOCHROME b</a:t>
            </a:r>
            <a:r>
              <a:rPr lang="en-US" sz="1000" b="1" baseline="-25000" dirty="0" smtClean="0">
                <a:solidFill>
                  <a:srgbClr val="007CBA"/>
                </a:solidFill>
                <a:latin typeface="Arial" panose="020B0604020202020204" pitchFamily="34" charset="0"/>
              </a:rPr>
              <a:t>5</a:t>
            </a:r>
            <a:r>
              <a:rPr lang="en-US" sz="1000" b="1" dirty="0" smtClean="0">
                <a:solidFill>
                  <a:srgbClr val="007CBA"/>
                </a:solidFill>
                <a:latin typeface="Arial" panose="020B0604020202020204" pitchFamily="34" charset="0"/>
              </a:rPr>
              <a:t> REDUCTASE</a:t>
            </a:r>
            <a:endParaRPr lang="en-US" sz="1000" b="1" dirty="0">
              <a:solidFill>
                <a:srgbClr val="007CBA"/>
              </a:solidFill>
              <a:latin typeface="Arial" panose="020B0604020202020204" pitchFamily="34" charset="0"/>
            </a:endParaRPr>
          </a:p>
        </p:txBody>
      </p:sp>
      <p:sp>
        <p:nvSpPr>
          <p:cNvPr id="6" name="Rectangle 5"/>
          <p:cNvSpPr/>
          <p:nvPr/>
        </p:nvSpPr>
        <p:spPr>
          <a:xfrm>
            <a:off x="5807968" y="4594196"/>
            <a:ext cx="1777256" cy="85422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7CBA"/>
                </a:solidFill>
                <a:latin typeface="Arial" panose="020B0604020202020204" pitchFamily="34" charset="0"/>
              </a:rPr>
              <a:t>ENERGY FOR CRITICAL MEMBRANE AND METABOLIC REACTIONS</a:t>
            </a:r>
            <a:endParaRPr lang="en-US" sz="1000" b="1" dirty="0">
              <a:solidFill>
                <a:srgbClr val="007CBA"/>
              </a:solidFill>
              <a:latin typeface="Arial" panose="020B0604020202020204" pitchFamily="34" charset="0"/>
            </a:endParaRPr>
          </a:p>
        </p:txBody>
      </p:sp>
      <p:sp>
        <p:nvSpPr>
          <p:cNvPr id="7" name="Rectangle 6"/>
          <p:cNvSpPr/>
          <p:nvPr/>
        </p:nvSpPr>
        <p:spPr>
          <a:xfrm>
            <a:off x="1999173" y="4138131"/>
            <a:ext cx="1877913" cy="56693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7CBA"/>
                </a:solidFill>
                <a:latin typeface="Arial" panose="020B0604020202020204" pitchFamily="34" charset="0"/>
              </a:rPr>
              <a:t>MODULATION  OF Hb-O</a:t>
            </a:r>
            <a:r>
              <a:rPr lang="en-US" sz="1000" b="1" baseline="-25000" dirty="0" smtClean="0">
                <a:solidFill>
                  <a:srgbClr val="007CBA"/>
                </a:solidFill>
                <a:latin typeface="Arial" panose="020B0604020202020204" pitchFamily="34" charset="0"/>
              </a:rPr>
              <a:t>2</a:t>
            </a:r>
            <a:r>
              <a:rPr lang="en-US" sz="1000" b="1" dirty="0" smtClean="0">
                <a:solidFill>
                  <a:srgbClr val="007CBA"/>
                </a:solidFill>
                <a:latin typeface="Arial" panose="020B0604020202020204" pitchFamily="34" charset="0"/>
              </a:rPr>
              <a:t> AFFINITY</a:t>
            </a:r>
            <a:endParaRPr lang="en-US" sz="1000" b="1" baseline="-25000" dirty="0" smtClean="0">
              <a:solidFill>
                <a:srgbClr val="007CBA"/>
              </a:solidFill>
              <a:latin typeface="Arial" panose="020B0604020202020204" pitchFamily="34" charset="0"/>
            </a:endParaRPr>
          </a:p>
        </p:txBody>
      </p:sp>
      <p:sp>
        <p:nvSpPr>
          <p:cNvPr id="8" name="Freeform 7"/>
          <p:cNvSpPr/>
          <p:nvPr/>
        </p:nvSpPr>
        <p:spPr>
          <a:xfrm>
            <a:off x="4943873" y="1785883"/>
            <a:ext cx="979644" cy="1316070"/>
          </a:xfrm>
          <a:custGeom>
            <a:avLst/>
            <a:gdLst>
              <a:gd name="connsiteX0" fmla="*/ 60290 w 1139021"/>
              <a:gd name="connsiteY0" fmla="*/ 14210 h 1752575"/>
              <a:gd name="connsiteX1" fmla="*/ 452175 w 1139021"/>
              <a:gd name="connsiteY1" fmla="*/ 4162 h 1752575"/>
              <a:gd name="connsiteX2" fmla="*/ 703384 w 1139021"/>
              <a:gd name="connsiteY2" fmla="*/ 74501 h 1752575"/>
              <a:gd name="connsiteX3" fmla="*/ 844061 w 1139021"/>
              <a:gd name="connsiteY3" fmla="*/ 134791 h 1752575"/>
              <a:gd name="connsiteX4" fmla="*/ 944545 w 1139021"/>
              <a:gd name="connsiteY4" fmla="*/ 225226 h 1752575"/>
              <a:gd name="connsiteX5" fmla="*/ 994786 w 1139021"/>
              <a:gd name="connsiteY5" fmla="*/ 295564 h 1752575"/>
              <a:gd name="connsiteX6" fmla="*/ 1014883 w 1139021"/>
              <a:gd name="connsiteY6" fmla="*/ 375951 h 1752575"/>
              <a:gd name="connsiteX7" fmla="*/ 1024931 w 1139021"/>
              <a:gd name="connsiteY7" fmla="*/ 436241 h 1752575"/>
              <a:gd name="connsiteX8" fmla="*/ 1075173 w 1139021"/>
              <a:gd name="connsiteY8" fmla="*/ 536725 h 1752575"/>
              <a:gd name="connsiteX9" fmla="*/ 1085222 w 1139021"/>
              <a:gd name="connsiteY9" fmla="*/ 637208 h 1752575"/>
              <a:gd name="connsiteX10" fmla="*/ 1135463 w 1139021"/>
              <a:gd name="connsiteY10" fmla="*/ 1230061 h 1752575"/>
              <a:gd name="connsiteX11" fmla="*/ 974690 w 1139021"/>
              <a:gd name="connsiteY11" fmla="*/ 1451125 h 1752575"/>
              <a:gd name="connsiteX12" fmla="*/ 713433 w 1139021"/>
              <a:gd name="connsiteY12" fmla="*/ 1551608 h 1752575"/>
              <a:gd name="connsiteX13" fmla="*/ 492369 w 1139021"/>
              <a:gd name="connsiteY13" fmla="*/ 1621947 h 1752575"/>
              <a:gd name="connsiteX14" fmla="*/ 271305 w 1139021"/>
              <a:gd name="connsiteY14" fmla="*/ 1662140 h 1752575"/>
              <a:gd name="connsiteX15" fmla="*/ 0 w 1139021"/>
              <a:gd name="connsiteY15" fmla="*/ 1752575 h 17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9021" h="1752575">
                <a:moveTo>
                  <a:pt x="60290" y="14210"/>
                </a:moveTo>
                <a:cubicBezTo>
                  <a:pt x="202641" y="4161"/>
                  <a:pt x="344993" y="-5887"/>
                  <a:pt x="452175" y="4162"/>
                </a:cubicBezTo>
                <a:cubicBezTo>
                  <a:pt x="559357" y="14211"/>
                  <a:pt x="638070" y="52730"/>
                  <a:pt x="703384" y="74501"/>
                </a:cubicBezTo>
                <a:cubicBezTo>
                  <a:pt x="768698" y="96272"/>
                  <a:pt x="803868" y="109670"/>
                  <a:pt x="844061" y="134791"/>
                </a:cubicBezTo>
                <a:cubicBezTo>
                  <a:pt x="884254" y="159912"/>
                  <a:pt x="919424" y="198431"/>
                  <a:pt x="944545" y="225226"/>
                </a:cubicBezTo>
                <a:cubicBezTo>
                  <a:pt x="969666" y="252022"/>
                  <a:pt x="983063" y="270443"/>
                  <a:pt x="994786" y="295564"/>
                </a:cubicBezTo>
                <a:cubicBezTo>
                  <a:pt x="1006509" y="320685"/>
                  <a:pt x="1009859" y="352505"/>
                  <a:pt x="1014883" y="375951"/>
                </a:cubicBezTo>
                <a:cubicBezTo>
                  <a:pt x="1019907" y="399397"/>
                  <a:pt x="1014883" y="409445"/>
                  <a:pt x="1024931" y="436241"/>
                </a:cubicBezTo>
                <a:cubicBezTo>
                  <a:pt x="1034979" y="463037"/>
                  <a:pt x="1065125" y="503231"/>
                  <a:pt x="1075173" y="536725"/>
                </a:cubicBezTo>
                <a:cubicBezTo>
                  <a:pt x="1085221" y="570219"/>
                  <a:pt x="1075174" y="521652"/>
                  <a:pt x="1085222" y="637208"/>
                </a:cubicBezTo>
                <a:cubicBezTo>
                  <a:pt x="1095270" y="752764"/>
                  <a:pt x="1153885" y="1094408"/>
                  <a:pt x="1135463" y="1230061"/>
                </a:cubicBezTo>
                <a:cubicBezTo>
                  <a:pt x="1117041" y="1365714"/>
                  <a:pt x="1045028" y="1397534"/>
                  <a:pt x="974690" y="1451125"/>
                </a:cubicBezTo>
                <a:cubicBezTo>
                  <a:pt x="904352" y="1504716"/>
                  <a:pt x="793820" y="1523138"/>
                  <a:pt x="713433" y="1551608"/>
                </a:cubicBezTo>
                <a:cubicBezTo>
                  <a:pt x="633046" y="1580078"/>
                  <a:pt x="566057" y="1603525"/>
                  <a:pt x="492369" y="1621947"/>
                </a:cubicBezTo>
                <a:cubicBezTo>
                  <a:pt x="418681" y="1640369"/>
                  <a:pt x="353366" y="1640369"/>
                  <a:pt x="271305" y="1662140"/>
                </a:cubicBezTo>
                <a:cubicBezTo>
                  <a:pt x="189244" y="1683911"/>
                  <a:pt x="94622" y="1718243"/>
                  <a:pt x="0" y="1752575"/>
                </a:cubicBezTo>
              </a:path>
            </a:pathLst>
          </a:custGeom>
          <a:noFill/>
          <a:ln>
            <a:solidFill>
              <a:schemeClr val="tx1"/>
            </a:solidFill>
            <a:prstDash val="dash"/>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Rectangle 8"/>
          <p:cNvSpPr/>
          <p:nvPr/>
        </p:nvSpPr>
        <p:spPr>
          <a:xfrm>
            <a:off x="5720316" y="1736441"/>
            <a:ext cx="1980457" cy="805421"/>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7CBA"/>
                </a:solidFill>
                <a:latin typeface="Arial" panose="020B0604020202020204" pitchFamily="34" charset="0"/>
              </a:rPr>
              <a:t>HEXOSE MONOPHOSPHATE SHUNT AND GLUTATHIONE METABOLISM</a:t>
            </a:r>
            <a:endParaRPr lang="en-US" sz="1000" b="1" dirty="0">
              <a:solidFill>
                <a:srgbClr val="007CBA"/>
              </a:solidFill>
              <a:latin typeface="Arial" panose="020B0604020202020204" pitchFamily="34" charset="0"/>
            </a:endParaRPr>
          </a:p>
        </p:txBody>
      </p:sp>
      <p:sp>
        <p:nvSpPr>
          <p:cNvPr id="10" name="Freeform 9"/>
          <p:cNvSpPr/>
          <p:nvPr/>
        </p:nvSpPr>
        <p:spPr>
          <a:xfrm>
            <a:off x="4938905" y="2214328"/>
            <a:ext cx="619208" cy="677740"/>
          </a:xfrm>
          <a:custGeom>
            <a:avLst/>
            <a:gdLst>
              <a:gd name="connsiteX0" fmla="*/ 703385 w 703385"/>
              <a:gd name="connsiteY0" fmla="*/ 864159 h 864159"/>
              <a:gd name="connsiteX1" fmla="*/ 351693 w 703385"/>
              <a:gd name="connsiteY1" fmla="*/ 582805 h 864159"/>
              <a:gd name="connsiteX2" fmla="*/ 180871 w 703385"/>
              <a:gd name="connsiteY2" fmla="*/ 432080 h 864159"/>
              <a:gd name="connsiteX3" fmla="*/ 110532 w 703385"/>
              <a:gd name="connsiteY3" fmla="*/ 351693 h 864159"/>
              <a:gd name="connsiteX4" fmla="*/ 70339 w 703385"/>
              <a:gd name="connsiteY4" fmla="*/ 291403 h 864159"/>
              <a:gd name="connsiteX5" fmla="*/ 30145 w 703385"/>
              <a:gd name="connsiteY5" fmla="*/ 200967 h 864159"/>
              <a:gd name="connsiteX6" fmla="*/ 20097 w 703385"/>
              <a:gd name="connsiteY6" fmla="*/ 100484 h 864159"/>
              <a:gd name="connsiteX7" fmla="*/ 0 w 703385"/>
              <a:gd name="connsiteY7" fmla="*/ 0 h 86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3385" h="864159">
                <a:moveTo>
                  <a:pt x="703385" y="864159"/>
                </a:moveTo>
                <a:lnTo>
                  <a:pt x="351693" y="582805"/>
                </a:lnTo>
                <a:cubicBezTo>
                  <a:pt x="264607" y="510792"/>
                  <a:pt x="221064" y="470599"/>
                  <a:pt x="180871" y="432080"/>
                </a:cubicBezTo>
                <a:cubicBezTo>
                  <a:pt x="140678" y="393561"/>
                  <a:pt x="128954" y="375139"/>
                  <a:pt x="110532" y="351693"/>
                </a:cubicBezTo>
                <a:cubicBezTo>
                  <a:pt x="92110" y="328247"/>
                  <a:pt x="83737" y="316524"/>
                  <a:pt x="70339" y="291403"/>
                </a:cubicBezTo>
                <a:cubicBezTo>
                  <a:pt x="56941" y="266282"/>
                  <a:pt x="38519" y="232787"/>
                  <a:pt x="30145" y="200967"/>
                </a:cubicBezTo>
                <a:cubicBezTo>
                  <a:pt x="21771" y="169147"/>
                  <a:pt x="25121" y="133978"/>
                  <a:pt x="20097" y="100484"/>
                </a:cubicBezTo>
                <a:cubicBezTo>
                  <a:pt x="15073" y="66990"/>
                  <a:pt x="7536" y="33495"/>
                  <a:pt x="0" y="0"/>
                </a:cubicBezTo>
              </a:path>
            </a:pathLst>
          </a:custGeom>
          <a:noFill/>
          <a:ln>
            <a:solidFill>
              <a:schemeClr val="tx1"/>
            </a:solidFill>
            <a:prstDash val="dash"/>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Line 22"/>
          <p:cNvSpPr>
            <a:spLocks noChangeShapeType="1"/>
          </p:cNvSpPr>
          <p:nvPr/>
        </p:nvSpPr>
        <p:spPr bwMode="auto">
          <a:xfrm>
            <a:off x="527381"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7" name="Rectangle 26"/>
          <p:cNvSpPr/>
          <p:nvPr/>
        </p:nvSpPr>
        <p:spPr>
          <a:xfrm>
            <a:off x="7882565" y="3450450"/>
            <a:ext cx="3251200" cy="65443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Arial" panose="020B0604020202020204" pitchFamily="34" charset="0"/>
              <a:ea typeface="Tahoma" panose="020B0604030504040204" pitchFamily="34" charset="0"/>
              <a:cs typeface="Arial" panose="020B0604020202020204" pitchFamily="34" charset="0"/>
            </a:endParaRPr>
          </a:p>
        </p:txBody>
      </p:sp>
      <p:sp>
        <p:nvSpPr>
          <p:cNvPr id="28" name="TextBox 27"/>
          <p:cNvSpPr txBox="1"/>
          <p:nvPr/>
        </p:nvSpPr>
        <p:spPr>
          <a:xfrm>
            <a:off x="7831765" y="3581400"/>
            <a:ext cx="3352800" cy="400110"/>
          </a:xfrm>
          <a:prstGeom prst="rect">
            <a:avLst/>
          </a:prstGeom>
          <a:noFill/>
        </p:spPr>
        <p:txBody>
          <a:bodyPr wrap="square" rtlCol="0">
            <a:spAutoFit/>
          </a:bodyPr>
          <a:lstStyle/>
          <a:p>
            <a:pPr algn="ctr"/>
            <a:r>
              <a:rPr lang="en-US" sz="1000" b="1" dirty="0" smtClean="0">
                <a:latin typeface="Arial" panose="020B0604020202020204" pitchFamily="34" charset="0"/>
                <a:ea typeface="Tahoma" panose="020B0604030504040204" pitchFamily="34" charset="0"/>
                <a:cs typeface="Arial" panose="020B0604020202020204" pitchFamily="34" charset="0"/>
              </a:rPr>
              <a:t>Purine nucleotide metabolism: </a:t>
            </a:r>
            <a:r>
              <a:rPr lang="en-US" sz="1000" dirty="0" smtClean="0">
                <a:latin typeface="Arial" panose="020B0604020202020204" pitchFamily="34" charset="0"/>
                <a:ea typeface="Tahoma" panose="020B0604030504040204" pitchFamily="34" charset="0"/>
                <a:cs typeface="Arial" panose="020B0604020202020204" pitchFamily="34" charset="0"/>
              </a:rPr>
              <a:t>maintenance of adenine nucleotide pool</a:t>
            </a:r>
            <a:endParaRPr lang="en-US" sz="1000" dirty="0">
              <a:latin typeface="Arial" panose="020B0604020202020204" pitchFamily="34" charset="0"/>
              <a:ea typeface="Tahoma" panose="020B0604030504040204" pitchFamily="34" charset="0"/>
              <a:cs typeface="Arial" panose="020B0604020202020204" pitchFamily="34" charset="0"/>
            </a:endParaRPr>
          </a:p>
        </p:txBody>
      </p:sp>
      <p:sp>
        <p:nvSpPr>
          <p:cNvPr id="3" name="TextBox 2"/>
          <p:cNvSpPr txBox="1"/>
          <p:nvPr/>
        </p:nvSpPr>
        <p:spPr>
          <a:xfrm>
            <a:off x="2778699" y="6009441"/>
            <a:ext cx="5351314" cy="400110"/>
          </a:xfrm>
          <a:prstGeom prst="rect">
            <a:avLst/>
          </a:prstGeom>
          <a:noFill/>
        </p:spPr>
        <p:txBody>
          <a:bodyPr wrap="square" rtlCol="0">
            <a:spAutoFit/>
          </a:bodyPr>
          <a:lstStyle/>
          <a:p>
            <a:pPr algn="ctr"/>
            <a:r>
              <a:rPr lang="en-US" sz="1000" dirty="0" smtClean="0">
                <a:solidFill>
                  <a:schemeClr val="bg1">
                    <a:lumMod val="50000"/>
                  </a:schemeClr>
                </a:solidFill>
              </a:rPr>
              <a:t>Reprinted </a:t>
            </a:r>
            <a:r>
              <a:rPr lang="en-US" sz="1000" dirty="0">
                <a:solidFill>
                  <a:schemeClr val="bg1">
                    <a:lumMod val="50000"/>
                  </a:schemeClr>
                </a:solidFill>
              </a:rPr>
              <a:t>from Pediatric Clinics, 65, Rachael F. Grace, </a:t>
            </a:r>
            <a:r>
              <a:rPr lang="en-US" sz="1000" dirty="0" err="1">
                <a:solidFill>
                  <a:schemeClr val="bg1">
                    <a:lumMod val="50000"/>
                  </a:schemeClr>
                </a:solidFill>
              </a:rPr>
              <a:t>Bertil</a:t>
            </a:r>
            <a:r>
              <a:rPr lang="en-US" sz="1000" dirty="0">
                <a:solidFill>
                  <a:schemeClr val="bg1">
                    <a:lumMod val="50000"/>
                  </a:schemeClr>
                </a:solidFill>
              </a:rPr>
              <a:t> Glader, Red Blood Cell Enzyme Disorders, 579-595, </a:t>
            </a:r>
            <a:r>
              <a:rPr lang="en-US" altLang="en-US" sz="1000" dirty="0">
                <a:solidFill>
                  <a:schemeClr val="bg1">
                    <a:lumMod val="50000"/>
                  </a:schemeClr>
                </a:solidFill>
              </a:rPr>
              <a:t>©</a:t>
            </a:r>
            <a:r>
              <a:rPr lang="en-US" sz="1000" dirty="0">
                <a:solidFill>
                  <a:schemeClr val="bg1">
                    <a:lumMod val="50000"/>
                  </a:schemeClr>
                </a:solidFill>
              </a:rPr>
              <a:t> </a:t>
            </a:r>
            <a:r>
              <a:rPr lang="en-US" sz="1000" dirty="0" smtClean="0">
                <a:solidFill>
                  <a:schemeClr val="bg1">
                    <a:lumMod val="50000"/>
                  </a:schemeClr>
                </a:solidFill>
              </a:rPr>
              <a:t>2018</a:t>
            </a:r>
            <a:r>
              <a:rPr lang="en-US" sz="1000" dirty="0">
                <a:solidFill>
                  <a:schemeClr val="bg1">
                    <a:lumMod val="50000"/>
                  </a:schemeClr>
                </a:solidFill>
              </a:rPr>
              <a:t>, with permission from Elsevier. </a:t>
            </a:r>
          </a:p>
        </p:txBody>
      </p:sp>
      <p:sp>
        <p:nvSpPr>
          <p:cNvPr id="22" name="Rectangle 21"/>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026904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This talk will generally follow the topical structure suggested by the ABP:</a:t>
            </a:r>
            <a:endParaRPr lang="en-US" sz="3600" dirty="0"/>
          </a:p>
        </p:txBody>
      </p:sp>
      <p:pic>
        <p:nvPicPr>
          <p:cNvPr id="4" name="Picture 3"/>
          <p:cNvPicPr>
            <a:picLocks noChangeAspect="1"/>
          </p:cNvPicPr>
          <p:nvPr/>
        </p:nvPicPr>
        <p:blipFill>
          <a:blip r:embed="rId3"/>
          <a:stretch>
            <a:fillRect/>
          </a:stretch>
        </p:blipFill>
        <p:spPr>
          <a:xfrm>
            <a:off x="344194" y="1806272"/>
            <a:ext cx="11575964" cy="4239981"/>
          </a:xfrm>
          <a:prstGeom prst="rect">
            <a:avLst/>
          </a:prstGeom>
        </p:spPr>
      </p:pic>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2537782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434109" y="244821"/>
            <a:ext cx="10972800" cy="562074"/>
          </a:xfrm>
          <a:noFill/>
          <a:ln>
            <a:miter lim="800000"/>
            <a:headEnd/>
            <a:tailEnd/>
          </a:ln>
        </p:spPr>
        <p:txBody>
          <a:bodyPr vert="horz" wrap="square" lIns="91440" tIns="45720" rIns="91440" bIns="45720" numCol="1" anchor="t" anchorCtr="0" compatLnSpc="1">
            <a:prstTxWarp prst="textNoShape">
              <a:avLst/>
            </a:prstTxWarp>
            <a:noAutofit/>
          </a:bodyPr>
          <a:lstStyle/>
          <a:p>
            <a:pPr algn="l" eaLnBrk="1" hangingPunct="1"/>
            <a:r>
              <a:rPr lang="en-US" sz="3600" b="1" dirty="0"/>
              <a:t>RBC Enzyme </a:t>
            </a:r>
            <a:r>
              <a:rPr lang="en-US" sz="3600" b="1" dirty="0" smtClean="0"/>
              <a:t>Disorders: Pathophysiology</a:t>
            </a:r>
            <a:endParaRPr lang="en-US" sz="3600" b="1" dirty="0"/>
          </a:p>
        </p:txBody>
      </p:sp>
      <p:sp>
        <p:nvSpPr>
          <p:cNvPr id="51203" name="Rectangle 3"/>
          <p:cNvSpPr>
            <a:spLocks noGrp="1" noChangeArrowheads="1"/>
          </p:cNvSpPr>
          <p:nvPr>
            <p:ph idx="1"/>
          </p:nvPr>
        </p:nvSpPr>
        <p:spPr bwMode="auto">
          <a:xfrm>
            <a:off x="434109" y="1248508"/>
            <a:ext cx="10972800" cy="4525963"/>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US" dirty="0"/>
              <a:t>RBC enzymes are important for: </a:t>
            </a:r>
          </a:p>
          <a:p>
            <a:pPr lvl="1" eaLnBrk="1" hangingPunct="1">
              <a:buFont typeface="Arial" charset="0"/>
              <a:buChar char="•"/>
            </a:pPr>
            <a:r>
              <a:rPr sz="2800" dirty="0"/>
              <a:t>Energy production through glycolysis and the </a:t>
            </a:r>
            <a:r>
              <a:rPr lang="en-US" sz="2800" dirty="0" smtClean="0"/>
              <a:t>Hexose mono</a:t>
            </a:r>
            <a:r>
              <a:rPr sz="2800" dirty="0" smtClean="0"/>
              <a:t>phosphate shunt</a:t>
            </a:r>
            <a:r>
              <a:rPr lang="en-US" sz="2800" dirty="0" smtClean="0"/>
              <a:t>  (</a:t>
            </a:r>
            <a:r>
              <a:rPr lang="en-US" sz="2800" dirty="0" smtClean="0">
                <a:solidFill>
                  <a:schemeClr val="accent5"/>
                </a:solidFill>
              </a:rPr>
              <a:t>pyruvate kinase deficiency</a:t>
            </a:r>
            <a:r>
              <a:rPr lang="en-US" sz="2800" dirty="0" smtClean="0"/>
              <a:t>)</a:t>
            </a:r>
            <a:endParaRPr sz="2800" dirty="0"/>
          </a:p>
          <a:p>
            <a:pPr lvl="1" eaLnBrk="1" hangingPunct="1">
              <a:buFont typeface="Arial" charset="0"/>
              <a:buChar char="•"/>
            </a:pPr>
            <a:r>
              <a:rPr sz="2800" dirty="0"/>
              <a:t>Maintaining </a:t>
            </a:r>
            <a:r>
              <a:rPr sz="2800" dirty="0" err="1"/>
              <a:t>cation</a:t>
            </a:r>
            <a:r>
              <a:rPr sz="2800" dirty="0"/>
              <a:t> gradient</a:t>
            </a:r>
          </a:p>
          <a:p>
            <a:pPr lvl="1" eaLnBrk="1" hangingPunct="1">
              <a:buFont typeface="Arial" charset="0"/>
              <a:buChar char="•"/>
            </a:pPr>
            <a:r>
              <a:rPr sz="2800" dirty="0"/>
              <a:t>Protecting from oxidative </a:t>
            </a:r>
            <a:r>
              <a:rPr sz="2800" dirty="0" smtClean="0"/>
              <a:t>damage</a:t>
            </a:r>
            <a:r>
              <a:rPr lang="en-US" sz="2800" dirty="0" smtClean="0"/>
              <a:t> (</a:t>
            </a:r>
            <a:r>
              <a:rPr lang="en-US" sz="2800" dirty="0" smtClean="0">
                <a:solidFill>
                  <a:schemeClr val="accent5"/>
                </a:solidFill>
              </a:rPr>
              <a:t>G6PD deficiency</a:t>
            </a:r>
            <a:r>
              <a:rPr lang="en-US" sz="2800" dirty="0" smtClean="0"/>
              <a:t>)</a:t>
            </a:r>
            <a:endParaRPr sz="2800" dirty="0"/>
          </a:p>
          <a:p>
            <a:pPr lvl="1" eaLnBrk="1" hangingPunct="1">
              <a:buFont typeface="Arial" charset="0"/>
              <a:buChar char="•"/>
            </a:pPr>
            <a:r>
              <a:rPr sz="2800" dirty="0"/>
              <a:t>Production of 2,3 </a:t>
            </a:r>
            <a:r>
              <a:rPr sz="2800" dirty="0" smtClean="0"/>
              <a:t>DPG</a:t>
            </a:r>
            <a:r>
              <a:rPr lang="en-US" sz="2800" dirty="0" smtClean="0"/>
              <a:t> </a:t>
            </a:r>
            <a:endParaRPr sz="2800" dirty="0"/>
          </a:p>
          <a:p>
            <a:pPr lvl="1" eaLnBrk="1" hangingPunct="1">
              <a:buFont typeface="Arial" charset="0"/>
              <a:buChar char="•"/>
            </a:pPr>
            <a:r>
              <a:rPr sz="2800" dirty="0"/>
              <a:t>Maintenance of ferrous 2+ </a:t>
            </a:r>
            <a:r>
              <a:rPr sz="2800" dirty="0" err="1"/>
              <a:t>heme</a:t>
            </a:r>
            <a:r>
              <a:rPr sz="2800" dirty="0"/>
              <a:t> </a:t>
            </a:r>
            <a:r>
              <a:rPr sz="2800" dirty="0" smtClean="0"/>
              <a:t>iron</a:t>
            </a:r>
            <a:r>
              <a:rPr lang="en-US" sz="2800" dirty="0" smtClean="0"/>
              <a:t> (</a:t>
            </a:r>
            <a:r>
              <a:rPr lang="en-US" sz="2800" dirty="0" err="1" smtClean="0">
                <a:solidFill>
                  <a:schemeClr val="accent5"/>
                </a:solidFill>
              </a:rPr>
              <a:t>methemoglobinemia</a:t>
            </a:r>
            <a:r>
              <a:rPr lang="en-US" sz="2800" dirty="0" smtClean="0"/>
              <a:t>)</a:t>
            </a:r>
            <a:endParaRPr sz="2800" dirty="0"/>
          </a:p>
          <a:p>
            <a:pPr lvl="1" eaLnBrk="1" hangingPunct="1">
              <a:buFont typeface="Arial" charset="0"/>
              <a:buChar char="•"/>
            </a:pPr>
            <a:r>
              <a:rPr sz="2800" dirty="0"/>
              <a:t>Nucleotide </a:t>
            </a:r>
            <a:r>
              <a:rPr sz="2800" dirty="0" smtClean="0"/>
              <a:t>salvage</a:t>
            </a:r>
            <a:r>
              <a:rPr lang="en-US" sz="2800" dirty="0" smtClean="0"/>
              <a:t> (</a:t>
            </a:r>
            <a:r>
              <a:rPr lang="en-US" sz="2800" dirty="0" smtClean="0">
                <a:solidFill>
                  <a:schemeClr val="accent5"/>
                </a:solidFill>
              </a:rPr>
              <a:t>pyrimidine 5’ </a:t>
            </a:r>
            <a:r>
              <a:rPr lang="en-US" sz="2800" dirty="0" err="1" smtClean="0">
                <a:solidFill>
                  <a:schemeClr val="accent5"/>
                </a:solidFill>
              </a:rPr>
              <a:t>nucleotidase</a:t>
            </a:r>
            <a:r>
              <a:rPr lang="en-US" sz="2800" dirty="0" smtClean="0">
                <a:solidFill>
                  <a:schemeClr val="accent5"/>
                </a:solidFill>
              </a:rPr>
              <a:t>: basophilic stippling</a:t>
            </a:r>
            <a:r>
              <a:rPr lang="en-US" sz="2800" dirty="0" smtClean="0"/>
              <a:t>)</a:t>
            </a:r>
            <a:endParaRPr sz="2800" dirty="0"/>
          </a:p>
          <a:p>
            <a:pPr eaLnBrk="1" hangingPunct="1"/>
            <a:r>
              <a:rPr lang="en-US" dirty="0"/>
              <a:t>Abnormalities result in diverse phenotypes, both hematologic and non-hematologic</a:t>
            </a:r>
          </a:p>
        </p:txBody>
      </p:sp>
      <p:sp>
        <p:nvSpPr>
          <p:cNvPr id="4" name="Line 22"/>
          <p:cNvSpPr>
            <a:spLocks noChangeShapeType="1"/>
          </p:cNvSpPr>
          <p:nvPr/>
        </p:nvSpPr>
        <p:spPr bwMode="auto">
          <a:xfrm>
            <a:off x="434109"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sz="1100">
              <a:latin typeface="+mj-lt"/>
            </a:endParaRPr>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733295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34109" y="224895"/>
            <a:ext cx="11379200" cy="808038"/>
          </a:xfrm>
          <a:noFill/>
          <a:ln>
            <a:miter lim="800000"/>
            <a:headEnd/>
            <a:tailEnd/>
          </a:ln>
        </p:spPr>
        <p:txBody>
          <a:bodyPr vert="horz" wrap="square" lIns="91440" tIns="45720" rIns="91440" bIns="45720" numCol="1" anchor="t" anchorCtr="0" compatLnSpc="1">
            <a:prstTxWarp prst="textNoShape">
              <a:avLst/>
            </a:prstTxWarp>
            <a:normAutofit/>
          </a:bodyPr>
          <a:lstStyle/>
          <a:p>
            <a:pPr algn="l" eaLnBrk="1" hangingPunct="1"/>
            <a:r>
              <a:rPr lang="en-US" sz="3600" b="1" dirty="0" smtClean="0"/>
              <a:t>G6PD Deficiency</a:t>
            </a:r>
            <a:endParaRPr lang="en-US" sz="3600" b="1" dirty="0"/>
          </a:p>
        </p:txBody>
      </p:sp>
      <p:sp>
        <p:nvSpPr>
          <p:cNvPr id="41987" name="Rectangle 3"/>
          <p:cNvSpPr>
            <a:spLocks noGrp="1" noChangeArrowheads="1"/>
          </p:cNvSpPr>
          <p:nvPr>
            <p:ph idx="1"/>
          </p:nvPr>
        </p:nvSpPr>
        <p:spPr>
          <a:xfrm>
            <a:off x="431372" y="980728"/>
            <a:ext cx="11166267" cy="3164552"/>
          </a:xfrm>
        </p:spPr>
        <p:txBody>
          <a:bodyPr rtlCol="0">
            <a:noAutofit/>
          </a:bodyPr>
          <a:lstStyle/>
          <a:p>
            <a:pPr marL="0" indent="0">
              <a:spcBef>
                <a:spcPts val="0"/>
              </a:spcBef>
              <a:spcAft>
                <a:spcPts val="500"/>
              </a:spcAft>
              <a:buNone/>
              <a:defRPr/>
            </a:pPr>
            <a:r>
              <a:rPr lang="en-US" u="sng" dirty="0" smtClean="0"/>
              <a:t>Basic Science</a:t>
            </a:r>
            <a:r>
              <a:rPr lang="en-US" dirty="0" smtClean="0"/>
              <a:t>: ↓</a:t>
            </a:r>
            <a:r>
              <a:rPr lang="en-US" dirty="0"/>
              <a:t>NADPH: inability to maintain reduced glutathione</a:t>
            </a:r>
          </a:p>
          <a:p>
            <a:pPr marL="0" indent="0" eaLnBrk="1" fontAlgn="auto" hangingPunct="1">
              <a:spcBef>
                <a:spcPts val="0"/>
              </a:spcBef>
              <a:spcAft>
                <a:spcPts val="500"/>
              </a:spcAft>
              <a:buClrTx/>
              <a:buNone/>
              <a:defRPr/>
            </a:pPr>
            <a:r>
              <a:rPr lang="en-US" u="sng" dirty="0" smtClean="0"/>
              <a:t>Epidemiology</a:t>
            </a:r>
            <a:r>
              <a:rPr lang="en-US" dirty="0" smtClean="0"/>
              <a:t>: Most common </a:t>
            </a:r>
            <a:r>
              <a:rPr lang="en-US" dirty="0" err="1" smtClean="0"/>
              <a:t>rbc</a:t>
            </a:r>
            <a:r>
              <a:rPr lang="en-US" dirty="0" smtClean="0"/>
              <a:t> </a:t>
            </a:r>
            <a:r>
              <a:rPr lang="en-US" dirty="0" err="1" smtClean="0"/>
              <a:t>enzymopathy</a:t>
            </a:r>
            <a:r>
              <a:rPr lang="en-US" dirty="0" smtClean="0"/>
              <a:t>, affects millions globally</a:t>
            </a:r>
          </a:p>
          <a:p>
            <a:pPr marL="0" indent="0" eaLnBrk="1" fontAlgn="auto" hangingPunct="1">
              <a:spcBef>
                <a:spcPts val="0"/>
              </a:spcBef>
              <a:spcAft>
                <a:spcPts val="500"/>
              </a:spcAft>
              <a:buClrTx/>
              <a:buNone/>
              <a:defRPr/>
            </a:pPr>
            <a:r>
              <a:rPr lang="en-US" dirty="0"/>
              <a:t>	</a:t>
            </a:r>
            <a:r>
              <a:rPr lang="en-US" dirty="0" smtClean="0"/>
              <a:t>	    Protective against malaria</a:t>
            </a:r>
            <a:endParaRPr lang="en-US" dirty="0"/>
          </a:p>
          <a:p>
            <a:pPr marL="0" indent="0" eaLnBrk="1" fontAlgn="auto" hangingPunct="1">
              <a:spcBef>
                <a:spcPts val="0"/>
              </a:spcBef>
              <a:spcAft>
                <a:spcPts val="500"/>
              </a:spcAft>
              <a:buClrTx/>
              <a:buNone/>
              <a:defRPr/>
            </a:pPr>
            <a:r>
              <a:rPr lang="en-US" dirty="0" smtClean="0"/>
              <a:t>		    X-linked (</a:t>
            </a:r>
            <a:r>
              <a:rPr lang="en-US" dirty="0" err="1" smtClean="0"/>
              <a:t>hemizgous</a:t>
            </a:r>
            <a:r>
              <a:rPr lang="en-US" dirty="0" smtClean="0"/>
              <a:t> females can have findings)</a:t>
            </a:r>
          </a:p>
          <a:p>
            <a:pPr marL="0" indent="0">
              <a:spcBef>
                <a:spcPts val="0"/>
              </a:spcBef>
              <a:spcAft>
                <a:spcPts val="500"/>
              </a:spcAft>
              <a:buNone/>
              <a:defRPr/>
            </a:pPr>
            <a:r>
              <a:rPr lang="en-US" u="sng" dirty="0" smtClean="0"/>
              <a:t>Lab Findings</a:t>
            </a:r>
            <a:r>
              <a:rPr lang="en-US" dirty="0" smtClean="0"/>
              <a:t>:   Blood smear: </a:t>
            </a:r>
            <a:r>
              <a:rPr lang="en-US" dirty="0"/>
              <a:t>H</a:t>
            </a:r>
            <a:r>
              <a:rPr lang="en-US" dirty="0" smtClean="0"/>
              <a:t>einz bodies, “blister cells”</a:t>
            </a:r>
          </a:p>
          <a:p>
            <a:pPr marL="0" indent="0">
              <a:spcBef>
                <a:spcPts val="0"/>
              </a:spcBef>
              <a:spcAft>
                <a:spcPts val="500"/>
              </a:spcAft>
              <a:buNone/>
              <a:defRPr/>
            </a:pPr>
            <a:endParaRPr lang="en-US" dirty="0"/>
          </a:p>
          <a:p>
            <a:pPr marL="0" indent="0">
              <a:spcBef>
                <a:spcPts val="0"/>
              </a:spcBef>
              <a:spcAft>
                <a:spcPts val="500"/>
              </a:spcAft>
              <a:buNone/>
              <a:defRPr/>
            </a:pPr>
            <a:endParaRPr lang="en-US" dirty="0" smtClean="0"/>
          </a:p>
          <a:p>
            <a:pPr marL="0" indent="0">
              <a:spcBef>
                <a:spcPts val="0"/>
              </a:spcBef>
              <a:spcAft>
                <a:spcPts val="500"/>
              </a:spcAft>
              <a:buNone/>
              <a:defRPr/>
            </a:pPr>
            <a:endParaRPr lang="en-US" dirty="0"/>
          </a:p>
          <a:p>
            <a:pPr marL="0" indent="0" algn="r">
              <a:spcBef>
                <a:spcPts val="0"/>
              </a:spcBef>
              <a:spcAft>
                <a:spcPts val="500"/>
              </a:spcAft>
              <a:buNone/>
              <a:defRPr/>
            </a:pPr>
            <a:endParaRPr lang="en-US" dirty="0" smtClean="0"/>
          </a:p>
          <a:p>
            <a:pPr marL="0" indent="0">
              <a:spcBef>
                <a:spcPts val="0"/>
              </a:spcBef>
              <a:spcAft>
                <a:spcPts val="500"/>
              </a:spcAft>
              <a:buNone/>
              <a:defRPr/>
            </a:pPr>
            <a:r>
              <a:rPr lang="en-US" dirty="0"/>
              <a:t>	</a:t>
            </a:r>
            <a:r>
              <a:rPr lang="en-US" dirty="0" smtClean="0"/>
              <a:t>	       </a:t>
            </a:r>
            <a:endParaRPr lang="en-US" sz="1600" dirty="0" smtClean="0"/>
          </a:p>
          <a:p>
            <a:pPr marL="0" indent="0">
              <a:spcBef>
                <a:spcPts val="0"/>
              </a:spcBef>
              <a:spcAft>
                <a:spcPts val="500"/>
              </a:spcAft>
              <a:buNone/>
              <a:defRPr/>
            </a:pPr>
            <a:r>
              <a:rPr lang="en-US" dirty="0"/>
              <a:t>	</a:t>
            </a:r>
            <a:r>
              <a:rPr lang="en-US" dirty="0" smtClean="0"/>
              <a:t>	     Diagnosis with G6PD </a:t>
            </a:r>
            <a:r>
              <a:rPr lang="en-US" dirty="0"/>
              <a:t>activity assay BUT reticulocytes have a </a:t>
            </a:r>
            <a:r>
              <a:rPr lang="en-US" dirty="0" smtClean="0"/>
              <a:t>			      5X higher G6PD so send assay </a:t>
            </a:r>
            <a:r>
              <a:rPr lang="en-US" u="sng" dirty="0"/>
              <a:t>after</a:t>
            </a:r>
            <a:r>
              <a:rPr lang="en-US" dirty="0"/>
              <a:t> crisis resolution </a:t>
            </a:r>
            <a:endParaRPr lang="en-US" dirty="0" smtClean="0"/>
          </a:p>
        </p:txBody>
      </p:sp>
      <p:sp>
        <p:nvSpPr>
          <p:cNvPr id="4" name="Line 22"/>
          <p:cNvSpPr>
            <a:spLocks noChangeShapeType="1"/>
          </p:cNvSpPr>
          <p:nvPr/>
        </p:nvSpPr>
        <p:spPr bwMode="auto">
          <a:xfrm>
            <a:off x="434109"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sz="1100">
              <a:latin typeface="+mj-lt"/>
            </a:endParaRPr>
          </a:p>
        </p:txBody>
      </p:sp>
      <p:pic>
        <p:nvPicPr>
          <p:cNvPr id="2050" name="Picture 2" descr="Image result for g6pd deficiency blood sm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3276601"/>
            <a:ext cx="2490034" cy="18783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091387" y="4401526"/>
            <a:ext cx="3419392" cy="707886"/>
          </a:xfrm>
          <a:prstGeom prst="rect">
            <a:avLst/>
          </a:prstGeom>
          <a:noFill/>
        </p:spPr>
        <p:txBody>
          <a:bodyPr wrap="square" rtlCol="0">
            <a:spAutoFit/>
          </a:bodyPr>
          <a:lstStyle/>
          <a:p>
            <a:r>
              <a:rPr lang="en-US" sz="1000" dirty="0"/>
              <a:t>Republished with permission of </a:t>
            </a:r>
            <a:r>
              <a:rPr lang="en-US" sz="1000" i="1" dirty="0" smtClean="0"/>
              <a:t>Blood</a:t>
            </a:r>
            <a:r>
              <a:rPr lang="en-US" sz="1000" dirty="0" smtClean="0"/>
              <a:t>, </a:t>
            </a:r>
            <a:r>
              <a:rPr lang="en-US" sz="1000" dirty="0"/>
              <a:t>from </a:t>
            </a:r>
            <a:r>
              <a:rPr lang="en-US" sz="1000" dirty="0" err="1"/>
              <a:t>Rasburicase</a:t>
            </a:r>
            <a:r>
              <a:rPr lang="en-US" sz="1000" dirty="0"/>
              <a:t>-induced Heinz body hemolytic anemia in a patient with chronic lymphocytic </a:t>
            </a:r>
            <a:r>
              <a:rPr lang="en-US" sz="1000" dirty="0" smtClean="0"/>
              <a:t>leukemia, </a:t>
            </a:r>
            <a:r>
              <a:rPr lang="en-US" sz="1000" dirty="0" err="1" smtClean="0"/>
              <a:t>Hrisinko</a:t>
            </a:r>
            <a:r>
              <a:rPr lang="en-US" sz="1000" dirty="0" smtClean="0"/>
              <a:t>, et al, 126, 826, 2016; </a:t>
            </a:r>
            <a:r>
              <a:rPr lang="en-US" sz="1000" dirty="0"/>
              <a:t>permission conveyed through Copyright Clearance Center, Inc.</a:t>
            </a:r>
            <a:endParaRPr lang="en-US" sz="1000" dirty="0">
              <a:solidFill>
                <a:schemeClr val="bg1">
                  <a:lumMod val="50000"/>
                </a:schemeClr>
              </a:solidFill>
            </a:endParaRPr>
          </a:p>
        </p:txBody>
      </p:sp>
      <p:cxnSp>
        <p:nvCxnSpPr>
          <p:cNvPr id="8" name="Straight Arrow Connector 7"/>
          <p:cNvCxnSpPr/>
          <p:nvPr/>
        </p:nvCxnSpPr>
        <p:spPr>
          <a:xfrm flipH="1">
            <a:off x="4806539" y="4215755"/>
            <a:ext cx="1753287"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590923" y="4031089"/>
            <a:ext cx="1236236" cy="369332"/>
          </a:xfrm>
          <a:prstGeom prst="rect">
            <a:avLst/>
          </a:prstGeom>
          <a:noFill/>
        </p:spPr>
        <p:txBody>
          <a:bodyPr wrap="square" rtlCol="0">
            <a:spAutoFit/>
          </a:bodyPr>
          <a:lstStyle/>
          <a:p>
            <a:r>
              <a:rPr lang="en-US" dirty="0" smtClean="0"/>
              <a:t>Blister Cell</a:t>
            </a:r>
            <a:endParaRPr lang="en-US" dirty="0"/>
          </a:p>
        </p:txBody>
      </p:sp>
      <p:sp>
        <p:nvSpPr>
          <p:cNvPr id="14" name="Rectangle 13"/>
          <p:cNvSpPr/>
          <p:nvPr/>
        </p:nvSpPr>
        <p:spPr>
          <a:xfrm>
            <a:off x="6559825" y="4031089"/>
            <a:ext cx="1267333"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a:off x="5683183" y="4924746"/>
            <a:ext cx="90774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590923" y="4740080"/>
            <a:ext cx="1236236" cy="369332"/>
          </a:xfrm>
          <a:prstGeom prst="rect">
            <a:avLst/>
          </a:prstGeom>
          <a:noFill/>
          <a:ln>
            <a:solidFill>
              <a:schemeClr val="accent1">
                <a:lumMod val="50000"/>
              </a:schemeClr>
            </a:solidFill>
          </a:ln>
        </p:spPr>
        <p:txBody>
          <a:bodyPr wrap="none" rtlCol="0">
            <a:spAutoFit/>
          </a:bodyPr>
          <a:lstStyle/>
          <a:p>
            <a:r>
              <a:rPr lang="en-US" dirty="0" smtClean="0"/>
              <a:t>Heinz Body</a:t>
            </a:r>
            <a:endParaRPr lang="en-US" dirty="0"/>
          </a:p>
        </p:txBody>
      </p:sp>
      <p:sp>
        <p:nvSpPr>
          <p:cNvPr id="12" name="Rectangle 11"/>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3084099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569513" y="5984341"/>
            <a:ext cx="2362954" cy="724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26" name="Rectangle 2"/>
          <p:cNvSpPr>
            <a:spLocks noGrp="1" noChangeArrowheads="1"/>
          </p:cNvSpPr>
          <p:nvPr>
            <p:ph type="title"/>
          </p:nvPr>
        </p:nvSpPr>
        <p:spPr bwMode="auto">
          <a:xfrm>
            <a:off x="434109" y="224895"/>
            <a:ext cx="11379200" cy="808038"/>
          </a:xfrm>
          <a:noFill/>
          <a:ln>
            <a:miter lim="800000"/>
            <a:headEnd/>
            <a:tailEnd/>
          </a:ln>
        </p:spPr>
        <p:txBody>
          <a:bodyPr vert="horz" wrap="square" lIns="91440" tIns="45720" rIns="91440" bIns="45720" numCol="1" anchor="t" anchorCtr="0" compatLnSpc="1">
            <a:prstTxWarp prst="textNoShape">
              <a:avLst/>
            </a:prstTxWarp>
            <a:normAutofit/>
          </a:bodyPr>
          <a:lstStyle/>
          <a:p>
            <a:pPr algn="l" eaLnBrk="1" hangingPunct="1"/>
            <a:r>
              <a:rPr lang="en-US" sz="3600" b="1" dirty="0" smtClean="0"/>
              <a:t>G6PD Deficiency Variants</a:t>
            </a:r>
            <a:endParaRPr lang="en-US" sz="3600" b="1" dirty="0"/>
          </a:p>
        </p:txBody>
      </p:sp>
      <p:sp>
        <p:nvSpPr>
          <p:cNvPr id="4" name="Line 22"/>
          <p:cNvSpPr>
            <a:spLocks noChangeShapeType="1"/>
          </p:cNvSpPr>
          <p:nvPr/>
        </p:nvSpPr>
        <p:spPr bwMode="auto">
          <a:xfrm>
            <a:off x="434109"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sz="1100">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2745225417"/>
              </p:ext>
            </p:extLst>
          </p:nvPr>
        </p:nvGraphicFramePr>
        <p:xfrm>
          <a:off x="464589" y="1263600"/>
          <a:ext cx="11112348" cy="5047488"/>
        </p:xfrm>
        <a:graphic>
          <a:graphicData uri="http://schemas.openxmlformats.org/drawingml/2006/table">
            <a:tbl>
              <a:tblPr firstRow="1" firstCol="1" bandRow="1">
                <a:tableStyleId>{69012ECD-51FC-41F1-AA8D-1B2483CD663E}</a:tableStyleId>
              </a:tblPr>
              <a:tblGrid>
                <a:gridCol w="1767962"/>
                <a:gridCol w="2812774"/>
                <a:gridCol w="3409121"/>
                <a:gridCol w="3122491"/>
              </a:tblGrid>
              <a:tr h="0">
                <a:tc>
                  <a:txBody>
                    <a:bodyPr/>
                    <a:lstStyle/>
                    <a:p>
                      <a:pPr marL="0" marR="0">
                        <a:lnSpc>
                          <a:spcPct val="115000"/>
                        </a:lnSpc>
                        <a:spcBef>
                          <a:spcPts val="0"/>
                        </a:spcBef>
                        <a:spcAft>
                          <a:spcPts val="0"/>
                        </a:spcAft>
                      </a:pPr>
                      <a:r>
                        <a:rPr lang="en-US" sz="2400" dirty="0" smtClean="0">
                          <a:effectLst/>
                          <a:latin typeface="+mn-lt"/>
                        </a:rPr>
                        <a:t>Variant Type</a:t>
                      </a:r>
                      <a:endParaRPr lang="en-US" sz="2400" dirty="0">
                        <a:effectLst/>
                        <a:latin typeface="+mn-lt"/>
                        <a:ea typeface="Times New Roman"/>
                        <a:cs typeface="Times New Roman"/>
                      </a:endParaRPr>
                    </a:p>
                  </a:txBody>
                  <a:tcPr marT="0" marB="0"/>
                </a:tc>
                <a:tc>
                  <a:txBody>
                    <a:bodyPr/>
                    <a:lstStyle/>
                    <a:p>
                      <a:pPr marL="0" marR="0">
                        <a:lnSpc>
                          <a:spcPct val="115000"/>
                        </a:lnSpc>
                        <a:spcBef>
                          <a:spcPts val="0"/>
                        </a:spcBef>
                        <a:spcAft>
                          <a:spcPts val="0"/>
                        </a:spcAft>
                      </a:pPr>
                      <a:r>
                        <a:rPr lang="en-US" sz="2400" dirty="0">
                          <a:effectLst/>
                          <a:latin typeface="+mn-lt"/>
                        </a:rPr>
                        <a:t>Residual Enzyme Activity</a:t>
                      </a:r>
                      <a:endParaRPr lang="en-US" sz="2400" dirty="0">
                        <a:effectLst/>
                        <a:latin typeface="+mn-lt"/>
                        <a:ea typeface="Times New Roman"/>
                        <a:cs typeface="Times New Roman"/>
                      </a:endParaRPr>
                    </a:p>
                  </a:txBody>
                  <a:tcPr marT="0" marB="0"/>
                </a:tc>
                <a:tc>
                  <a:txBody>
                    <a:bodyPr/>
                    <a:lstStyle/>
                    <a:p>
                      <a:pPr marL="0" marR="0">
                        <a:lnSpc>
                          <a:spcPct val="115000"/>
                        </a:lnSpc>
                        <a:spcBef>
                          <a:spcPts val="0"/>
                        </a:spcBef>
                        <a:spcAft>
                          <a:spcPts val="0"/>
                        </a:spcAft>
                      </a:pPr>
                      <a:r>
                        <a:rPr lang="en-US" sz="2400" dirty="0">
                          <a:effectLst/>
                          <a:latin typeface="+mn-lt"/>
                        </a:rPr>
                        <a:t>Clinical Findings</a:t>
                      </a:r>
                      <a:endParaRPr lang="en-US" sz="2400" dirty="0">
                        <a:effectLst/>
                        <a:latin typeface="+mn-lt"/>
                        <a:ea typeface="Times New Roman"/>
                        <a:cs typeface="Times New Roman"/>
                      </a:endParaRPr>
                    </a:p>
                  </a:txBody>
                  <a:tcPr marT="0" marB="0"/>
                </a:tc>
                <a:tc>
                  <a:txBody>
                    <a:bodyPr/>
                    <a:lstStyle/>
                    <a:p>
                      <a:pPr marL="0" marR="0">
                        <a:lnSpc>
                          <a:spcPct val="115000"/>
                        </a:lnSpc>
                        <a:spcBef>
                          <a:spcPts val="0"/>
                        </a:spcBef>
                        <a:spcAft>
                          <a:spcPts val="0"/>
                        </a:spcAft>
                      </a:pPr>
                      <a:r>
                        <a:rPr lang="en-US" sz="2400" b="1" dirty="0" smtClean="0">
                          <a:effectLst/>
                          <a:latin typeface="+mn-lt"/>
                          <a:ea typeface="+mn-ea"/>
                          <a:cs typeface="+mn-cs"/>
                        </a:rPr>
                        <a:t>Examples</a:t>
                      </a:r>
                      <a:endParaRPr lang="en-US" sz="2400" b="1" dirty="0">
                        <a:effectLst/>
                        <a:latin typeface="+mn-lt"/>
                        <a:ea typeface="Times New Roman"/>
                        <a:cs typeface="Times New Roman"/>
                      </a:endParaRPr>
                    </a:p>
                  </a:txBody>
                  <a:tcPr marT="0" marB="0"/>
                </a:tc>
              </a:tr>
              <a:tr h="0">
                <a:tc>
                  <a:txBody>
                    <a:bodyPr/>
                    <a:lstStyle/>
                    <a:p>
                      <a:pPr marL="0" marR="0">
                        <a:lnSpc>
                          <a:spcPct val="115000"/>
                        </a:lnSpc>
                        <a:spcBef>
                          <a:spcPts val="0"/>
                        </a:spcBef>
                        <a:spcAft>
                          <a:spcPts val="0"/>
                        </a:spcAft>
                      </a:pPr>
                      <a:r>
                        <a:rPr lang="en-US" sz="2400" dirty="0" smtClean="0">
                          <a:effectLst/>
                        </a:rPr>
                        <a:t>Class I</a:t>
                      </a:r>
                      <a:endParaRPr lang="en-US" sz="2400" dirty="0">
                        <a:effectLst/>
                        <a:latin typeface="Times New Roman"/>
                        <a:ea typeface="Times New Roman"/>
                        <a:cs typeface="Times New Roman"/>
                      </a:endParaRPr>
                    </a:p>
                  </a:txBody>
                  <a:tcPr marT="0" marB="0"/>
                </a:tc>
                <a:tc>
                  <a:txBody>
                    <a:bodyPr/>
                    <a:lstStyle/>
                    <a:p>
                      <a:pPr marL="0" marR="0">
                        <a:lnSpc>
                          <a:spcPct val="115000"/>
                        </a:lnSpc>
                        <a:spcBef>
                          <a:spcPts val="0"/>
                        </a:spcBef>
                        <a:spcAft>
                          <a:spcPts val="0"/>
                        </a:spcAft>
                      </a:pPr>
                      <a:r>
                        <a:rPr lang="en-US" sz="2400" dirty="0" smtClean="0">
                          <a:effectLst/>
                        </a:rPr>
                        <a:t>&lt;</a:t>
                      </a:r>
                      <a:r>
                        <a:rPr lang="en-US" sz="2400" dirty="0">
                          <a:effectLst/>
                        </a:rPr>
                        <a:t>10% normal </a:t>
                      </a:r>
                      <a:endParaRPr lang="en-US" sz="2400" dirty="0">
                        <a:effectLst/>
                        <a:latin typeface="Times New Roman"/>
                        <a:ea typeface="Times New Roman"/>
                        <a:cs typeface="Times New Roman"/>
                      </a:endParaRPr>
                    </a:p>
                  </a:txBody>
                  <a:tcPr marT="0" marB="0"/>
                </a:tc>
                <a:tc>
                  <a:txBody>
                    <a:bodyPr/>
                    <a:lstStyle/>
                    <a:p>
                      <a:pPr marL="0" marR="0">
                        <a:lnSpc>
                          <a:spcPct val="115000"/>
                        </a:lnSpc>
                        <a:spcBef>
                          <a:spcPts val="0"/>
                        </a:spcBef>
                        <a:spcAft>
                          <a:spcPts val="0"/>
                        </a:spcAft>
                      </a:pPr>
                      <a:r>
                        <a:rPr lang="en-US" sz="2400" dirty="0">
                          <a:effectLst/>
                        </a:rPr>
                        <a:t>Chronic hemolytic anemia</a:t>
                      </a:r>
                      <a:r>
                        <a:rPr lang="en-US" sz="2400" dirty="0" smtClean="0">
                          <a:effectLst/>
                        </a:rPr>
                        <a:t>, </a:t>
                      </a:r>
                      <a:r>
                        <a:rPr lang="en-US" sz="2400" dirty="0">
                          <a:effectLst/>
                        </a:rPr>
                        <a:t>decreased WBC function</a:t>
                      </a:r>
                      <a:endParaRPr lang="en-US" sz="2400" dirty="0">
                        <a:effectLst/>
                        <a:latin typeface="Times New Roman"/>
                        <a:ea typeface="Times New Roman"/>
                        <a:cs typeface="Times New Roman"/>
                      </a:endParaRPr>
                    </a:p>
                  </a:txBody>
                  <a:tcPr marT="0" marB="0"/>
                </a:tc>
                <a:tc>
                  <a:txBody>
                    <a:bodyPr/>
                    <a:lstStyle/>
                    <a:p>
                      <a:pPr marL="0" marR="0">
                        <a:lnSpc>
                          <a:spcPct val="115000"/>
                        </a:lnSpc>
                        <a:spcBef>
                          <a:spcPts val="0"/>
                        </a:spcBef>
                        <a:spcAft>
                          <a:spcPts val="0"/>
                        </a:spcAft>
                      </a:pPr>
                      <a:endParaRPr lang="en-US" sz="2400" dirty="0">
                        <a:effectLst/>
                        <a:latin typeface="+mj-lt"/>
                        <a:ea typeface="Times New Roman"/>
                        <a:cs typeface="Times New Roman"/>
                      </a:endParaRPr>
                    </a:p>
                  </a:txBody>
                  <a:tcPr marT="0" marB="0"/>
                </a:tc>
              </a:tr>
              <a:tr h="0">
                <a:tc>
                  <a:txBody>
                    <a:bodyPr/>
                    <a:lstStyle/>
                    <a:p>
                      <a:pPr marL="0" marR="0">
                        <a:lnSpc>
                          <a:spcPct val="115000"/>
                        </a:lnSpc>
                        <a:spcBef>
                          <a:spcPts val="0"/>
                        </a:spcBef>
                        <a:spcAft>
                          <a:spcPts val="0"/>
                        </a:spcAft>
                      </a:pPr>
                      <a:r>
                        <a:rPr lang="en-US" sz="2400" dirty="0">
                          <a:effectLst/>
                        </a:rPr>
                        <a:t>Class II</a:t>
                      </a:r>
                      <a:endParaRPr lang="en-US" sz="2400" dirty="0">
                        <a:effectLst/>
                        <a:latin typeface="Times New Roman"/>
                        <a:ea typeface="Times New Roman"/>
                        <a:cs typeface="Times New Roman"/>
                      </a:endParaRPr>
                    </a:p>
                  </a:txBody>
                  <a:tcPr marT="0" marB="0"/>
                </a:tc>
                <a:tc>
                  <a:txBody>
                    <a:bodyPr/>
                    <a:lstStyle/>
                    <a:p>
                      <a:pPr marL="0" marR="0">
                        <a:lnSpc>
                          <a:spcPct val="115000"/>
                        </a:lnSpc>
                        <a:spcBef>
                          <a:spcPts val="0"/>
                        </a:spcBef>
                        <a:spcAft>
                          <a:spcPts val="0"/>
                        </a:spcAft>
                      </a:pPr>
                      <a:r>
                        <a:rPr lang="en-US" sz="2400" dirty="0" smtClean="0">
                          <a:effectLst/>
                        </a:rPr>
                        <a:t>&lt;</a:t>
                      </a:r>
                      <a:r>
                        <a:rPr lang="en-US" sz="2400" dirty="0">
                          <a:effectLst/>
                        </a:rPr>
                        <a:t>10% normal</a:t>
                      </a:r>
                      <a:endParaRPr lang="en-US" sz="2400" dirty="0">
                        <a:effectLst/>
                        <a:latin typeface="Times New Roman"/>
                        <a:ea typeface="Times New Roman"/>
                        <a:cs typeface="Times New Roman"/>
                      </a:endParaRPr>
                    </a:p>
                  </a:txBody>
                  <a:tcPr marT="0" marB="0"/>
                </a:tc>
                <a:tc>
                  <a:txBody>
                    <a:bodyPr/>
                    <a:lstStyle/>
                    <a:p>
                      <a:pPr marL="0" marR="0">
                        <a:lnSpc>
                          <a:spcPct val="115000"/>
                        </a:lnSpc>
                        <a:spcBef>
                          <a:spcPts val="0"/>
                        </a:spcBef>
                        <a:spcAft>
                          <a:spcPts val="0"/>
                        </a:spcAft>
                      </a:pPr>
                      <a:r>
                        <a:rPr lang="en-US" sz="2400" dirty="0">
                          <a:effectLst/>
                        </a:rPr>
                        <a:t>Episodic severe hemolysis with oxidative triggers</a:t>
                      </a:r>
                      <a:endParaRPr lang="en-US" sz="2400" dirty="0">
                        <a:effectLst/>
                        <a:latin typeface="Times New Roman"/>
                        <a:ea typeface="Times New Roman"/>
                        <a:cs typeface="Times New Roman"/>
                      </a:endParaRPr>
                    </a:p>
                  </a:txBody>
                  <a:tcPr marT="0" marB="0"/>
                </a:tc>
                <a:tc>
                  <a:txBody>
                    <a:bodyPr/>
                    <a:lstStyle/>
                    <a:p>
                      <a:pPr marL="0" marR="0">
                        <a:lnSpc>
                          <a:spcPct val="115000"/>
                        </a:lnSpc>
                        <a:spcBef>
                          <a:spcPts val="0"/>
                        </a:spcBef>
                        <a:spcAft>
                          <a:spcPts val="0"/>
                        </a:spcAft>
                      </a:pPr>
                      <a:r>
                        <a:rPr lang="en-US" sz="2400" dirty="0" smtClean="0">
                          <a:effectLst/>
                          <a:latin typeface="+mn-lt"/>
                          <a:ea typeface="Times New Roman"/>
                          <a:cs typeface="Times New Roman"/>
                        </a:rPr>
                        <a:t>G6PD Mediterranean, Canton, </a:t>
                      </a:r>
                      <a:r>
                        <a:rPr lang="en-US" sz="2400" dirty="0" err="1" smtClean="0">
                          <a:effectLst/>
                          <a:latin typeface="+mn-lt"/>
                          <a:ea typeface="Times New Roman"/>
                          <a:cs typeface="Times New Roman"/>
                        </a:rPr>
                        <a:t>Gaohe</a:t>
                      </a:r>
                      <a:endParaRPr lang="en-US" sz="2400" dirty="0">
                        <a:effectLst/>
                        <a:latin typeface="+mn-lt"/>
                        <a:ea typeface="Times New Roman"/>
                        <a:cs typeface="Times New Roman"/>
                      </a:endParaRPr>
                    </a:p>
                  </a:txBody>
                  <a:tcPr marT="0" marB="0"/>
                </a:tc>
              </a:tr>
              <a:tr h="0">
                <a:tc>
                  <a:txBody>
                    <a:bodyPr/>
                    <a:lstStyle/>
                    <a:p>
                      <a:pPr marL="0" marR="0">
                        <a:lnSpc>
                          <a:spcPct val="115000"/>
                        </a:lnSpc>
                        <a:spcBef>
                          <a:spcPts val="0"/>
                        </a:spcBef>
                        <a:spcAft>
                          <a:spcPts val="0"/>
                        </a:spcAft>
                      </a:pPr>
                      <a:r>
                        <a:rPr lang="en-US" sz="2400" dirty="0">
                          <a:effectLst/>
                        </a:rPr>
                        <a:t>Class III</a:t>
                      </a:r>
                      <a:endParaRPr lang="en-US" sz="2400" dirty="0">
                        <a:effectLst/>
                        <a:latin typeface="Times New Roman"/>
                        <a:ea typeface="Times New Roman"/>
                        <a:cs typeface="Times New Roman"/>
                      </a:endParaRPr>
                    </a:p>
                  </a:txBody>
                  <a:tcPr marT="0" marB="0"/>
                </a:tc>
                <a:tc>
                  <a:txBody>
                    <a:bodyPr/>
                    <a:lstStyle/>
                    <a:p>
                      <a:pPr marL="0" marR="0">
                        <a:lnSpc>
                          <a:spcPct val="115000"/>
                        </a:lnSpc>
                        <a:spcBef>
                          <a:spcPts val="0"/>
                        </a:spcBef>
                        <a:spcAft>
                          <a:spcPts val="0"/>
                        </a:spcAft>
                      </a:pPr>
                      <a:r>
                        <a:rPr lang="en-US" sz="2400" dirty="0" smtClean="0">
                          <a:effectLst/>
                        </a:rPr>
                        <a:t>10-60</a:t>
                      </a:r>
                      <a:r>
                        <a:rPr lang="en-US" sz="2400" dirty="0">
                          <a:effectLst/>
                        </a:rPr>
                        <a:t>% normal</a:t>
                      </a:r>
                      <a:endParaRPr lang="en-US" sz="2400" dirty="0">
                        <a:effectLst/>
                        <a:latin typeface="Times New Roman"/>
                        <a:ea typeface="Times New Roman"/>
                        <a:cs typeface="Times New Roman"/>
                      </a:endParaRPr>
                    </a:p>
                  </a:txBody>
                  <a:tcPr marT="0" marB="0"/>
                </a:tc>
                <a:tc>
                  <a:txBody>
                    <a:bodyPr/>
                    <a:lstStyle/>
                    <a:p>
                      <a:pPr marL="0" marR="0">
                        <a:lnSpc>
                          <a:spcPct val="115000"/>
                        </a:lnSpc>
                        <a:spcBef>
                          <a:spcPts val="0"/>
                        </a:spcBef>
                        <a:spcAft>
                          <a:spcPts val="0"/>
                        </a:spcAft>
                      </a:pPr>
                      <a:r>
                        <a:rPr lang="en-US" sz="2400" dirty="0">
                          <a:effectLst/>
                        </a:rPr>
                        <a:t>Episodic moderate hemolysis with oxidative triggers</a:t>
                      </a:r>
                      <a:endParaRPr lang="en-US" sz="2400" dirty="0">
                        <a:effectLst/>
                        <a:latin typeface="Times New Roman"/>
                        <a:ea typeface="Times New Roman"/>
                        <a:cs typeface="Times New Roman"/>
                      </a:endParaRPr>
                    </a:p>
                  </a:txBody>
                  <a:tcPr marT="0" marB="0"/>
                </a:tc>
                <a:tc>
                  <a:txBody>
                    <a:bodyPr/>
                    <a:lstStyle/>
                    <a:p>
                      <a:pPr marL="0" marR="0">
                        <a:lnSpc>
                          <a:spcPct val="115000"/>
                        </a:lnSpc>
                        <a:spcBef>
                          <a:spcPts val="0"/>
                        </a:spcBef>
                        <a:spcAft>
                          <a:spcPts val="0"/>
                        </a:spcAft>
                      </a:pPr>
                      <a:r>
                        <a:rPr lang="en-US" sz="2400" b="1" dirty="0" smtClean="0">
                          <a:effectLst/>
                          <a:latin typeface="+mn-lt"/>
                          <a:ea typeface="Times New Roman"/>
                          <a:cs typeface="Times New Roman"/>
                        </a:rPr>
                        <a:t>G6PD A-</a:t>
                      </a:r>
                      <a:r>
                        <a:rPr lang="en-US" sz="2400" b="1" baseline="0" dirty="0" smtClean="0">
                          <a:effectLst/>
                          <a:latin typeface="+mn-lt"/>
                          <a:ea typeface="Times New Roman"/>
                          <a:cs typeface="Times New Roman"/>
                        </a:rPr>
                        <a:t> (~15% African Americans)</a:t>
                      </a:r>
                      <a:r>
                        <a:rPr lang="en-US" sz="2400" baseline="0" dirty="0" smtClean="0">
                          <a:effectLst/>
                          <a:latin typeface="+mn-lt"/>
                          <a:ea typeface="Times New Roman"/>
                          <a:cs typeface="Times New Roman"/>
                        </a:rPr>
                        <a:t>, G6PD </a:t>
                      </a:r>
                      <a:r>
                        <a:rPr lang="en-US" sz="2400" baseline="0" dirty="0" err="1" smtClean="0">
                          <a:effectLst/>
                          <a:latin typeface="+mn-lt"/>
                          <a:ea typeface="Times New Roman"/>
                          <a:cs typeface="Times New Roman"/>
                        </a:rPr>
                        <a:t>Kaiping</a:t>
                      </a:r>
                      <a:endParaRPr lang="en-US" sz="2400" dirty="0">
                        <a:effectLst/>
                        <a:latin typeface="+mn-lt"/>
                        <a:ea typeface="Times New Roman"/>
                        <a:cs typeface="Times New Roman"/>
                      </a:endParaRPr>
                    </a:p>
                  </a:txBody>
                  <a:tcPr marT="0" marB="0"/>
                </a:tc>
              </a:tr>
              <a:tr h="0">
                <a:tc>
                  <a:txBody>
                    <a:bodyPr/>
                    <a:lstStyle/>
                    <a:p>
                      <a:pPr marL="0" marR="0">
                        <a:lnSpc>
                          <a:spcPct val="115000"/>
                        </a:lnSpc>
                        <a:spcBef>
                          <a:spcPts val="0"/>
                        </a:spcBef>
                        <a:spcAft>
                          <a:spcPts val="0"/>
                        </a:spcAft>
                      </a:pPr>
                      <a:r>
                        <a:rPr lang="en-US" sz="2400" dirty="0">
                          <a:effectLst/>
                        </a:rPr>
                        <a:t>Class IV</a:t>
                      </a:r>
                      <a:endParaRPr lang="en-US" sz="2400" dirty="0">
                        <a:effectLst/>
                        <a:latin typeface="Times New Roman"/>
                        <a:ea typeface="Times New Roman"/>
                        <a:cs typeface="Times New Roman"/>
                      </a:endParaRPr>
                    </a:p>
                  </a:txBody>
                  <a:tcPr marT="0" marB="0"/>
                </a:tc>
                <a:tc>
                  <a:txBody>
                    <a:bodyPr/>
                    <a:lstStyle/>
                    <a:p>
                      <a:pPr marL="0" marR="0">
                        <a:lnSpc>
                          <a:spcPct val="115000"/>
                        </a:lnSpc>
                        <a:spcBef>
                          <a:spcPts val="0"/>
                        </a:spcBef>
                        <a:spcAft>
                          <a:spcPts val="0"/>
                        </a:spcAft>
                      </a:pPr>
                      <a:r>
                        <a:rPr lang="en-US" sz="2400" dirty="0">
                          <a:effectLst/>
                        </a:rPr>
                        <a:t>Normal </a:t>
                      </a:r>
                      <a:r>
                        <a:rPr lang="en-US" sz="2400" dirty="0" smtClean="0">
                          <a:effectLst/>
                        </a:rPr>
                        <a:t>activity,</a:t>
                      </a:r>
                      <a:r>
                        <a:rPr lang="en-US" sz="2400" baseline="0" dirty="0" smtClean="0">
                          <a:effectLst/>
                        </a:rPr>
                        <a:t> </a:t>
                      </a:r>
                      <a:r>
                        <a:rPr lang="en-US" sz="2400" dirty="0" smtClean="0">
                          <a:effectLst/>
                        </a:rPr>
                        <a:t>&gt;60</a:t>
                      </a:r>
                      <a:r>
                        <a:rPr lang="en-US" sz="2400" dirty="0">
                          <a:effectLst/>
                        </a:rPr>
                        <a:t>%</a:t>
                      </a:r>
                      <a:endParaRPr lang="en-US" sz="2400" dirty="0">
                        <a:effectLst/>
                        <a:latin typeface="Times New Roman"/>
                        <a:ea typeface="Times New Roman"/>
                        <a:cs typeface="Times New Roman"/>
                      </a:endParaRPr>
                    </a:p>
                  </a:txBody>
                  <a:tcPr marT="0" marB="0"/>
                </a:tc>
                <a:tc>
                  <a:txBody>
                    <a:bodyPr/>
                    <a:lstStyle/>
                    <a:p>
                      <a:pPr marL="0" marR="0">
                        <a:lnSpc>
                          <a:spcPct val="115000"/>
                        </a:lnSpc>
                        <a:spcBef>
                          <a:spcPts val="0"/>
                        </a:spcBef>
                        <a:spcAft>
                          <a:spcPts val="0"/>
                        </a:spcAft>
                      </a:pPr>
                      <a:r>
                        <a:rPr lang="en-US" sz="2400" dirty="0">
                          <a:effectLst/>
                        </a:rPr>
                        <a:t>None</a:t>
                      </a:r>
                      <a:endParaRPr lang="en-US" sz="2400" dirty="0">
                        <a:effectLst/>
                        <a:latin typeface="Times New Roman"/>
                        <a:ea typeface="Times New Roman"/>
                        <a:cs typeface="Times New Roman"/>
                      </a:endParaRPr>
                    </a:p>
                  </a:txBody>
                  <a:tcPr marT="0" marB="0"/>
                </a:tc>
                <a:tc>
                  <a:txBody>
                    <a:bodyPr/>
                    <a:lstStyle/>
                    <a:p>
                      <a:pPr marL="0" marR="0">
                        <a:lnSpc>
                          <a:spcPct val="115000"/>
                        </a:lnSpc>
                        <a:spcBef>
                          <a:spcPts val="0"/>
                        </a:spcBef>
                        <a:spcAft>
                          <a:spcPts val="0"/>
                        </a:spcAft>
                      </a:pPr>
                      <a:r>
                        <a:rPr lang="en-US" sz="2400" dirty="0" smtClean="0">
                          <a:effectLst/>
                          <a:latin typeface="+mn-lt"/>
                          <a:ea typeface="Times New Roman"/>
                          <a:cs typeface="Times New Roman"/>
                        </a:rPr>
                        <a:t>G6PD A+</a:t>
                      </a:r>
                      <a:endParaRPr lang="en-US" sz="2400" dirty="0">
                        <a:effectLst/>
                        <a:latin typeface="+mn-lt"/>
                        <a:ea typeface="Times New Roman"/>
                        <a:cs typeface="Times New Roman"/>
                      </a:endParaRPr>
                    </a:p>
                  </a:txBody>
                  <a:tcPr marT="0" marB="0"/>
                </a:tc>
              </a:tr>
            </a:tbl>
          </a:graphicData>
        </a:graphic>
      </p:graphicFrame>
      <p:sp>
        <p:nvSpPr>
          <p:cNvPr id="7" name="TextBox 6"/>
          <p:cNvSpPr txBox="1"/>
          <p:nvPr/>
        </p:nvSpPr>
        <p:spPr>
          <a:xfrm>
            <a:off x="2778699" y="6380624"/>
            <a:ext cx="5351314" cy="400110"/>
          </a:xfrm>
          <a:prstGeom prst="rect">
            <a:avLst/>
          </a:prstGeom>
          <a:noFill/>
        </p:spPr>
        <p:txBody>
          <a:bodyPr wrap="square" rtlCol="0">
            <a:spAutoFit/>
          </a:bodyPr>
          <a:lstStyle/>
          <a:p>
            <a:pPr algn="ctr"/>
            <a:r>
              <a:rPr lang="en-US" sz="1000" dirty="0" smtClean="0">
                <a:solidFill>
                  <a:schemeClr val="tx1">
                    <a:lumMod val="50000"/>
                    <a:lumOff val="50000"/>
                  </a:schemeClr>
                </a:solidFill>
              </a:rPr>
              <a:t>Reprinted </a:t>
            </a:r>
            <a:r>
              <a:rPr lang="en-US" sz="1000" dirty="0">
                <a:solidFill>
                  <a:schemeClr val="tx1">
                    <a:lumMod val="50000"/>
                    <a:lumOff val="50000"/>
                  </a:schemeClr>
                </a:solidFill>
              </a:rPr>
              <a:t>from Pediatric Clinics, 65, 3, Rachael F. Grace</a:t>
            </a:r>
            <a:r>
              <a:rPr lang="en-US" sz="1000" dirty="0" smtClean="0">
                <a:solidFill>
                  <a:schemeClr val="tx1">
                    <a:lumMod val="50000"/>
                    <a:lumOff val="50000"/>
                  </a:schemeClr>
                </a:solidFill>
              </a:rPr>
              <a:t>, </a:t>
            </a:r>
            <a:r>
              <a:rPr lang="en-US" sz="1000" dirty="0" err="1" smtClean="0">
                <a:solidFill>
                  <a:schemeClr val="tx1">
                    <a:lumMod val="50000"/>
                    <a:lumOff val="50000"/>
                  </a:schemeClr>
                </a:solidFill>
              </a:rPr>
              <a:t>Bertil</a:t>
            </a:r>
            <a:r>
              <a:rPr lang="en-US" sz="1000" dirty="0" smtClean="0">
                <a:solidFill>
                  <a:schemeClr val="tx1">
                    <a:lumMod val="50000"/>
                    <a:lumOff val="50000"/>
                  </a:schemeClr>
                </a:solidFill>
              </a:rPr>
              <a:t> </a:t>
            </a:r>
            <a:r>
              <a:rPr lang="en-US" sz="1000" dirty="0">
                <a:solidFill>
                  <a:schemeClr val="tx1">
                    <a:lumMod val="50000"/>
                    <a:lumOff val="50000"/>
                  </a:schemeClr>
                </a:solidFill>
              </a:rPr>
              <a:t>Glader, Red Blood Cell Enzyme Disorders, 579-595, Copyright 2018, with permission from Elsevier </a:t>
            </a:r>
          </a:p>
        </p:txBody>
      </p:sp>
      <p:sp>
        <p:nvSpPr>
          <p:cNvPr id="8" name="Rectangle 7"/>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7735321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569513" y="5984341"/>
            <a:ext cx="2362954" cy="724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5760" y="-14922"/>
            <a:ext cx="10972800" cy="1143000"/>
          </a:xfrm>
        </p:spPr>
        <p:txBody>
          <a:bodyPr>
            <a:noAutofit/>
          </a:bodyPr>
          <a:lstStyle/>
          <a:p>
            <a:pPr algn="l"/>
            <a:r>
              <a:rPr lang="en-US" sz="3600" b="1" dirty="0" smtClean="0"/>
              <a:t>G6PD Deficiency: Clinical Findings and Management</a:t>
            </a:r>
            <a:endParaRPr lang="en-US" sz="3600" b="1" dirty="0"/>
          </a:p>
        </p:txBody>
      </p:sp>
      <p:sp>
        <p:nvSpPr>
          <p:cNvPr id="5" name="Line 22"/>
          <p:cNvSpPr>
            <a:spLocks noChangeShapeType="1"/>
          </p:cNvSpPr>
          <p:nvPr/>
        </p:nvSpPr>
        <p:spPr bwMode="auto">
          <a:xfrm>
            <a:off x="434109"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sz="110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2558133711"/>
              </p:ext>
            </p:extLst>
          </p:nvPr>
        </p:nvGraphicFramePr>
        <p:xfrm>
          <a:off x="610926" y="2063715"/>
          <a:ext cx="10561175" cy="4358640"/>
        </p:xfrm>
        <a:graphic>
          <a:graphicData uri="http://schemas.openxmlformats.org/drawingml/2006/table">
            <a:tbl>
              <a:tblPr firstRow="1" bandRow="1">
                <a:tableStyleId>{5C22544A-7EE6-4342-B048-85BDC9FD1C3A}</a:tableStyleId>
              </a:tblPr>
              <a:tblGrid>
                <a:gridCol w="4691269"/>
                <a:gridCol w="3538331"/>
                <a:gridCol w="2331575"/>
              </a:tblGrid>
              <a:tr h="370840">
                <a:tc gridSpan="3">
                  <a:txBody>
                    <a:bodyPr/>
                    <a:lstStyle/>
                    <a:p>
                      <a:pPr algn="ctr"/>
                      <a:r>
                        <a:rPr lang="en-US" sz="2400" dirty="0" smtClean="0"/>
                        <a:t>Oxidative Triggers in G6PD Deficiency</a:t>
                      </a:r>
                      <a:endParaRPr lang="en-US" sz="24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sz="28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sz="28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en-US" sz="2400" b="1" dirty="0" smtClean="0"/>
                        <a:t>Drugs</a:t>
                      </a:r>
                      <a:endParaRPr lang="en-US" sz="2400" b="1"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400" b="1" dirty="0" smtClean="0"/>
                        <a:t>Chemicals</a:t>
                      </a:r>
                      <a:endParaRPr lang="en-US" sz="2400" b="1"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400" b="1" dirty="0" smtClean="0"/>
                        <a:t>Food</a:t>
                      </a:r>
                      <a:endParaRPr lang="en-US" sz="2400" b="1"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marL="342900" indent="-342900">
                        <a:buFont typeface="Arial" panose="020B0604020202020204" pitchFamily="34" charset="0"/>
                        <a:buChar char="•"/>
                      </a:pPr>
                      <a:r>
                        <a:rPr lang="en-US" sz="2200" kern="1200" dirty="0" err="1" smtClean="0">
                          <a:solidFill>
                            <a:schemeClr val="tx1"/>
                          </a:solidFill>
                          <a:effectLst/>
                          <a:latin typeface="+mn-lt"/>
                          <a:ea typeface="+mn-ea"/>
                          <a:cs typeface="+mn-cs"/>
                        </a:rPr>
                        <a:t>Dapsone</a:t>
                      </a:r>
                      <a:endParaRPr lang="en-US" sz="2200" kern="1200" dirty="0" smtClean="0">
                        <a:solidFill>
                          <a:schemeClr val="tx1"/>
                        </a:solidFill>
                        <a:effectLst/>
                        <a:latin typeface="+mn-lt"/>
                        <a:ea typeface="+mn-ea"/>
                        <a:cs typeface="+mn-cs"/>
                      </a:endParaRPr>
                    </a:p>
                    <a:p>
                      <a:pPr marL="342900" indent="-342900">
                        <a:buFont typeface="Arial" panose="020B0604020202020204" pitchFamily="34" charset="0"/>
                        <a:buChar char="•"/>
                      </a:pPr>
                      <a:r>
                        <a:rPr lang="en-US" sz="2200" kern="1200" dirty="0" smtClean="0">
                          <a:solidFill>
                            <a:schemeClr val="tx1"/>
                          </a:solidFill>
                          <a:effectLst/>
                          <a:latin typeface="+mn-lt"/>
                          <a:ea typeface="+mn-ea"/>
                          <a:cs typeface="+mn-cs"/>
                        </a:rPr>
                        <a:t>Glyburide</a:t>
                      </a:r>
                    </a:p>
                    <a:p>
                      <a:pPr marL="342900" indent="-342900">
                        <a:buFont typeface="Arial" panose="020B0604020202020204" pitchFamily="34" charset="0"/>
                        <a:buChar char="•"/>
                      </a:pPr>
                      <a:r>
                        <a:rPr lang="en-US" sz="2200" kern="1200" dirty="0" smtClean="0">
                          <a:solidFill>
                            <a:schemeClr val="tx1"/>
                          </a:solidFill>
                          <a:effectLst/>
                          <a:latin typeface="+mn-lt"/>
                          <a:ea typeface="+mn-ea"/>
                          <a:cs typeface="+mn-cs"/>
                        </a:rPr>
                        <a:t>Methylene blue</a:t>
                      </a:r>
                    </a:p>
                    <a:p>
                      <a:pPr marL="342900" indent="-342900">
                        <a:buFont typeface="Arial" panose="020B0604020202020204" pitchFamily="34" charset="0"/>
                        <a:buChar char="•"/>
                      </a:pPr>
                      <a:r>
                        <a:rPr lang="en-US" sz="2200" kern="1200" dirty="0" err="1" smtClean="0">
                          <a:solidFill>
                            <a:schemeClr val="tx1"/>
                          </a:solidFill>
                          <a:effectLst/>
                          <a:latin typeface="+mn-lt"/>
                          <a:ea typeface="+mn-ea"/>
                          <a:cs typeface="+mn-cs"/>
                        </a:rPr>
                        <a:t>Nalidixic</a:t>
                      </a:r>
                      <a:r>
                        <a:rPr lang="en-US" sz="2200" kern="1200" dirty="0" smtClean="0">
                          <a:solidFill>
                            <a:schemeClr val="tx1"/>
                          </a:solidFill>
                          <a:effectLst/>
                          <a:latin typeface="+mn-lt"/>
                          <a:ea typeface="+mn-ea"/>
                          <a:cs typeface="+mn-cs"/>
                        </a:rPr>
                        <a:t> acid (</a:t>
                      </a:r>
                      <a:r>
                        <a:rPr lang="en-US" sz="2200" kern="1200" dirty="0" err="1" smtClean="0">
                          <a:solidFill>
                            <a:schemeClr val="tx1"/>
                          </a:solidFill>
                          <a:effectLst/>
                          <a:latin typeface="+mn-lt"/>
                          <a:ea typeface="+mn-ea"/>
                          <a:cs typeface="+mn-cs"/>
                        </a:rPr>
                        <a:t>Neg</a:t>
                      </a:r>
                      <a:r>
                        <a:rPr lang="en-US" sz="2200" kern="1200" dirty="0" smtClean="0">
                          <a:solidFill>
                            <a:schemeClr val="tx1"/>
                          </a:solidFill>
                          <a:effectLst/>
                          <a:latin typeface="+mn-lt"/>
                          <a:ea typeface="+mn-ea"/>
                          <a:cs typeface="+mn-cs"/>
                        </a:rPr>
                        <a:t>—Gram)</a:t>
                      </a:r>
                    </a:p>
                    <a:p>
                      <a:pPr marL="342900" indent="-342900">
                        <a:buFont typeface="Arial" panose="020B0604020202020204" pitchFamily="34" charset="0"/>
                        <a:buChar char="•"/>
                      </a:pPr>
                      <a:r>
                        <a:rPr lang="en-US" sz="2200" kern="1200" dirty="0" err="1" smtClean="0">
                          <a:solidFill>
                            <a:schemeClr val="tx1"/>
                          </a:solidFill>
                          <a:effectLst/>
                          <a:latin typeface="+mn-lt"/>
                          <a:ea typeface="+mn-ea"/>
                          <a:cs typeface="+mn-cs"/>
                        </a:rPr>
                        <a:t>Nitrofurantoin</a:t>
                      </a:r>
                      <a:r>
                        <a:rPr lang="en-US" sz="2200" kern="1200" dirty="0" smtClean="0">
                          <a:solidFill>
                            <a:schemeClr val="tx1"/>
                          </a:solidFill>
                          <a:effectLst/>
                          <a:latin typeface="+mn-lt"/>
                          <a:ea typeface="+mn-ea"/>
                          <a:cs typeface="+mn-cs"/>
                        </a:rPr>
                        <a:t> (</a:t>
                      </a:r>
                      <a:r>
                        <a:rPr lang="en-US" sz="2200" kern="1200" dirty="0" err="1" smtClean="0">
                          <a:solidFill>
                            <a:schemeClr val="tx1"/>
                          </a:solidFill>
                          <a:effectLst/>
                          <a:latin typeface="+mn-lt"/>
                          <a:ea typeface="+mn-ea"/>
                          <a:cs typeface="+mn-cs"/>
                        </a:rPr>
                        <a:t>Furadantin</a:t>
                      </a:r>
                      <a:r>
                        <a:rPr lang="en-US" sz="2200" kern="1200" dirty="0" smtClean="0">
                          <a:solidFill>
                            <a:schemeClr val="tx1"/>
                          </a:solidFill>
                          <a:effectLst/>
                          <a:latin typeface="+mn-lt"/>
                          <a:ea typeface="+mn-ea"/>
                          <a:cs typeface="+mn-cs"/>
                        </a:rPr>
                        <a:t>)</a:t>
                      </a:r>
                    </a:p>
                    <a:p>
                      <a:pPr marL="342900" indent="-342900">
                        <a:buFont typeface="Arial" panose="020B0604020202020204" pitchFamily="34" charset="0"/>
                        <a:buChar char="•"/>
                      </a:pPr>
                      <a:r>
                        <a:rPr lang="en-US" sz="2200" kern="1200" dirty="0" err="1" smtClean="0">
                          <a:solidFill>
                            <a:schemeClr val="tx1"/>
                          </a:solidFill>
                          <a:effectLst/>
                          <a:latin typeface="+mn-lt"/>
                          <a:ea typeface="+mn-ea"/>
                          <a:cs typeface="+mn-cs"/>
                        </a:rPr>
                        <a:t>Phenazopyridine</a:t>
                      </a:r>
                      <a:r>
                        <a:rPr lang="en-US" sz="2200" kern="1200" dirty="0" smtClean="0">
                          <a:solidFill>
                            <a:schemeClr val="tx1"/>
                          </a:solidFill>
                          <a:effectLst/>
                          <a:latin typeface="+mn-lt"/>
                          <a:ea typeface="+mn-ea"/>
                          <a:cs typeface="+mn-cs"/>
                        </a:rPr>
                        <a:t> (</a:t>
                      </a:r>
                      <a:r>
                        <a:rPr lang="en-US" sz="2200" kern="1200" dirty="0" err="1" smtClean="0">
                          <a:solidFill>
                            <a:schemeClr val="tx1"/>
                          </a:solidFill>
                          <a:effectLst/>
                          <a:latin typeface="+mn-lt"/>
                          <a:ea typeface="+mn-ea"/>
                          <a:cs typeface="+mn-cs"/>
                        </a:rPr>
                        <a:t>Pyridium</a:t>
                      </a:r>
                      <a:r>
                        <a:rPr lang="en-US" sz="2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kern="1200" dirty="0" err="1" smtClean="0">
                          <a:solidFill>
                            <a:schemeClr val="tx1"/>
                          </a:solidFill>
                          <a:effectLst/>
                          <a:latin typeface="+mn-lt"/>
                          <a:ea typeface="+mn-ea"/>
                          <a:cs typeface="+mn-cs"/>
                        </a:rPr>
                        <a:t>Primaquine</a:t>
                      </a:r>
                      <a:endParaRPr lang="en-US" sz="2200" kern="1200" dirty="0" smtClean="0">
                        <a:solidFill>
                          <a:schemeClr val="tx1"/>
                        </a:solidFill>
                        <a:effectLst/>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kern="1200" dirty="0" smtClean="0">
                          <a:solidFill>
                            <a:schemeClr val="tx1"/>
                          </a:solidFill>
                          <a:effectLst/>
                          <a:latin typeface="+mn-lt"/>
                          <a:ea typeface="+mn-ea"/>
                          <a:cs typeface="+mn-cs"/>
                        </a:rPr>
                        <a:t>“RUSH” (Isobutyl nitrate, amyl</a:t>
                      </a:r>
                      <a:r>
                        <a:rPr lang="en-US" sz="2200" kern="1200" baseline="0" dirty="0" smtClean="0">
                          <a:solidFill>
                            <a:schemeClr val="tx1"/>
                          </a:solidFill>
                          <a:effectLst/>
                          <a:latin typeface="+mn-lt"/>
                          <a:ea typeface="+mn-ea"/>
                          <a:cs typeface="+mn-cs"/>
                        </a:rPr>
                        <a:t> </a:t>
                      </a:r>
                      <a:r>
                        <a:rPr lang="en-US" sz="2200" kern="1200" dirty="0" smtClean="0">
                          <a:solidFill>
                            <a:schemeClr val="tx1"/>
                          </a:solidFill>
                          <a:effectLst/>
                          <a:latin typeface="+mn-lt"/>
                          <a:ea typeface="+mn-ea"/>
                          <a:cs typeface="+mn-cs"/>
                        </a:rPr>
                        <a:t>nitrate)</a:t>
                      </a:r>
                    </a:p>
                    <a:p>
                      <a:pPr marL="342900" indent="-342900">
                        <a:buFont typeface="Arial" panose="020B0604020202020204" pitchFamily="34" charset="0"/>
                        <a:buChar char="•"/>
                      </a:pPr>
                      <a:r>
                        <a:rPr lang="en-US" sz="2200" kern="1200" dirty="0" err="1" smtClean="0">
                          <a:solidFill>
                            <a:schemeClr val="tx1"/>
                          </a:solidFill>
                          <a:effectLst/>
                          <a:latin typeface="+mn-lt"/>
                          <a:ea typeface="+mn-ea"/>
                          <a:cs typeface="+mn-cs"/>
                        </a:rPr>
                        <a:t>Urate</a:t>
                      </a:r>
                      <a:r>
                        <a:rPr lang="en-US" sz="2200" kern="1200" dirty="0" smtClean="0">
                          <a:solidFill>
                            <a:schemeClr val="tx1"/>
                          </a:solidFill>
                          <a:effectLst/>
                          <a:latin typeface="+mn-lt"/>
                          <a:ea typeface="+mn-ea"/>
                          <a:cs typeface="+mn-cs"/>
                        </a:rPr>
                        <a:t> oxidase (</a:t>
                      </a:r>
                      <a:r>
                        <a:rPr lang="en-US" sz="2200" kern="1200" dirty="0" err="1" smtClean="0">
                          <a:solidFill>
                            <a:schemeClr val="tx1"/>
                          </a:solidFill>
                          <a:effectLst/>
                          <a:latin typeface="+mn-lt"/>
                          <a:ea typeface="+mn-ea"/>
                          <a:cs typeface="+mn-cs"/>
                        </a:rPr>
                        <a:t>Rasburicase</a:t>
                      </a:r>
                      <a:r>
                        <a:rPr lang="en-US" sz="2200" kern="1200" dirty="0" smtClean="0">
                          <a:solidFill>
                            <a:schemeClr val="tx1"/>
                          </a:solidFill>
                          <a:effectLst/>
                          <a:latin typeface="+mn-lt"/>
                          <a:ea typeface="+mn-ea"/>
                          <a:cs typeface="+mn-cs"/>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kern="1200" dirty="0" smtClean="0">
                          <a:solidFill>
                            <a:schemeClr val="tx1"/>
                          </a:solidFill>
                          <a:effectLst/>
                          <a:latin typeface="+mn-lt"/>
                          <a:ea typeface="+mn-ea"/>
                          <a:cs typeface="+mn-cs"/>
                        </a:rPr>
                        <a:t>Henna (</a:t>
                      </a:r>
                      <a:r>
                        <a:rPr lang="en-US" sz="2200" kern="1200" dirty="0" err="1" smtClean="0">
                          <a:solidFill>
                            <a:schemeClr val="tx1"/>
                          </a:solidFill>
                          <a:effectLst/>
                          <a:latin typeface="+mn-lt"/>
                          <a:ea typeface="+mn-ea"/>
                          <a:cs typeface="+mn-cs"/>
                        </a:rPr>
                        <a:t>Lawsone</a:t>
                      </a:r>
                      <a:r>
                        <a:rPr lang="en-US" sz="2200" kern="1200" dirty="0" smtClean="0">
                          <a:solidFill>
                            <a:schemeClr val="tx1"/>
                          </a:solidFill>
                          <a:effectLst/>
                          <a:latin typeface="+mn-lt"/>
                          <a:ea typeface="+mn-ea"/>
                          <a:cs typeface="+mn-cs"/>
                        </a:rPr>
                        <a:t>)</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kern="1200" dirty="0" smtClean="0">
                          <a:solidFill>
                            <a:schemeClr val="tx1"/>
                          </a:solidFill>
                          <a:effectLst/>
                          <a:latin typeface="+mn-lt"/>
                          <a:ea typeface="+mn-ea"/>
                          <a:cs typeface="+mn-cs"/>
                        </a:rPr>
                        <a:t>Naphthalene (Mothballs)</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kern="1200" dirty="0" err="1" smtClean="0">
                          <a:solidFill>
                            <a:schemeClr val="tx1"/>
                          </a:solidFill>
                          <a:effectLst/>
                          <a:latin typeface="+mn-lt"/>
                          <a:ea typeface="+mn-ea"/>
                          <a:cs typeface="+mn-cs"/>
                        </a:rPr>
                        <a:t>Phenylhydrazine</a:t>
                      </a:r>
                      <a:endParaRPr lang="en-US" sz="2200" kern="1200" dirty="0" smtClean="0">
                        <a:solidFill>
                          <a:schemeClr val="tx1"/>
                        </a:solidFill>
                        <a:effectLst/>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kern="1200" dirty="0" smtClean="0">
                          <a:solidFill>
                            <a:schemeClr val="tx1"/>
                          </a:solidFill>
                          <a:effectLst/>
                          <a:latin typeface="+mn-lt"/>
                          <a:ea typeface="+mn-ea"/>
                          <a:cs typeface="+mn-cs"/>
                        </a:rPr>
                        <a:t>Trinitrotoluene (TNT)</a:t>
                      </a:r>
                    </a:p>
                    <a:p>
                      <a:endParaRPr lang="en-US" sz="22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smtClean="0"/>
                        <a:t>Fava</a:t>
                      </a:r>
                      <a:r>
                        <a:rPr lang="en-US" sz="2200" baseline="0" dirty="0" smtClean="0"/>
                        <a:t> beans</a:t>
                      </a:r>
                      <a:endParaRPr lang="en-US" sz="22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TextBox 3"/>
          <p:cNvSpPr txBox="1"/>
          <p:nvPr/>
        </p:nvSpPr>
        <p:spPr>
          <a:xfrm>
            <a:off x="491656" y="954156"/>
            <a:ext cx="10465622" cy="1018227"/>
          </a:xfrm>
          <a:prstGeom prst="rect">
            <a:avLst/>
          </a:prstGeom>
          <a:noFill/>
        </p:spPr>
        <p:txBody>
          <a:bodyPr wrap="none" rtlCol="0">
            <a:spAutoFit/>
          </a:bodyPr>
          <a:lstStyle/>
          <a:p>
            <a:pPr>
              <a:spcAft>
                <a:spcPts val="500"/>
              </a:spcAft>
              <a:defRPr/>
            </a:pPr>
            <a:r>
              <a:rPr lang="en-US" sz="2800" b="1" dirty="0"/>
              <a:t>Clinical Findings</a:t>
            </a:r>
            <a:r>
              <a:rPr lang="en-US" sz="2800" dirty="0"/>
              <a:t>:   Episodic hemolysis/anemia with oxidative exposure </a:t>
            </a:r>
          </a:p>
          <a:p>
            <a:r>
              <a:rPr lang="en-US" sz="2800" b="1" dirty="0" smtClean="0"/>
              <a:t>Treatment</a:t>
            </a:r>
            <a:r>
              <a:rPr lang="en-US" sz="2800" dirty="0" smtClean="0"/>
              <a:t>:              Avoid oxidative triggers</a:t>
            </a:r>
            <a:endParaRPr lang="en-US" sz="2800" dirty="0"/>
          </a:p>
        </p:txBody>
      </p:sp>
      <p:sp>
        <p:nvSpPr>
          <p:cNvPr id="7" name="Rectangle 6"/>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047832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467360" y="137478"/>
            <a:ext cx="5714779" cy="588079"/>
          </a:xfrm>
          <a:noFill/>
          <a:ln>
            <a:miter lim="800000"/>
            <a:headEnd/>
            <a:tailEnd/>
          </a:ln>
        </p:spPr>
        <p:txBody>
          <a:bodyPr vert="horz" wrap="square" lIns="91440" tIns="45720" rIns="91440" bIns="45720" numCol="1" anchor="t" anchorCtr="0" compatLnSpc="1">
            <a:prstTxWarp prst="textNoShape">
              <a:avLst/>
            </a:prstTxWarp>
            <a:normAutofit/>
          </a:bodyPr>
          <a:lstStyle/>
          <a:p>
            <a:pPr algn="l" eaLnBrk="1" hangingPunct="1"/>
            <a:r>
              <a:rPr lang="en-US" sz="3600" b="1" dirty="0"/>
              <a:t>Pyruvate Kinase Deficiency</a:t>
            </a:r>
          </a:p>
        </p:txBody>
      </p:sp>
      <p:sp>
        <p:nvSpPr>
          <p:cNvPr id="40963" name="Rectangle 3"/>
          <p:cNvSpPr>
            <a:spLocks noGrp="1" noChangeArrowheads="1"/>
          </p:cNvSpPr>
          <p:nvPr>
            <p:ph idx="1"/>
          </p:nvPr>
        </p:nvSpPr>
        <p:spPr>
          <a:xfrm>
            <a:off x="527381" y="829928"/>
            <a:ext cx="7356779" cy="4953000"/>
          </a:xfrm>
        </p:spPr>
        <p:txBody>
          <a:bodyPr rtlCol="0">
            <a:noAutofit/>
          </a:bodyPr>
          <a:lstStyle/>
          <a:p>
            <a:pPr marL="0" indent="0" eaLnBrk="1" fontAlgn="auto" hangingPunct="1">
              <a:lnSpc>
                <a:spcPct val="75000"/>
              </a:lnSpc>
              <a:spcAft>
                <a:spcPts val="500"/>
              </a:spcAft>
              <a:buNone/>
              <a:defRPr/>
            </a:pPr>
            <a:r>
              <a:rPr lang="en-US" sz="2200" b="1" dirty="0" smtClean="0"/>
              <a:t>Pathophysiology</a:t>
            </a:r>
          </a:p>
          <a:p>
            <a:pPr>
              <a:lnSpc>
                <a:spcPct val="75000"/>
              </a:lnSpc>
              <a:spcAft>
                <a:spcPts val="500"/>
              </a:spcAft>
              <a:defRPr/>
            </a:pPr>
            <a:r>
              <a:rPr lang="en-US" sz="2200" dirty="0">
                <a:cs typeface="Arial"/>
              </a:rPr>
              <a:t>↓ RBC </a:t>
            </a:r>
            <a:r>
              <a:rPr lang="en-US" sz="2200" dirty="0"/>
              <a:t>ATP:  loss of membrane stability, </a:t>
            </a:r>
            <a:r>
              <a:rPr lang="en-US" sz="2200" dirty="0" smtClean="0"/>
              <a:t>hemolysis</a:t>
            </a:r>
            <a:endParaRPr lang="en-US" sz="2200" dirty="0"/>
          </a:p>
          <a:p>
            <a:pPr>
              <a:lnSpc>
                <a:spcPct val="75000"/>
              </a:lnSpc>
              <a:spcAft>
                <a:spcPts val="500"/>
              </a:spcAft>
              <a:defRPr/>
            </a:pPr>
            <a:r>
              <a:rPr lang="en-US" sz="2200" dirty="0" smtClean="0">
                <a:latin typeface="Calibri"/>
                <a:cs typeface="Calibri"/>
              </a:rPr>
              <a:t>↑</a:t>
            </a:r>
            <a:r>
              <a:rPr lang="en-US" sz="2200" dirty="0" smtClean="0"/>
              <a:t>2,3-DPG</a:t>
            </a:r>
            <a:r>
              <a:rPr lang="en-US" sz="2200" dirty="0"/>
              <a:t>: increased O2 </a:t>
            </a:r>
            <a:r>
              <a:rPr lang="en-US" sz="2200" dirty="0" smtClean="0"/>
              <a:t>off-loading</a:t>
            </a:r>
          </a:p>
          <a:p>
            <a:pPr>
              <a:lnSpc>
                <a:spcPct val="75000"/>
              </a:lnSpc>
              <a:spcAft>
                <a:spcPts val="500"/>
              </a:spcAft>
              <a:defRPr/>
            </a:pPr>
            <a:r>
              <a:rPr lang="en-US" sz="2200" dirty="0" smtClean="0"/>
              <a:t>Significant hemolysis of reticulocytes: highest ATP needs, rely on mitochondria for ATP but cannot in hypoxic spleen</a:t>
            </a:r>
            <a:endParaRPr lang="en-US" sz="2200" dirty="0"/>
          </a:p>
          <a:p>
            <a:pPr marL="0" indent="0">
              <a:lnSpc>
                <a:spcPct val="75000"/>
              </a:lnSpc>
              <a:spcAft>
                <a:spcPts val="500"/>
              </a:spcAft>
              <a:buNone/>
              <a:defRPr/>
            </a:pPr>
            <a:r>
              <a:rPr lang="en-US" sz="2200" b="1" dirty="0" smtClean="0"/>
              <a:t>Epidemiology/Lab findings</a:t>
            </a:r>
          </a:p>
          <a:p>
            <a:pPr>
              <a:lnSpc>
                <a:spcPct val="75000"/>
              </a:lnSpc>
              <a:spcAft>
                <a:spcPts val="500"/>
              </a:spcAft>
              <a:defRPr/>
            </a:pPr>
            <a:r>
              <a:rPr lang="en-US" sz="2200" dirty="0" smtClean="0"/>
              <a:t>AR inheritance</a:t>
            </a:r>
            <a:r>
              <a:rPr lang="en-US" sz="2200" dirty="0"/>
              <a:t>: </a:t>
            </a:r>
            <a:r>
              <a:rPr lang="en-US" sz="2200" i="1" dirty="0" smtClean="0"/>
              <a:t>PKLR</a:t>
            </a:r>
            <a:r>
              <a:rPr lang="en-US" sz="2200" dirty="0" smtClean="0"/>
              <a:t> compound </a:t>
            </a:r>
            <a:r>
              <a:rPr lang="en-US" sz="2200" dirty="0"/>
              <a:t>heterozygote or </a:t>
            </a:r>
            <a:r>
              <a:rPr lang="en-US" sz="2200" dirty="0" smtClean="0"/>
              <a:t>homozygous</a:t>
            </a:r>
          </a:p>
          <a:p>
            <a:pPr>
              <a:lnSpc>
                <a:spcPct val="75000"/>
              </a:lnSpc>
              <a:spcAft>
                <a:spcPts val="500"/>
              </a:spcAft>
              <a:defRPr/>
            </a:pPr>
            <a:r>
              <a:rPr lang="en-US" sz="2200" dirty="0" smtClean="0"/>
              <a:t>Confirm with enzyme activity </a:t>
            </a:r>
            <a:r>
              <a:rPr lang="en-US" sz="2200" u="sng" dirty="0" smtClean="0"/>
              <a:t>and</a:t>
            </a:r>
            <a:r>
              <a:rPr lang="en-US" sz="2200" dirty="0" smtClean="0"/>
              <a:t> molecular sequencing</a:t>
            </a:r>
            <a:endParaRPr lang="en-US" sz="2200" dirty="0"/>
          </a:p>
          <a:p>
            <a:pPr marL="0" indent="0">
              <a:lnSpc>
                <a:spcPct val="75000"/>
              </a:lnSpc>
              <a:spcAft>
                <a:spcPts val="500"/>
              </a:spcAft>
              <a:buNone/>
              <a:defRPr/>
            </a:pPr>
            <a:r>
              <a:rPr lang="en-US" sz="2200" b="1" dirty="0" smtClean="0"/>
              <a:t>Clinical Findings/Treatment</a:t>
            </a:r>
          </a:p>
          <a:p>
            <a:pPr>
              <a:lnSpc>
                <a:spcPct val="75000"/>
              </a:lnSpc>
              <a:spcAft>
                <a:spcPts val="500"/>
              </a:spcAft>
              <a:defRPr/>
            </a:pPr>
            <a:r>
              <a:rPr lang="en-US" sz="2200" dirty="0" smtClean="0"/>
              <a:t>Classic features and complications of hemolytic anemia, may need regular transfusions until splenectomy</a:t>
            </a:r>
          </a:p>
          <a:p>
            <a:pPr>
              <a:lnSpc>
                <a:spcPct val="75000"/>
              </a:lnSpc>
              <a:spcAft>
                <a:spcPts val="500"/>
              </a:spcAft>
              <a:defRPr/>
            </a:pPr>
            <a:r>
              <a:rPr lang="en-US" sz="2200" b="1" dirty="0" err="1" smtClean="0"/>
              <a:t>Reticulocytosis</a:t>
            </a:r>
            <a:r>
              <a:rPr lang="en-US" sz="2200" b="1" dirty="0" smtClean="0"/>
              <a:t> markedly </a:t>
            </a:r>
            <a:r>
              <a:rPr lang="en-US" sz="2200" b="1" dirty="0">
                <a:solidFill>
                  <a:srgbClr val="000000"/>
                </a:solidFill>
              </a:rPr>
              <a:t>pronounced after splenectomy </a:t>
            </a:r>
            <a:r>
              <a:rPr lang="en-US" sz="2200" b="1" dirty="0" smtClean="0">
                <a:solidFill>
                  <a:srgbClr val="000000"/>
                </a:solidFill>
              </a:rPr>
              <a:t>(</a:t>
            </a:r>
            <a:r>
              <a:rPr lang="en-US" sz="2200" b="1" dirty="0" err="1" smtClean="0">
                <a:solidFill>
                  <a:srgbClr val="000000"/>
                </a:solidFill>
              </a:rPr>
              <a:t>retics</a:t>
            </a:r>
            <a:r>
              <a:rPr lang="en-US" sz="2200" b="1" dirty="0" smtClean="0">
                <a:solidFill>
                  <a:srgbClr val="000000"/>
                </a:solidFill>
              </a:rPr>
              <a:t> may increase from 10-15% to 30-70%) </a:t>
            </a:r>
            <a:r>
              <a:rPr lang="en-US" sz="2200" dirty="0" smtClean="0">
                <a:solidFill>
                  <a:srgbClr val="000000"/>
                </a:solidFill>
              </a:rPr>
              <a:t>with </a:t>
            </a:r>
            <a:r>
              <a:rPr lang="en-US" sz="2200" dirty="0">
                <a:solidFill>
                  <a:srgbClr val="000000"/>
                </a:solidFill>
              </a:rPr>
              <a:t>only partial amelioration of anemia </a:t>
            </a:r>
            <a:r>
              <a:rPr lang="en-US" sz="2200" dirty="0">
                <a:solidFill>
                  <a:srgbClr val="000000"/>
                </a:solidFill>
                <a:sym typeface="Wingdings"/>
              </a:rPr>
              <a:t> </a:t>
            </a:r>
            <a:r>
              <a:rPr lang="en-US" sz="2200" dirty="0">
                <a:solidFill>
                  <a:srgbClr val="000000"/>
                </a:solidFill>
              </a:rPr>
              <a:t>risk of gallstones </a:t>
            </a:r>
            <a:r>
              <a:rPr lang="en-US" sz="2200" dirty="0" smtClean="0">
                <a:solidFill>
                  <a:srgbClr val="000000"/>
                </a:solidFill>
              </a:rPr>
              <a:t>and aplastic crisis persists</a:t>
            </a:r>
            <a:endParaRPr lang="en-US" sz="2200" dirty="0">
              <a:solidFill>
                <a:srgbClr val="000000"/>
              </a:solidFill>
            </a:endParaRPr>
          </a:p>
          <a:p>
            <a:pPr marL="0" indent="0" eaLnBrk="1" fontAlgn="auto" hangingPunct="1">
              <a:lnSpc>
                <a:spcPct val="75000"/>
              </a:lnSpc>
              <a:spcAft>
                <a:spcPts val="500"/>
              </a:spcAft>
              <a:buNone/>
              <a:defRPr/>
            </a:pPr>
            <a:endParaRPr lang="en-US" sz="2200" b="1" dirty="0" smtClean="0"/>
          </a:p>
        </p:txBody>
      </p:sp>
      <p:sp>
        <p:nvSpPr>
          <p:cNvPr id="4" name="Line 22"/>
          <p:cNvSpPr>
            <a:spLocks noChangeShapeType="1"/>
          </p:cNvSpPr>
          <p:nvPr/>
        </p:nvSpPr>
        <p:spPr bwMode="auto">
          <a:xfrm>
            <a:off x="527381"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5691" y="1256343"/>
            <a:ext cx="2598110" cy="4326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651721" y="3965711"/>
            <a:ext cx="1408199" cy="1169551"/>
          </a:xfrm>
          <a:prstGeom prst="rect">
            <a:avLst/>
          </a:prstGeom>
          <a:noFill/>
          <a:ln>
            <a:solidFill>
              <a:schemeClr val="tx1"/>
            </a:solidFill>
          </a:ln>
        </p:spPr>
        <p:txBody>
          <a:bodyPr wrap="square" rtlCol="0">
            <a:spAutoFit/>
          </a:bodyPr>
          <a:lstStyle/>
          <a:p>
            <a:pPr algn="ctr"/>
            <a:r>
              <a:rPr lang="en-US" sz="1400" b="1" dirty="0" smtClean="0"/>
              <a:t>Post-SPL smear with echinocytes but pre-SPL smear is often bland.</a:t>
            </a:r>
            <a:endParaRPr lang="en-US" sz="1400" b="1" dirty="0"/>
          </a:p>
        </p:txBody>
      </p:sp>
      <p:sp>
        <p:nvSpPr>
          <p:cNvPr id="3" name="Rounded Rectangle 2"/>
          <p:cNvSpPr/>
          <p:nvPr/>
        </p:nvSpPr>
        <p:spPr>
          <a:xfrm>
            <a:off x="9906000" y="1849120"/>
            <a:ext cx="877801" cy="355600"/>
          </a:xfrm>
          <a:prstGeom prst="roundRect">
            <a:avLst/>
          </a:pr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829039" y="3342640"/>
            <a:ext cx="386081" cy="264160"/>
          </a:xfrm>
          <a:prstGeom prst="roundRect">
            <a:avLst/>
          </a:prstGeom>
          <a:solidFill>
            <a:srgbClr val="C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3315776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467360" y="137478"/>
            <a:ext cx="5714779" cy="588079"/>
          </a:xfrm>
          <a:noFill/>
          <a:ln>
            <a:miter lim="800000"/>
            <a:headEnd/>
            <a:tailEnd/>
          </a:ln>
        </p:spPr>
        <p:txBody>
          <a:bodyPr vert="horz" wrap="square" lIns="91440" tIns="45720" rIns="91440" bIns="45720" numCol="1" anchor="t" anchorCtr="0" compatLnSpc="1">
            <a:prstTxWarp prst="textNoShape">
              <a:avLst/>
            </a:prstTxWarp>
            <a:normAutofit/>
          </a:bodyPr>
          <a:lstStyle/>
          <a:p>
            <a:pPr algn="l" eaLnBrk="1" hangingPunct="1"/>
            <a:r>
              <a:rPr lang="en-US" sz="3600" b="1" dirty="0" smtClean="0"/>
              <a:t>Other </a:t>
            </a:r>
            <a:r>
              <a:rPr lang="en-US" sz="3600" b="1" dirty="0" err="1" smtClean="0"/>
              <a:t>Enzymopathies</a:t>
            </a:r>
            <a:endParaRPr lang="en-US" sz="3600" b="1" dirty="0"/>
          </a:p>
        </p:txBody>
      </p:sp>
      <p:sp>
        <p:nvSpPr>
          <p:cNvPr id="40963" name="Rectangle 3"/>
          <p:cNvSpPr>
            <a:spLocks noGrp="1" noChangeArrowheads="1"/>
          </p:cNvSpPr>
          <p:nvPr>
            <p:ph idx="1"/>
          </p:nvPr>
        </p:nvSpPr>
        <p:spPr>
          <a:xfrm>
            <a:off x="527381" y="836712"/>
            <a:ext cx="10842984" cy="4953000"/>
          </a:xfrm>
        </p:spPr>
        <p:txBody>
          <a:bodyPr rtlCol="0">
            <a:noAutofit/>
          </a:bodyPr>
          <a:lstStyle/>
          <a:p>
            <a:pPr marL="0" indent="0" eaLnBrk="1" fontAlgn="auto" hangingPunct="1">
              <a:lnSpc>
                <a:spcPct val="75000"/>
              </a:lnSpc>
              <a:spcAft>
                <a:spcPts val="500"/>
              </a:spcAft>
              <a:buNone/>
              <a:defRPr/>
            </a:pPr>
            <a:r>
              <a:rPr lang="en-US" sz="2600" b="1" dirty="0" smtClean="0"/>
              <a:t>Glucose Phosphate Isomerase Deficiency</a:t>
            </a:r>
          </a:p>
          <a:p>
            <a:pPr marL="0" indent="0">
              <a:lnSpc>
                <a:spcPct val="75000"/>
              </a:lnSpc>
              <a:spcAft>
                <a:spcPts val="500"/>
              </a:spcAft>
              <a:buNone/>
              <a:defRPr/>
            </a:pPr>
            <a:r>
              <a:rPr lang="en-US" sz="2400" dirty="0" smtClean="0"/>
              <a:t>    </a:t>
            </a:r>
            <a:r>
              <a:rPr lang="en-US" sz="2200" u="sng" dirty="0" smtClean="0"/>
              <a:t>Epidemiology/Lab findings</a:t>
            </a:r>
            <a:r>
              <a:rPr lang="en-US" sz="2200" dirty="0" smtClean="0"/>
              <a:t>:  AR, compound heterozygous or homozygous</a:t>
            </a:r>
          </a:p>
          <a:p>
            <a:pPr marL="0" indent="0">
              <a:lnSpc>
                <a:spcPct val="75000"/>
              </a:lnSpc>
              <a:spcAft>
                <a:spcPts val="500"/>
              </a:spcAft>
              <a:buNone/>
              <a:defRPr/>
            </a:pPr>
            <a:r>
              <a:rPr lang="en-US" sz="2200" dirty="0"/>
              <a:t>	</a:t>
            </a:r>
            <a:r>
              <a:rPr lang="en-US" sz="2200" dirty="0" smtClean="0"/>
              <a:t>	</a:t>
            </a:r>
            <a:r>
              <a:rPr lang="en-US" sz="2200" dirty="0"/>
              <a:t> </a:t>
            </a:r>
            <a:r>
              <a:rPr lang="en-US" sz="2200" dirty="0" smtClean="0"/>
              <a:t>                         2</a:t>
            </a:r>
            <a:r>
              <a:rPr lang="en-US" sz="2200" baseline="30000" dirty="0" smtClean="0"/>
              <a:t>nd</a:t>
            </a:r>
            <a:r>
              <a:rPr lang="en-US" sz="2200" dirty="0" smtClean="0"/>
              <a:t> most common glycolytic enzyme defect</a:t>
            </a:r>
          </a:p>
          <a:p>
            <a:pPr marL="0" indent="0">
              <a:lnSpc>
                <a:spcPct val="75000"/>
              </a:lnSpc>
              <a:spcAft>
                <a:spcPts val="500"/>
              </a:spcAft>
              <a:buNone/>
              <a:defRPr/>
            </a:pPr>
            <a:r>
              <a:rPr lang="en-US" sz="2200" dirty="0"/>
              <a:t> </a:t>
            </a:r>
            <a:r>
              <a:rPr lang="en-US" sz="2200" dirty="0" smtClean="0"/>
              <a:t>   </a:t>
            </a:r>
            <a:r>
              <a:rPr lang="en-US" sz="2200" u="sng" dirty="0" smtClean="0"/>
              <a:t>Clinical Findings</a:t>
            </a:r>
            <a:r>
              <a:rPr lang="en-US" sz="2200" dirty="0" smtClean="0"/>
              <a:t>: hemolysis and its complications AND neurologic impairment</a:t>
            </a:r>
          </a:p>
          <a:p>
            <a:pPr marL="0" indent="0">
              <a:lnSpc>
                <a:spcPct val="75000"/>
              </a:lnSpc>
              <a:spcAft>
                <a:spcPts val="500"/>
              </a:spcAft>
              <a:buNone/>
              <a:defRPr/>
            </a:pPr>
            <a:r>
              <a:rPr lang="en-US" sz="2200" dirty="0"/>
              <a:t> </a:t>
            </a:r>
            <a:r>
              <a:rPr lang="en-US" sz="2200" dirty="0" smtClean="0"/>
              <a:t>   </a:t>
            </a:r>
            <a:r>
              <a:rPr lang="en-US" sz="2200" u="sng" dirty="0" smtClean="0"/>
              <a:t>Treatment</a:t>
            </a:r>
            <a:r>
              <a:rPr lang="en-US" sz="2200" dirty="0" smtClean="0"/>
              <a:t>:  Splenectomy can reduce transfusion requirement</a:t>
            </a:r>
          </a:p>
          <a:p>
            <a:pPr marL="0" indent="0">
              <a:lnSpc>
                <a:spcPct val="75000"/>
              </a:lnSpc>
              <a:spcAft>
                <a:spcPts val="500"/>
              </a:spcAft>
              <a:buNone/>
              <a:defRPr/>
            </a:pPr>
            <a:r>
              <a:rPr lang="en-US" sz="2600" b="1" dirty="0" smtClean="0"/>
              <a:t>Pyrimidine 5’ </a:t>
            </a:r>
            <a:r>
              <a:rPr lang="en-US" sz="2600" b="1" dirty="0" err="1" smtClean="0"/>
              <a:t>Nucleotidase</a:t>
            </a:r>
            <a:r>
              <a:rPr lang="en-US" sz="2600" b="1" dirty="0" smtClean="0"/>
              <a:t> Deficiency</a:t>
            </a:r>
          </a:p>
          <a:p>
            <a:pPr marL="0" indent="0">
              <a:lnSpc>
                <a:spcPct val="100000"/>
              </a:lnSpc>
              <a:spcAft>
                <a:spcPts val="500"/>
              </a:spcAft>
              <a:buNone/>
              <a:defRPr/>
            </a:pPr>
            <a:r>
              <a:rPr lang="en-US" sz="2400" dirty="0" smtClean="0"/>
              <a:t>     </a:t>
            </a:r>
            <a:r>
              <a:rPr lang="en-US" sz="2200" u="sng" dirty="0" smtClean="0"/>
              <a:t>Pathophysiology:  </a:t>
            </a:r>
            <a:r>
              <a:rPr lang="en-US" sz="2200" dirty="0" smtClean="0"/>
              <a:t>P5’N catalyzes degradation of cytidine and </a:t>
            </a:r>
            <a:r>
              <a:rPr lang="en-US" sz="2200" dirty="0" err="1" smtClean="0"/>
              <a:t>uridine</a:t>
            </a:r>
            <a:r>
              <a:rPr lang="en-US" sz="2200" dirty="0" smtClean="0"/>
              <a:t>.  Pyrimidine                       	degradation products are impermeable to membrane unless exposed to P5’N.</a:t>
            </a:r>
            <a:endParaRPr lang="en-US" sz="2200" u="sng" dirty="0" smtClean="0"/>
          </a:p>
          <a:p>
            <a:pPr marL="0" indent="0">
              <a:lnSpc>
                <a:spcPct val="75000"/>
              </a:lnSpc>
              <a:spcAft>
                <a:spcPts val="500"/>
              </a:spcAft>
              <a:buNone/>
              <a:defRPr/>
            </a:pPr>
            <a:r>
              <a:rPr lang="en-US" sz="2200" dirty="0" smtClean="0"/>
              <a:t>     </a:t>
            </a:r>
            <a:r>
              <a:rPr lang="en-US" sz="2200" u="sng" dirty="0" smtClean="0"/>
              <a:t>Epidemiology/Lab </a:t>
            </a:r>
            <a:r>
              <a:rPr lang="en-US" sz="2200" u="sng" dirty="0"/>
              <a:t>findings</a:t>
            </a:r>
            <a:r>
              <a:rPr lang="en-US" sz="2200" dirty="0"/>
              <a:t>:  AR, </a:t>
            </a:r>
            <a:r>
              <a:rPr lang="en-US" sz="2200" dirty="0" smtClean="0"/>
              <a:t>&lt;10% P5’N activity</a:t>
            </a:r>
          </a:p>
          <a:p>
            <a:pPr lvl="1">
              <a:lnSpc>
                <a:spcPct val="75000"/>
              </a:lnSpc>
              <a:spcAft>
                <a:spcPts val="500"/>
              </a:spcAft>
              <a:defRPr/>
            </a:pPr>
            <a:r>
              <a:rPr lang="en-US" sz="2200" dirty="0" smtClean="0"/>
              <a:t> rare but most common </a:t>
            </a:r>
            <a:r>
              <a:rPr lang="en-US" sz="2200" dirty="0" err="1" smtClean="0"/>
              <a:t>enzymopathy</a:t>
            </a:r>
            <a:r>
              <a:rPr lang="en-US" sz="2200" dirty="0"/>
              <a:t> </a:t>
            </a:r>
            <a:r>
              <a:rPr lang="en-US" sz="2200" dirty="0" smtClean="0"/>
              <a:t>affecting nucleotide metabolism</a:t>
            </a:r>
          </a:p>
          <a:p>
            <a:pPr lvl="1">
              <a:lnSpc>
                <a:spcPct val="75000"/>
              </a:lnSpc>
              <a:spcAft>
                <a:spcPts val="500"/>
              </a:spcAft>
              <a:defRPr/>
            </a:pPr>
            <a:r>
              <a:rPr lang="en-US" sz="2200" dirty="0" err="1" smtClean="0"/>
              <a:t>Dx</a:t>
            </a:r>
            <a:r>
              <a:rPr lang="en-US" sz="2200" dirty="0" smtClean="0"/>
              <a:t> through screening for </a:t>
            </a:r>
            <a:r>
              <a:rPr lang="en-US" sz="2200" dirty="0" smtClean="0">
                <a:latin typeface="Calibri"/>
                <a:cs typeface="Calibri"/>
              </a:rPr>
              <a:t>↑</a:t>
            </a:r>
            <a:r>
              <a:rPr lang="en-US" sz="2200" dirty="0" err="1" smtClean="0"/>
              <a:t>pyridimine</a:t>
            </a:r>
            <a:r>
              <a:rPr lang="en-US" sz="2200" dirty="0" smtClean="0"/>
              <a:t> nucleotides in </a:t>
            </a:r>
            <a:r>
              <a:rPr lang="en-US" sz="2200" dirty="0" err="1" smtClean="0"/>
              <a:t>rbcs</a:t>
            </a:r>
            <a:r>
              <a:rPr lang="en-US" sz="2200" dirty="0" smtClean="0"/>
              <a:t> and molecular testing</a:t>
            </a:r>
          </a:p>
          <a:p>
            <a:pPr lvl="1">
              <a:lnSpc>
                <a:spcPct val="75000"/>
              </a:lnSpc>
              <a:spcAft>
                <a:spcPts val="500"/>
              </a:spcAft>
              <a:defRPr/>
            </a:pPr>
            <a:r>
              <a:rPr lang="en-US" sz="2200" dirty="0" smtClean="0"/>
              <a:t>Blood smear: Basophilic stippling</a:t>
            </a:r>
            <a:endParaRPr lang="en-US" sz="2200" dirty="0"/>
          </a:p>
          <a:p>
            <a:pPr marL="0" indent="0">
              <a:lnSpc>
                <a:spcPct val="75000"/>
              </a:lnSpc>
              <a:spcAft>
                <a:spcPts val="500"/>
              </a:spcAft>
              <a:buNone/>
              <a:defRPr/>
            </a:pPr>
            <a:r>
              <a:rPr lang="en-US" sz="2200" dirty="0"/>
              <a:t>    </a:t>
            </a:r>
            <a:r>
              <a:rPr lang="en-US" sz="2200" dirty="0" smtClean="0"/>
              <a:t> </a:t>
            </a:r>
            <a:r>
              <a:rPr lang="en-US" sz="2200" u="sng" dirty="0" smtClean="0"/>
              <a:t>Clinical </a:t>
            </a:r>
            <a:r>
              <a:rPr lang="en-US" sz="2200" u="sng" dirty="0"/>
              <a:t>Findings</a:t>
            </a:r>
            <a:r>
              <a:rPr lang="en-US" sz="2200" dirty="0"/>
              <a:t>: </a:t>
            </a:r>
            <a:r>
              <a:rPr lang="en-US" sz="2200" dirty="0" smtClean="0"/>
              <a:t>hemolysis, occasional neurologic findings</a:t>
            </a:r>
            <a:endParaRPr lang="en-US" sz="2200" dirty="0"/>
          </a:p>
          <a:p>
            <a:pPr marL="0" indent="0">
              <a:lnSpc>
                <a:spcPct val="75000"/>
              </a:lnSpc>
              <a:spcAft>
                <a:spcPts val="500"/>
              </a:spcAft>
              <a:buNone/>
              <a:defRPr/>
            </a:pPr>
            <a:r>
              <a:rPr lang="en-US" sz="2200" dirty="0"/>
              <a:t>   </a:t>
            </a:r>
            <a:r>
              <a:rPr lang="en-US" sz="2200" dirty="0" smtClean="0"/>
              <a:t>  </a:t>
            </a:r>
            <a:endParaRPr lang="en-US" sz="2200" b="1" dirty="0" smtClean="0"/>
          </a:p>
        </p:txBody>
      </p:sp>
      <p:sp>
        <p:nvSpPr>
          <p:cNvPr id="4" name="Line 22"/>
          <p:cNvSpPr>
            <a:spLocks noChangeShapeType="1"/>
          </p:cNvSpPr>
          <p:nvPr/>
        </p:nvSpPr>
        <p:spPr bwMode="auto">
          <a:xfrm>
            <a:off x="527381"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9830983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61635434"/>
              </p:ext>
            </p:extLst>
          </p:nvPr>
        </p:nvGraphicFramePr>
        <p:xfrm>
          <a:off x="431370" y="1340768"/>
          <a:ext cx="11306743" cy="3785616"/>
        </p:xfrm>
        <a:graphic>
          <a:graphicData uri="http://schemas.openxmlformats.org/drawingml/2006/table">
            <a:tbl>
              <a:tblPr/>
              <a:tblGrid>
                <a:gridCol w="5035403"/>
                <a:gridCol w="1231831"/>
                <a:gridCol w="5039509"/>
              </a:tblGrid>
              <a:tr h="336550">
                <a:tc>
                  <a:txBody>
                    <a:bodyPr/>
                    <a:lstStyle/>
                    <a:p>
                      <a:pPr marL="0" marR="0">
                        <a:lnSpc>
                          <a:spcPct val="115000"/>
                        </a:lnSpc>
                        <a:spcBef>
                          <a:spcPts val="0"/>
                        </a:spcBef>
                        <a:spcAft>
                          <a:spcPts val="0"/>
                        </a:spcAft>
                      </a:pPr>
                      <a:r>
                        <a:rPr lang="en-US" sz="2400" b="1" dirty="0" err="1">
                          <a:effectLst/>
                          <a:latin typeface="Calibri"/>
                          <a:ea typeface="Times New Roman"/>
                          <a:cs typeface="Times New Roman"/>
                        </a:rPr>
                        <a:t>Enzymopathy</a:t>
                      </a:r>
                      <a:endParaRPr lang="en-US" sz="2400" dirty="0">
                        <a:effectLst/>
                        <a:latin typeface="Times New Roman"/>
                        <a:ea typeface="Times New Roman"/>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2400" b="1" dirty="0" smtClean="0">
                          <a:effectLst/>
                          <a:latin typeface="+mn-lt"/>
                          <a:ea typeface="Times New Roman"/>
                          <a:cs typeface="Times New Roman"/>
                        </a:rPr>
                        <a:t>Inherit.</a:t>
                      </a:r>
                      <a:endParaRPr lang="en-US" sz="2400" dirty="0">
                        <a:effectLst/>
                        <a:latin typeface="+mn-lt"/>
                        <a:ea typeface="Times New Roman"/>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US" sz="2400" b="1" dirty="0" smtClean="0">
                          <a:effectLst/>
                          <a:latin typeface="+mn-lt"/>
                          <a:ea typeface="Times New Roman"/>
                          <a:cs typeface="Times New Roman"/>
                        </a:rPr>
                        <a:t>Non-Hematologic</a:t>
                      </a:r>
                      <a:r>
                        <a:rPr lang="en-US" sz="2400" b="1" baseline="0" dirty="0" smtClean="0">
                          <a:effectLst/>
                          <a:latin typeface="+mn-lt"/>
                          <a:ea typeface="Times New Roman"/>
                          <a:cs typeface="Times New Roman"/>
                        </a:rPr>
                        <a:t> </a:t>
                      </a:r>
                      <a:r>
                        <a:rPr lang="en-US" sz="2400" b="1" dirty="0" smtClean="0">
                          <a:effectLst/>
                          <a:latin typeface="+mn-lt"/>
                          <a:ea typeface="Times New Roman"/>
                          <a:cs typeface="Times New Roman"/>
                        </a:rPr>
                        <a:t>Clinical </a:t>
                      </a:r>
                      <a:r>
                        <a:rPr lang="en-US" sz="2400" b="1" dirty="0">
                          <a:effectLst/>
                          <a:latin typeface="+mn-lt"/>
                          <a:ea typeface="Times New Roman"/>
                          <a:cs typeface="Times New Roman"/>
                        </a:rPr>
                        <a:t>Features</a:t>
                      </a:r>
                      <a:endParaRPr lang="en-US" sz="2400" dirty="0">
                        <a:effectLst/>
                        <a:latin typeface="+mn-lt"/>
                        <a:ea typeface="Times New Roman"/>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36550">
                <a:tc>
                  <a:txBody>
                    <a:bodyPr/>
                    <a:lstStyle/>
                    <a:p>
                      <a:pPr marL="114300" marR="0" indent="-114300">
                        <a:lnSpc>
                          <a:spcPct val="115000"/>
                        </a:lnSpc>
                        <a:spcBef>
                          <a:spcPts val="0"/>
                        </a:spcBef>
                        <a:spcAft>
                          <a:spcPts val="0"/>
                        </a:spcAft>
                        <a:tabLst>
                          <a:tab pos="171450" algn="l"/>
                        </a:tabLst>
                      </a:pPr>
                      <a:r>
                        <a:rPr lang="en-US" sz="2400" b="0" dirty="0" smtClean="0">
                          <a:effectLst/>
                          <a:latin typeface="Calibri"/>
                          <a:ea typeface="Times New Roman"/>
                          <a:cs typeface="Times New Roman"/>
                        </a:rPr>
                        <a:t>Phosphofructokinase</a:t>
                      </a:r>
                      <a:r>
                        <a:rPr lang="en-US" sz="2400" b="0" baseline="0" dirty="0" smtClean="0">
                          <a:effectLst/>
                          <a:latin typeface="Calibri"/>
                          <a:ea typeface="Times New Roman"/>
                          <a:cs typeface="Times New Roman"/>
                        </a:rPr>
                        <a:t> </a:t>
                      </a:r>
                      <a:r>
                        <a:rPr lang="en-US" sz="2400" b="0" dirty="0" smtClean="0">
                          <a:effectLst/>
                          <a:latin typeface="Calibri"/>
                          <a:ea typeface="Times New Roman"/>
                          <a:cs typeface="Times New Roman"/>
                        </a:rPr>
                        <a:t>(PFK</a:t>
                      </a:r>
                      <a:r>
                        <a:rPr lang="en-US" sz="2400" b="0" dirty="0">
                          <a:effectLst/>
                          <a:latin typeface="Calibri"/>
                          <a:ea typeface="Times New Roman"/>
                          <a:cs typeface="Times New Roman"/>
                        </a:rPr>
                        <a:t>)</a:t>
                      </a:r>
                      <a:endParaRPr lang="en-US" sz="2400" b="0" dirty="0">
                        <a:effectLst/>
                        <a:latin typeface="Times New Roman"/>
                        <a:ea typeface="Times New Roman"/>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dirty="0">
                          <a:effectLst/>
                          <a:latin typeface="+mn-lt"/>
                          <a:ea typeface="Times New Roman"/>
                          <a:cs typeface="Times New Roman"/>
                        </a:rPr>
                        <a:t>AR</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dirty="0" smtClean="0">
                          <a:effectLst/>
                          <a:latin typeface="+mn-lt"/>
                          <a:ea typeface="Times New Roman"/>
                          <a:cs typeface="Times New Roman"/>
                        </a:rPr>
                        <a:t>Myopathy</a:t>
                      </a:r>
                      <a:endParaRPr lang="en-US" sz="2400" dirty="0">
                        <a:effectLst/>
                        <a:latin typeface="+mn-lt"/>
                        <a:ea typeface="Times New Roman"/>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3530">
                <a:tc>
                  <a:txBody>
                    <a:bodyPr/>
                    <a:lstStyle/>
                    <a:p>
                      <a:pPr marL="114300" marR="0" indent="-114300">
                        <a:lnSpc>
                          <a:spcPct val="115000"/>
                        </a:lnSpc>
                        <a:spcBef>
                          <a:spcPts val="0"/>
                        </a:spcBef>
                        <a:spcAft>
                          <a:spcPts val="0"/>
                        </a:spcAft>
                        <a:tabLst>
                          <a:tab pos="171450" algn="l"/>
                        </a:tabLst>
                      </a:pPr>
                      <a:r>
                        <a:rPr lang="en-US" sz="2400" b="0" dirty="0" err="1">
                          <a:effectLst/>
                          <a:latin typeface="Calibri"/>
                          <a:ea typeface="Times New Roman"/>
                          <a:cs typeface="Times New Roman"/>
                        </a:rPr>
                        <a:t>Aldolase</a:t>
                      </a:r>
                      <a:endParaRPr lang="en-US" sz="2400" b="0" dirty="0">
                        <a:effectLst/>
                        <a:latin typeface="Times New Roman"/>
                        <a:ea typeface="Times New Roman"/>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effectLst/>
                          <a:latin typeface="+mn-lt"/>
                          <a:ea typeface="Times New Roman"/>
                          <a:cs typeface="Times New Roman"/>
                        </a:rPr>
                        <a:t>AR</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smtClean="0">
                          <a:effectLst/>
                          <a:latin typeface="+mn-lt"/>
                          <a:ea typeface="Times New Roman"/>
                          <a:cs typeface="Times New Roman"/>
                        </a:rPr>
                        <a:t>Myopathy (elevated CK)</a:t>
                      </a:r>
                      <a:endParaRPr lang="en-US" sz="2400" dirty="0">
                        <a:effectLst/>
                        <a:latin typeface="+mn-lt"/>
                        <a:ea typeface="Times New Roman"/>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0510">
                <a:tc>
                  <a:txBody>
                    <a:bodyPr/>
                    <a:lstStyle/>
                    <a:p>
                      <a:pPr marL="0" marR="0">
                        <a:lnSpc>
                          <a:spcPct val="115000"/>
                        </a:lnSpc>
                        <a:spcBef>
                          <a:spcPts val="0"/>
                        </a:spcBef>
                        <a:spcAft>
                          <a:spcPts val="0"/>
                        </a:spcAft>
                      </a:pPr>
                      <a:r>
                        <a:rPr lang="en-US" sz="2400" b="0" dirty="0" err="1">
                          <a:effectLst/>
                          <a:latin typeface="Calibri"/>
                          <a:ea typeface="Times New Roman"/>
                          <a:cs typeface="Times New Roman"/>
                        </a:rPr>
                        <a:t>Triosephosphate</a:t>
                      </a:r>
                      <a:r>
                        <a:rPr lang="en-US" sz="2400" b="0" dirty="0">
                          <a:effectLst/>
                          <a:latin typeface="Calibri"/>
                          <a:ea typeface="Times New Roman"/>
                          <a:cs typeface="Times New Roman"/>
                        </a:rPr>
                        <a:t> Isomerase (TPI)</a:t>
                      </a:r>
                      <a:endParaRPr lang="en-US" sz="2400" b="0" dirty="0">
                        <a:effectLst/>
                        <a:latin typeface="Times New Roman"/>
                        <a:ea typeface="Times New Roman"/>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effectLst/>
                          <a:latin typeface="+mn-lt"/>
                          <a:ea typeface="Times New Roman"/>
                          <a:cs typeface="Times New Roman"/>
                        </a:rPr>
                        <a:t>AR</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smtClean="0">
                          <a:effectLst/>
                          <a:latin typeface="+mn-lt"/>
                          <a:ea typeface="Times New Roman"/>
                          <a:cs typeface="Times New Roman"/>
                        </a:rPr>
                        <a:t>Progressive</a:t>
                      </a:r>
                      <a:r>
                        <a:rPr lang="en-US" sz="2400" baseline="0" dirty="0" smtClean="0">
                          <a:effectLst/>
                          <a:latin typeface="+mn-lt"/>
                          <a:ea typeface="Times New Roman"/>
                          <a:cs typeface="Times New Roman"/>
                        </a:rPr>
                        <a:t> n</a:t>
                      </a:r>
                      <a:r>
                        <a:rPr lang="en-US" sz="2400" dirty="0" smtClean="0">
                          <a:effectLst/>
                          <a:latin typeface="+mn-lt"/>
                          <a:ea typeface="Times New Roman"/>
                          <a:cs typeface="Times New Roman"/>
                        </a:rPr>
                        <a:t>eurologic deficits</a:t>
                      </a:r>
                    </a:p>
                    <a:p>
                      <a:pPr marL="0" marR="0">
                        <a:lnSpc>
                          <a:spcPct val="115000"/>
                        </a:lnSpc>
                        <a:spcBef>
                          <a:spcPts val="0"/>
                        </a:spcBef>
                        <a:spcAft>
                          <a:spcPts val="0"/>
                        </a:spcAft>
                      </a:pPr>
                      <a:r>
                        <a:rPr lang="en-US" sz="2400" dirty="0" smtClean="0">
                          <a:effectLst/>
                          <a:latin typeface="+mn-lt"/>
                          <a:ea typeface="Times New Roman"/>
                          <a:cs typeface="Times New Roman"/>
                        </a:rPr>
                        <a:t>Increased susceptibility</a:t>
                      </a:r>
                      <a:r>
                        <a:rPr lang="en-US" sz="2400" baseline="0" dirty="0" smtClean="0">
                          <a:effectLst/>
                          <a:latin typeface="+mn-lt"/>
                          <a:ea typeface="Times New Roman"/>
                          <a:cs typeface="Times New Roman"/>
                        </a:rPr>
                        <a:t> to infections</a:t>
                      </a:r>
                    </a:p>
                    <a:p>
                      <a:pPr marL="0" marR="0">
                        <a:lnSpc>
                          <a:spcPct val="115000"/>
                        </a:lnSpc>
                        <a:spcBef>
                          <a:spcPts val="0"/>
                        </a:spcBef>
                        <a:spcAft>
                          <a:spcPts val="0"/>
                        </a:spcAft>
                      </a:pPr>
                      <a:r>
                        <a:rPr lang="en-US" sz="2400" baseline="0" dirty="0" smtClean="0">
                          <a:effectLst/>
                          <a:latin typeface="+mn-lt"/>
                          <a:ea typeface="Times New Roman"/>
                          <a:cs typeface="Times New Roman"/>
                        </a:rPr>
                        <a:t>Cardiomyopathy</a:t>
                      </a:r>
                    </a:p>
                    <a:p>
                      <a:pPr marL="0" marR="0">
                        <a:lnSpc>
                          <a:spcPct val="115000"/>
                        </a:lnSpc>
                        <a:spcBef>
                          <a:spcPts val="0"/>
                        </a:spcBef>
                        <a:spcAft>
                          <a:spcPts val="0"/>
                        </a:spcAft>
                      </a:pPr>
                      <a:r>
                        <a:rPr lang="en-US" sz="2400" baseline="0" dirty="0" smtClean="0">
                          <a:effectLst/>
                          <a:latin typeface="+mn-lt"/>
                          <a:ea typeface="Times New Roman"/>
                          <a:cs typeface="Times New Roman"/>
                        </a:rPr>
                        <a:t>Most patients die by 5-6 years of age</a:t>
                      </a:r>
                      <a:endParaRPr lang="en-US" sz="2400" dirty="0" smtClean="0">
                        <a:effectLst/>
                        <a:latin typeface="+mn-lt"/>
                        <a:ea typeface="Times New Roman"/>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633">
                <a:tc>
                  <a:txBody>
                    <a:bodyPr/>
                    <a:lstStyle/>
                    <a:p>
                      <a:pPr marL="114300" marR="0" indent="-114300">
                        <a:lnSpc>
                          <a:spcPct val="115000"/>
                        </a:lnSpc>
                        <a:spcBef>
                          <a:spcPts val="0"/>
                        </a:spcBef>
                        <a:spcAft>
                          <a:spcPts val="0"/>
                        </a:spcAft>
                        <a:tabLst>
                          <a:tab pos="171450" algn="l"/>
                        </a:tabLst>
                      </a:pPr>
                      <a:r>
                        <a:rPr lang="en-US" sz="2400" b="0" dirty="0" err="1" smtClean="0">
                          <a:effectLst/>
                          <a:latin typeface="Calibri"/>
                          <a:ea typeface="Times New Roman"/>
                          <a:cs typeface="Times New Roman"/>
                        </a:rPr>
                        <a:t>Phosphoglycerate</a:t>
                      </a:r>
                      <a:r>
                        <a:rPr lang="en-US" sz="2400" b="0" baseline="0" dirty="0">
                          <a:effectLst/>
                          <a:latin typeface="Times New Roman"/>
                          <a:ea typeface="Times New Roman"/>
                          <a:cs typeface="Times New Roman"/>
                        </a:rPr>
                        <a:t> </a:t>
                      </a:r>
                      <a:r>
                        <a:rPr lang="en-US" sz="2400" b="0" dirty="0" smtClean="0">
                          <a:effectLst/>
                          <a:latin typeface="Calibri"/>
                          <a:ea typeface="Times New Roman"/>
                          <a:cs typeface="Times New Roman"/>
                        </a:rPr>
                        <a:t>Kinase </a:t>
                      </a:r>
                      <a:r>
                        <a:rPr lang="en-US" sz="2400" b="0" dirty="0">
                          <a:effectLst/>
                          <a:latin typeface="Calibri"/>
                          <a:ea typeface="Times New Roman"/>
                          <a:cs typeface="Times New Roman"/>
                        </a:rPr>
                        <a:t>(PGK)</a:t>
                      </a:r>
                      <a:endParaRPr lang="en-US" sz="2400" b="0" dirty="0">
                        <a:effectLst/>
                        <a:latin typeface="Times New Roman"/>
                        <a:ea typeface="Times New Roman"/>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effectLst/>
                          <a:latin typeface="+mn-lt"/>
                          <a:ea typeface="Times New Roman"/>
                          <a:cs typeface="Times New Roman"/>
                        </a:rPr>
                        <a:t>X-linked</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smtClean="0">
                          <a:effectLst/>
                          <a:latin typeface="+mn-lt"/>
                          <a:ea typeface="Times New Roman"/>
                          <a:cs typeface="Times New Roman"/>
                        </a:rPr>
                        <a:t>Neurologic deficits </a:t>
                      </a:r>
                      <a:r>
                        <a:rPr lang="en-US" sz="2400" dirty="0">
                          <a:effectLst/>
                          <a:latin typeface="+mn-lt"/>
                          <a:ea typeface="Times New Roman"/>
                          <a:cs typeface="Times New Roman"/>
                        </a:rPr>
                        <a:t>+/- myopathy</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550">
                <a:tc>
                  <a:txBody>
                    <a:bodyPr/>
                    <a:lstStyle/>
                    <a:p>
                      <a:pPr marL="114300" marR="0" indent="-114300">
                        <a:lnSpc>
                          <a:spcPct val="115000"/>
                        </a:lnSpc>
                        <a:spcBef>
                          <a:spcPts val="0"/>
                        </a:spcBef>
                        <a:spcAft>
                          <a:spcPts val="0"/>
                        </a:spcAft>
                        <a:tabLst>
                          <a:tab pos="171450" algn="l"/>
                        </a:tabLst>
                      </a:pPr>
                      <a:r>
                        <a:rPr lang="en-US" sz="2400" b="0" dirty="0" err="1">
                          <a:effectLst/>
                          <a:latin typeface="Calibri"/>
                          <a:ea typeface="Times New Roman"/>
                          <a:cs typeface="Times New Roman"/>
                        </a:rPr>
                        <a:t>Adenylate</a:t>
                      </a:r>
                      <a:r>
                        <a:rPr lang="en-US" sz="2400" b="0" dirty="0">
                          <a:effectLst/>
                          <a:latin typeface="Calibri"/>
                          <a:ea typeface="Times New Roman"/>
                          <a:cs typeface="Times New Roman"/>
                        </a:rPr>
                        <a:t> Kinase (AK)</a:t>
                      </a:r>
                      <a:endParaRPr lang="en-US" sz="2400" b="0" dirty="0">
                        <a:effectLst/>
                        <a:latin typeface="Times New Roman"/>
                        <a:ea typeface="Times New Roman"/>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effectLst/>
                          <a:latin typeface="+mn-lt"/>
                          <a:ea typeface="Times New Roman"/>
                          <a:cs typeface="Times New Roman"/>
                        </a:rPr>
                        <a:t>AR</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smtClean="0">
                          <a:effectLst/>
                          <a:latin typeface="+mn-lt"/>
                          <a:ea typeface="Times New Roman"/>
                          <a:cs typeface="Times New Roman"/>
                        </a:rPr>
                        <a:t>Neurologic </a:t>
                      </a:r>
                      <a:r>
                        <a:rPr lang="en-US" sz="2400" dirty="0">
                          <a:effectLst/>
                          <a:latin typeface="+mn-lt"/>
                          <a:ea typeface="Times New Roman"/>
                          <a:cs typeface="Times New Roman"/>
                        </a:rPr>
                        <a:t>deficits</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Line 22"/>
          <p:cNvSpPr>
            <a:spLocks noChangeShapeType="1"/>
          </p:cNvSpPr>
          <p:nvPr/>
        </p:nvSpPr>
        <p:spPr bwMode="auto">
          <a:xfrm>
            <a:off x="527381"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sz="1200">
              <a:latin typeface="+mj-lt"/>
            </a:endParaRPr>
          </a:p>
        </p:txBody>
      </p:sp>
      <p:sp>
        <p:nvSpPr>
          <p:cNvPr id="7" name="Title 2"/>
          <p:cNvSpPr txBox="1">
            <a:spLocks/>
          </p:cNvSpPr>
          <p:nvPr/>
        </p:nvSpPr>
        <p:spPr>
          <a:xfrm>
            <a:off x="358415" y="216632"/>
            <a:ext cx="10972800" cy="1143000"/>
          </a:xfrm>
          <a:prstGeom prst="rect">
            <a:avLst/>
          </a:prstGeom>
        </p:spPr>
        <p:txBody>
          <a:bodyPr/>
          <a:lstStyle>
            <a:lvl1pPr algn="l" defTabSz="914400" rtl="0" eaLnBrk="1" latinLnBrk="0" hangingPunct="1">
              <a:spcBef>
                <a:spcPct val="0"/>
              </a:spcBef>
              <a:buNone/>
              <a:defRPr sz="3600" kern="1200">
                <a:solidFill>
                  <a:schemeClr val="tx1"/>
                </a:solidFill>
                <a:latin typeface="+mj-lt"/>
                <a:ea typeface="+mj-ea"/>
                <a:cs typeface="+mj-cs"/>
              </a:defRPr>
            </a:lvl1pPr>
          </a:lstStyle>
          <a:p>
            <a:r>
              <a:rPr lang="en-US" b="1" dirty="0" smtClean="0"/>
              <a:t>Other RBC </a:t>
            </a:r>
            <a:r>
              <a:rPr lang="en-US" b="1" dirty="0" err="1" smtClean="0"/>
              <a:t>Enzymopathies</a:t>
            </a:r>
            <a:endParaRPr lang="en-US" b="1" dirty="0"/>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7609291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bwMode="auto">
          <a:xfrm>
            <a:off x="203200" y="1173164"/>
            <a:ext cx="11379200" cy="808037"/>
          </a:xfrm>
          <a:noFill/>
          <a:ln>
            <a:miter lim="800000"/>
            <a:headEnd/>
            <a:tailEnd/>
          </a:ln>
        </p:spPr>
        <p:txBody>
          <a:bodyPr vert="horz" wrap="square" lIns="91440" tIns="45720" rIns="91440" bIns="45720" numCol="1" anchor="t" anchorCtr="0" compatLnSpc="1">
            <a:prstTxWarp prst="textNoShape">
              <a:avLst/>
            </a:prstTxWarp>
            <a:normAutofit/>
          </a:bodyPr>
          <a:lstStyle/>
          <a:p>
            <a:pPr algn="ctr" eaLnBrk="1" hangingPunct="1"/>
            <a:r>
              <a:rPr lang="en-US" sz="4000" b="1" dirty="0" err="1" smtClean="0"/>
              <a:t>Methemoglobinemia</a:t>
            </a:r>
            <a:endParaRPr lang="en-US" sz="4000" b="1" dirty="0"/>
          </a:p>
        </p:txBody>
      </p:sp>
      <p:cxnSp>
        <p:nvCxnSpPr>
          <p:cNvPr id="3" name="Straight Connector 2"/>
          <p:cNvCxnSpPr/>
          <p:nvPr/>
        </p:nvCxnSpPr>
        <p:spPr>
          <a:xfrm flipV="1">
            <a:off x="1366092" y="969483"/>
            <a:ext cx="8842872" cy="11017"/>
          </a:xfrm>
          <a:prstGeom prst="line">
            <a:avLst/>
          </a:prstGeom>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flipV="1">
            <a:off x="1366092" y="2278656"/>
            <a:ext cx="8842872" cy="11017"/>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0943537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562708" y="261743"/>
            <a:ext cx="10972800" cy="620689"/>
          </a:xfrm>
          <a:noFill/>
          <a:ln>
            <a:miter lim="800000"/>
            <a:headEnd/>
            <a:tailEnd/>
          </a:ln>
        </p:spPr>
        <p:txBody>
          <a:bodyPr vert="horz" wrap="square" lIns="91440" tIns="45720" rIns="91440" bIns="45720" numCol="1" anchor="t" anchorCtr="0" compatLnSpc="1">
            <a:prstTxWarp prst="textNoShape">
              <a:avLst/>
            </a:prstTxWarp>
            <a:normAutofit/>
          </a:bodyPr>
          <a:lstStyle/>
          <a:p>
            <a:pPr algn="l" eaLnBrk="1" hangingPunct="1"/>
            <a:r>
              <a:rPr lang="en-US" sz="3600" b="1" dirty="0" err="1" smtClean="0"/>
              <a:t>Methemoglobinemia</a:t>
            </a:r>
            <a:endParaRPr lang="en-US" sz="3600" b="1" dirty="0"/>
          </a:p>
        </p:txBody>
      </p:sp>
      <p:sp>
        <p:nvSpPr>
          <p:cNvPr id="4" name="Line 22"/>
          <p:cNvSpPr>
            <a:spLocks noChangeShapeType="1"/>
          </p:cNvSpPr>
          <p:nvPr/>
        </p:nvSpPr>
        <p:spPr bwMode="auto">
          <a:xfrm>
            <a:off x="527381"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692534377"/>
              </p:ext>
            </p:extLst>
          </p:nvPr>
        </p:nvGraphicFramePr>
        <p:xfrm>
          <a:off x="527381" y="1021155"/>
          <a:ext cx="10914328" cy="5059680"/>
        </p:xfrm>
        <a:graphic>
          <a:graphicData uri="http://schemas.openxmlformats.org/drawingml/2006/table">
            <a:tbl>
              <a:tblPr firstRow="1" bandRow="1">
                <a:tableStyleId>{5940675A-B579-460E-94D1-54222C63F5DA}</a:tableStyleId>
              </a:tblPr>
              <a:tblGrid>
                <a:gridCol w="2128767"/>
                <a:gridCol w="8785561"/>
              </a:tblGrid>
              <a:tr h="370840">
                <a:tc>
                  <a:txBody>
                    <a:bodyPr/>
                    <a:lstStyle/>
                    <a:p>
                      <a:r>
                        <a:rPr lang="en-US" sz="2200" b="1" dirty="0" smtClean="0">
                          <a:latin typeface="+mn-lt"/>
                        </a:rPr>
                        <a:t>Basic</a:t>
                      </a:r>
                      <a:r>
                        <a:rPr lang="en-US" sz="2200" b="1" baseline="0" dirty="0" smtClean="0">
                          <a:latin typeface="+mn-lt"/>
                        </a:rPr>
                        <a:t> Science</a:t>
                      </a:r>
                      <a:endParaRPr lang="en-US" sz="2200" b="1" dirty="0">
                        <a:latin typeface="+mn-lt"/>
                      </a:endParaRPr>
                    </a:p>
                  </a:txBody>
                  <a:tcPr/>
                </a:tc>
                <a:tc>
                  <a:txBody>
                    <a:bodyPr/>
                    <a:lstStyle/>
                    <a:p>
                      <a:pPr marL="342900" indent="-342900" eaLnBrk="1" hangingPunct="1">
                        <a:buFont typeface="Arial" panose="020B0604020202020204" pitchFamily="34" charset="0"/>
                        <a:buChar char="•"/>
                      </a:pPr>
                      <a:r>
                        <a:rPr lang="en-US" sz="2200" dirty="0" smtClean="0"/>
                        <a:t>Normal </a:t>
                      </a:r>
                      <a:r>
                        <a:rPr lang="en-US" sz="2200" dirty="0" err="1" smtClean="0"/>
                        <a:t>heme</a:t>
                      </a:r>
                      <a:r>
                        <a:rPr lang="en-US" sz="2200" dirty="0" smtClean="0"/>
                        <a:t> group is in Fe</a:t>
                      </a:r>
                      <a:r>
                        <a:rPr lang="en-US" sz="2200" baseline="30000" dirty="0" smtClean="0"/>
                        <a:t>2+</a:t>
                      </a:r>
                      <a:r>
                        <a:rPr lang="en-US" sz="2200" dirty="0" smtClean="0"/>
                        <a:t> (ferrous) state combines with oxygen to form </a:t>
                      </a:r>
                      <a:r>
                        <a:rPr lang="en-US" sz="2200" dirty="0" err="1" smtClean="0"/>
                        <a:t>oxyhemoglobin</a:t>
                      </a:r>
                      <a:r>
                        <a:rPr lang="en-US" sz="2200" dirty="0" smtClean="0"/>
                        <a:t>.  When </a:t>
                      </a:r>
                      <a:r>
                        <a:rPr lang="en-US" sz="2200" dirty="0" err="1" smtClean="0"/>
                        <a:t>Hb</a:t>
                      </a:r>
                      <a:r>
                        <a:rPr lang="en-US" sz="2200" dirty="0" smtClean="0"/>
                        <a:t> is oxidized, it becomes Fe</a:t>
                      </a:r>
                      <a:r>
                        <a:rPr lang="en-US" sz="2200" baseline="30000" dirty="0" smtClean="0"/>
                        <a:t>3+</a:t>
                      </a:r>
                      <a:r>
                        <a:rPr lang="en-US" sz="2200" dirty="0" smtClean="0"/>
                        <a:t> (ferric) </a:t>
                      </a:r>
                      <a:r>
                        <a:rPr lang="en-US" sz="2200" dirty="0" err="1" smtClean="0"/>
                        <a:t>heme</a:t>
                      </a:r>
                      <a:r>
                        <a:rPr lang="en-US" sz="2200" dirty="0" smtClean="0"/>
                        <a:t> or </a:t>
                      </a:r>
                      <a:r>
                        <a:rPr lang="en-US" sz="2200" dirty="0" err="1" smtClean="0"/>
                        <a:t>methemoglobin</a:t>
                      </a:r>
                      <a:r>
                        <a:rPr lang="en-US" sz="2200" dirty="0" smtClean="0"/>
                        <a:t>.</a:t>
                      </a:r>
                    </a:p>
                    <a:p>
                      <a:pPr marL="342900" indent="-342900" eaLnBrk="1" hangingPunct="1">
                        <a:buFont typeface="Arial" panose="020B0604020202020204" pitchFamily="34" charset="0"/>
                        <a:buChar char="•"/>
                      </a:pPr>
                      <a:r>
                        <a:rPr lang="en-US" sz="2200" dirty="0" smtClean="0">
                          <a:latin typeface="Calibri"/>
                          <a:cs typeface="Calibri"/>
                        </a:rPr>
                        <a:t>↑ oxygen affinity, ↓ oxygen delivery to tissues</a:t>
                      </a:r>
                    </a:p>
                    <a:p>
                      <a:pPr marL="342900" indent="-342900" eaLnBrk="1" hangingPunct="1">
                        <a:buFont typeface="Arial" panose="020B0604020202020204" pitchFamily="34" charset="0"/>
                        <a:buChar char="•"/>
                      </a:pPr>
                      <a:r>
                        <a:rPr lang="en-US" sz="2200" dirty="0" smtClean="0">
                          <a:latin typeface="Calibri"/>
                          <a:cs typeface="Calibri"/>
                        </a:rPr>
                        <a:t>Left shifted</a:t>
                      </a:r>
                      <a:r>
                        <a:rPr lang="en-US" sz="2200" baseline="0" dirty="0" smtClean="0">
                          <a:latin typeface="Calibri"/>
                          <a:cs typeface="Calibri"/>
                        </a:rPr>
                        <a:t> oxygen dissociation curve</a:t>
                      </a:r>
                      <a:endParaRPr lang="en-US" sz="2200" dirty="0"/>
                    </a:p>
                  </a:txBody>
                  <a:tcPr/>
                </a:tc>
              </a:tr>
              <a:tr h="370840">
                <a:tc>
                  <a:txBody>
                    <a:bodyPr/>
                    <a:lstStyle/>
                    <a:p>
                      <a:r>
                        <a:rPr lang="en-US" sz="2200" b="1" dirty="0" smtClean="0">
                          <a:latin typeface="+mn-lt"/>
                        </a:rPr>
                        <a:t>Epidemiology</a:t>
                      </a:r>
                      <a:endParaRPr lang="en-US" sz="2200" b="1" dirty="0">
                        <a:latin typeface="+mn-lt"/>
                      </a:endParaRPr>
                    </a:p>
                  </a:txBody>
                  <a:tcPr/>
                </a:tc>
                <a:tc>
                  <a:txBody>
                    <a:bodyPr/>
                    <a:lstStyle/>
                    <a:p>
                      <a:r>
                        <a:rPr lang="en-US" sz="2200" u="sng" dirty="0" smtClean="0">
                          <a:latin typeface="+mn-lt"/>
                        </a:rPr>
                        <a:t>Acquired</a:t>
                      </a:r>
                      <a:r>
                        <a:rPr lang="en-US" sz="2200" dirty="0" smtClean="0">
                          <a:latin typeface="+mn-lt"/>
                        </a:rPr>
                        <a:t>: Drugs</a:t>
                      </a:r>
                      <a:r>
                        <a:rPr lang="en-US" sz="2200" baseline="0" dirty="0" smtClean="0">
                          <a:latin typeface="+mn-lt"/>
                        </a:rPr>
                        <a:t> (lidocaine), dyes/toxins (bluing), nitrates (well water, whippets)</a:t>
                      </a:r>
                    </a:p>
                    <a:p>
                      <a:r>
                        <a:rPr lang="en-US" sz="2200" u="sng" baseline="0" dirty="0" smtClean="0">
                          <a:latin typeface="+mn-lt"/>
                        </a:rPr>
                        <a:t>Congenital</a:t>
                      </a:r>
                      <a:r>
                        <a:rPr lang="en-US" sz="2200" baseline="0" dirty="0" smtClean="0">
                          <a:latin typeface="+mn-lt"/>
                        </a:rPr>
                        <a:t>: </a:t>
                      </a:r>
                      <a:r>
                        <a:rPr lang="en-US" sz="2200" b="1" baseline="0" dirty="0" err="1" smtClean="0">
                          <a:latin typeface="+mn-lt"/>
                        </a:rPr>
                        <a:t>Hb</a:t>
                      </a:r>
                      <a:r>
                        <a:rPr lang="en-US" sz="2200" b="1" baseline="0" dirty="0" smtClean="0">
                          <a:latin typeface="+mn-lt"/>
                        </a:rPr>
                        <a:t> M variants </a:t>
                      </a:r>
                      <a:r>
                        <a:rPr lang="en-US" sz="2200" baseline="0" dirty="0" smtClean="0">
                          <a:latin typeface="+mn-lt"/>
                        </a:rPr>
                        <a:t>(AD, cyanotic infant with brown blood), </a:t>
                      </a:r>
                      <a:r>
                        <a:rPr lang="en-US" sz="2200" b="1" baseline="0" dirty="0" smtClean="0">
                          <a:latin typeface="+mn-lt"/>
                        </a:rPr>
                        <a:t>NADH </a:t>
                      </a:r>
                    </a:p>
                    <a:p>
                      <a:r>
                        <a:rPr lang="en-US" sz="2200" b="1" baseline="0" dirty="0" smtClean="0">
                          <a:latin typeface="+mn-lt"/>
                        </a:rPr>
                        <a:t>                     </a:t>
                      </a:r>
                      <a:r>
                        <a:rPr lang="en-US" sz="2200" b="1" baseline="0" dirty="0" err="1" smtClean="0">
                          <a:latin typeface="+mn-lt"/>
                        </a:rPr>
                        <a:t>MetHb</a:t>
                      </a:r>
                      <a:r>
                        <a:rPr lang="en-US" sz="2200" b="1" baseline="0" dirty="0" smtClean="0">
                          <a:latin typeface="+mn-lt"/>
                        </a:rPr>
                        <a:t> Reductase Deficiency</a:t>
                      </a:r>
                      <a:r>
                        <a:rPr lang="en-US" sz="2200" baseline="0" dirty="0" smtClean="0">
                          <a:latin typeface="+mn-lt"/>
                        </a:rPr>
                        <a:t> (AR, cytochrome b5 reductase)</a:t>
                      </a:r>
                      <a:endParaRPr lang="en-US" sz="2200" dirty="0">
                        <a:latin typeface="+mn-lt"/>
                      </a:endParaRPr>
                    </a:p>
                  </a:txBody>
                  <a:tcPr/>
                </a:tc>
              </a:tr>
              <a:tr h="370840">
                <a:tc>
                  <a:txBody>
                    <a:bodyPr/>
                    <a:lstStyle/>
                    <a:p>
                      <a:r>
                        <a:rPr lang="en-US" sz="2200" b="1" dirty="0" smtClean="0">
                          <a:latin typeface="+mn-lt"/>
                        </a:rPr>
                        <a:t>Clinical</a:t>
                      </a:r>
                      <a:r>
                        <a:rPr lang="en-US" sz="2200" b="1" baseline="0" dirty="0" smtClean="0">
                          <a:latin typeface="+mn-lt"/>
                        </a:rPr>
                        <a:t> Findings</a:t>
                      </a:r>
                      <a:endParaRPr lang="en-US" sz="2200" b="1"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u="sng" baseline="0" dirty="0" smtClean="0">
                          <a:latin typeface="+mn-lt"/>
                        </a:rPr>
                        <a:t>Symptoms</a:t>
                      </a:r>
                      <a:r>
                        <a:rPr lang="en-US" sz="2200" baseline="0" dirty="0" smtClean="0">
                          <a:latin typeface="+mn-lt"/>
                        </a:rPr>
                        <a:t>: Normal PaO2 but reduced O2 by oximetry, brown blood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baseline="0" dirty="0" smtClean="0">
                          <a:latin typeface="+mn-lt"/>
                        </a:rPr>
                        <a:t>    - </a:t>
                      </a:r>
                      <a:r>
                        <a:rPr lang="en-US" sz="2200" baseline="0" dirty="0" err="1" smtClean="0">
                          <a:latin typeface="+mn-lt"/>
                        </a:rPr>
                        <a:t>MetHb</a:t>
                      </a:r>
                      <a:r>
                        <a:rPr lang="en-US" sz="2200" baseline="0" dirty="0" smtClean="0">
                          <a:latin typeface="+mn-lt"/>
                        </a:rPr>
                        <a:t> &gt;10-15% = cyanosis</a:t>
                      </a:r>
                    </a:p>
                    <a:p>
                      <a:pPr marL="0" indent="0">
                        <a:buFontTx/>
                        <a:buNone/>
                      </a:pPr>
                      <a:r>
                        <a:rPr lang="en-US" sz="2200" baseline="0" dirty="0" smtClean="0">
                          <a:latin typeface="+mn-lt"/>
                        </a:rPr>
                        <a:t>    - </a:t>
                      </a:r>
                      <a:r>
                        <a:rPr lang="en-US" sz="2200" baseline="0" dirty="0" err="1" smtClean="0">
                          <a:latin typeface="+mn-lt"/>
                        </a:rPr>
                        <a:t>MetHb</a:t>
                      </a:r>
                      <a:r>
                        <a:rPr lang="en-US" sz="2200" baseline="0" dirty="0" smtClean="0">
                          <a:latin typeface="+mn-lt"/>
                        </a:rPr>
                        <a:t> &gt;40-50% = cardiopulmonary and neurologic symptoms</a:t>
                      </a:r>
                    </a:p>
                  </a:txBody>
                  <a:tcPr/>
                </a:tc>
              </a:tr>
              <a:tr h="370840">
                <a:tc>
                  <a:txBody>
                    <a:bodyPr/>
                    <a:lstStyle/>
                    <a:p>
                      <a:r>
                        <a:rPr lang="en-US" sz="2200" b="1" dirty="0" smtClean="0">
                          <a:latin typeface="+mn-lt"/>
                        </a:rPr>
                        <a:t>Treatment</a:t>
                      </a:r>
                      <a:endParaRPr lang="en-US" sz="2200" b="1" dirty="0">
                        <a:latin typeface="+mn-lt"/>
                      </a:endParaRPr>
                    </a:p>
                  </a:txBody>
                  <a:tcPr/>
                </a:tc>
                <a:tc>
                  <a:txBody>
                    <a:bodyPr/>
                    <a:lstStyle/>
                    <a:p>
                      <a:pPr marL="0" indent="0">
                        <a:buFontTx/>
                        <a:buNone/>
                      </a:pPr>
                      <a:r>
                        <a:rPr lang="en-US" sz="2200" baseline="0" dirty="0" smtClean="0">
                          <a:latin typeface="+mn-lt"/>
                        </a:rPr>
                        <a:t>Remove inciting agent, administer O2</a:t>
                      </a:r>
                    </a:p>
                    <a:p>
                      <a:pPr marL="0" indent="0">
                        <a:buFontTx/>
                        <a:buNone/>
                      </a:pPr>
                      <a:r>
                        <a:rPr lang="en-US" sz="2200" baseline="0" dirty="0" smtClean="0">
                          <a:latin typeface="+mn-lt"/>
                        </a:rPr>
                        <a:t>Methylene blue to increase reduction of </a:t>
                      </a:r>
                      <a:r>
                        <a:rPr lang="en-US" sz="2200" baseline="0" dirty="0" err="1" smtClean="0">
                          <a:latin typeface="+mn-lt"/>
                        </a:rPr>
                        <a:t>MetHb</a:t>
                      </a:r>
                      <a:r>
                        <a:rPr lang="en-US" sz="2200" baseline="0" dirty="0" smtClean="0">
                          <a:latin typeface="+mn-lt"/>
                        </a:rPr>
                        <a:t> (cannot use in G6PD </a:t>
                      </a:r>
                      <a:r>
                        <a:rPr lang="en-US" sz="2200" baseline="0" dirty="0" err="1" smtClean="0">
                          <a:latin typeface="+mn-lt"/>
                        </a:rPr>
                        <a:t>def</a:t>
                      </a:r>
                      <a:r>
                        <a:rPr lang="en-US" sz="2200" baseline="0" dirty="0" smtClean="0">
                          <a:latin typeface="+mn-lt"/>
                        </a:rPr>
                        <a:t>)</a:t>
                      </a:r>
                    </a:p>
                  </a:txBody>
                  <a:tcPr/>
                </a:tc>
              </a:tr>
            </a:tbl>
          </a:graphicData>
        </a:graphic>
      </p:graphicFrame>
      <p:sp>
        <p:nvSpPr>
          <p:cNvPr id="6" name="Rectangle 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8354301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000" b="1" dirty="0" smtClean="0">
                <a:latin typeface="+mj-lt"/>
              </a:rPr>
              <a:t>Immune Mediated Hemolysis</a:t>
            </a:r>
            <a:endParaRPr lang="en-US" sz="4000" b="1" dirty="0">
              <a:latin typeface="+mj-lt"/>
            </a:endParaRPr>
          </a:p>
        </p:txBody>
      </p:sp>
      <p:cxnSp>
        <p:nvCxnSpPr>
          <p:cNvPr id="4" name="Straight Connector 3"/>
          <p:cNvCxnSpPr/>
          <p:nvPr/>
        </p:nvCxnSpPr>
        <p:spPr>
          <a:xfrm flipV="1">
            <a:off x="1366092" y="1377109"/>
            <a:ext cx="8842872" cy="11017"/>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1366092" y="2686281"/>
            <a:ext cx="8842872" cy="11017"/>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244725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194956"/>
            <a:ext cx="10716491" cy="4141472"/>
          </a:xfrm>
        </p:spPr>
        <p:txBody>
          <a:bodyPr>
            <a:noAutofit/>
          </a:bodyPr>
          <a:lstStyle/>
          <a:p>
            <a:r>
              <a:rPr lang="en-US" dirty="0" smtClean="0"/>
              <a:t>General Features:  </a:t>
            </a:r>
            <a:r>
              <a:rPr lang="en-US" dirty="0"/>
              <a:t>Symptoms, Management, Differential Diagnosis</a:t>
            </a:r>
            <a:endParaRPr lang="en-US" dirty="0" smtClean="0"/>
          </a:p>
          <a:p>
            <a:r>
              <a:rPr lang="en-US" dirty="0" err="1" smtClean="0"/>
              <a:t>Membranopathies</a:t>
            </a:r>
            <a:r>
              <a:rPr lang="en-US" dirty="0" smtClean="0"/>
              <a:t> (Cytoskeleton)</a:t>
            </a:r>
          </a:p>
          <a:p>
            <a:r>
              <a:rPr lang="en-US" dirty="0" err="1" smtClean="0"/>
              <a:t>Cation</a:t>
            </a:r>
            <a:r>
              <a:rPr lang="en-US" dirty="0" smtClean="0"/>
              <a:t> Permeability Defects (Ion Channel)</a:t>
            </a:r>
          </a:p>
          <a:p>
            <a:r>
              <a:rPr lang="en-US" dirty="0"/>
              <a:t>Unstable </a:t>
            </a:r>
            <a:r>
              <a:rPr lang="en-US" dirty="0" err="1" smtClean="0"/>
              <a:t>Hemoglobins</a:t>
            </a:r>
            <a:endParaRPr lang="en-US" dirty="0" smtClean="0"/>
          </a:p>
          <a:p>
            <a:r>
              <a:rPr lang="en-US" dirty="0" err="1" smtClean="0"/>
              <a:t>Enzymopathies</a:t>
            </a:r>
            <a:endParaRPr lang="en-US" dirty="0" smtClean="0"/>
          </a:p>
          <a:p>
            <a:r>
              <a:rPr lang="en-US" dirty="0" err="1" smtClean="0"/>
              <a:t>Methemoglobinemia</a:t>
            </a:r>
            <a:endParaRPr lang="en-US" dirty="0" smtClean="0"/>
          </a:p>
          <a:p>
            <a:r>
              <a:rPr lang="en-US" dirty="0" smtClean="0"/>
              <a:t>Antibody/Complement-Mediated</a:t>
            </a:r>
          </a:p>
          <a:p>
            <a:r>
              <a:rPr lang="en-US" dirty="0" err="1" smtClean="0"/>
              <a:t>Microangiopathic</a:t>
            </a:r>
            <a:r>
              <a:rPr lang="en-US" dirty="0" smtClean="0"/>
              <a:t> Hemolytic </a:t>
            </a:r>
            <a:r>
              <a:rPr lang="en-US" dirty="0" err="1" smtClean="0"/>
              <a:t>Anemias</a:t>
            </a:r>
            <a:r>
              <a:rPr lang="en-US" dirty="0"/>
              <a:t> </a:t>
            </a:r>
            <a:r>
              <a:rPr lang="en-US" dirty="0" smtClean="0"/>
              <a:t>(Fragmentation)</a:t>
            </a:r>
          </a:p>
          <a:p>
            <a:r>
              <a:rPr lang="en-US" dirty="0" smtClean="0"/>
              <a:t>Other Hemolytic </a:t>
            </a:r>
            <a:r>
              <a:rPr lang="en-US" dirty="0" err="1" smtClean="0"/>
              <a:t>Anemias</a:t>
            </a:r>
            <a:endParaRPr lang="en-US" dirty="0" smtClean="0"/>
          </a:p>
        </p:txBody>
      </p:sp>
      <p:sp>
        <p:nvSpPr>
          <p:cNvPr id="4" name="Rectangle 2"/>
          <p:cNvSpPr txBox="1">
            <a:spLocks noChangeArrowheads="1"/>
          </p:cNvSpPr>
          <p:nvPr/>
        </p:nvSpPr>
        <p:spPr bwMode="auto">
          <a:xfrm>
            <a:off x="527380" y="208077"/>
            <a:ext cx="11156619" cy="808037"/>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t>Hemolytic Anemia</a:t>
            </a:r>
            <a:endParaRPr lang="en-US" sz="3600" b="1" dirty="0"/>
          </a:p>
        </p:txBody>
      </p:sp>
      <p:sp>
        <p:nvSpPr>
          <p:cNvPr id="6" name="Line 22"/>
          <p:cNvSpPr>
            <a:spLocks noChangeShapeType="1"/>
          </p:cNvSpPr>
          <p:nvPr/>
        </p:nvSpPr>
        <p:spPr bwMode="auto">
          <a:xfrm>
            <a:off x="527381"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0239841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510210" y="466313"/>
            <a:ext cx="11514150" cy="649357"/>
          </a:xfrm>
          <a:noFill/>
          <a:ln>
            <a:miter lim="800000"/>
            <a:headEnd/>
            <a:tailEnd/>
          </a:ln>
        </p:spPr>
        <p:txBody>
          <a:bodyPr vert="horz" wrap="square" lIns="91440" tIns="45720" rIns="91440" bIns="45720" numCol="1" anchor="t" anchorCtr="0" compatLnSpc="1">
            <a:prstTxWarp prst="textNoShape">
              <a:avLst/>
            </a:prstTxWarp>
            <a:noAutofit/>
          </a:bodyPr>
          <a:lstStyle/>
          <a:p>
            <a:pPr algn="l" eaLnBrk="1" hangingPunct="1"/>
            <a:r>
              <a:rPr lang="en-US" sz="3600" b="1" dirty="0" smtClean="0"/>
              <a:t>Direct Anti-Globulin Test (DAT, Direct Coombs): Basic Science</a:t>
            </a:r>
            <a:endParaRPr lang="en-US" sz="3600" b="1" dirty="0"/>
          </a:p>
        </p:txBody>
      </p:sp>
      <p:sp>
        <p:nvSpPr>
          <p:cNvPr id="4" name="Line 22"/>
          <p:cNvSpPr>
            <a:spLocks noChangeShapeType="1"/>
          </p:cNvSpPr>
          <p:nvPr/>
        </p:nvSpPr>
        <p:spPr bwMode="auto">
          <a:xfrm>
            <a:off x="609600" y="109579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299" y="3277636"/>
            <a:ext cx="5905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794" y="3357149"/>
            <a:ext cx="5905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849" y="2773847"/>
            <a:ext cx="5905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344" y="2847975"/>
            <a:ext cx="5905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344" y="3906080"/>
            <a:ext cx="5905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7418" y="3788495"/>
            <a:ext cx="5905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2919619" y="2433223"/>
            <a:ext cx="0" cy="3081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19619" y="2741336"/>
            <a:ext cx="144945" cy="1590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769289" y="2741336"/>
            <a:ext cx="150330" cy="1590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rot="5233229">
            <a:off x="3257939" y="3904807"/>
            <a:ext cx="295275" cy="467140"/>
            <a:chOff x="3769828" y="3888479"/>
            <a:chExt cx="295275" cy="467140"/>
          </a:xfrm>
        </p:grpSpPr>
        <p:cxnSp>
          <p:nvCxnSpPr>
            <p:cNvPr id="26" name="Straight Connector 25"/>
            <p:cNvCxnSpPr/>
            <p:nvPr/>
          </p:nvCxnSpPr>
          <p:spPr>
            <a:xfrm>
              <a:off x="3920158" y="3888479"/>
              <a:ext cx="0" cy="3081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20158" y="4196592"/>
              <a:ext cx="144945" cy="1590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769828" y="4196592"/>
              <a:ext cx="150330" cy="1590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rot="19382250">
            <a:off x="1764366" y="2507766"/>
            <a:ext cx="295275" cy="467140"/>
            <a:chOff x="3769828" y="3888479"/>
            <a:chExt cx="295275" cy="467140"/>
          </a:xfrm>
        </p:grpSpPr>
        <p:cxnSp>
          <p:nvCxnSpPr>
            <p:cNvPr id="40" name="Straight Connector 39"/>
            <p:cNvCxnSpPr/>
            <p:nvPr/>
          </p:nvCxnSpPr>
          <p:spPr>
            <a:xfrm>
              <a:off x="3920158" y="3888479"/>
              <a:ext cx="0" cy="3081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920158" y="4196592"/>
              <a:ext cx="144945" cy="1590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769828" y="4196592"/>
              <a:ext cx="150330" cy="1590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rot="12610286">
            <a:off x="1936406" y="3791967"/>
            <a:ext cx="295275" cy="467140"/>
            <a:chOff x="3769828" y="3888479"/>
            <a:chExt cx="295275" cy="467140"/>
          </a:xfrm>
        </p:grpSpPr>
        <p:cxnSp>
          <p:nvCxnSpPr>
            <p:cNvPr id="44" name="Straight Connector 43"/>
            <p:cNvCxnSpPr/>
            <p:nvPr/>
          </p:nvCxnSpPr>
          <p:spPr>
            <a:xfrm>
              <a:off x="3920158" y="3888479"/>
              <a:ext cx="0" cy="3081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920158" y="4196592"/>
              <a:ext cx="144945" cy="1590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3769828" y="4196592"/>
              <a:ext cx="150330" cy="1590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rot="5400000">
            <a:off x="8509124" y="2627034"/>
            <a:ext cx="295275" cy="467140"/>
            <a:chOff x="3769828" y="3888479"/>
            <a:chExt cx="295275" cy="467140"/>
          </a:xfrm>
        </p:grpSpPr>
        <p:cxnSp>
          <p:nvCxnSpPr>
            <p:cNvPr id="48" name="Straight Connector 47"/>
            <p:cNvCxnSpPr/>
            <p:nvPr/>
          </p:nvCxnSpPr>
          <p:spPr>
            <a:xfrm>
              <a:off x="3920158" y="3888479"/>
              <a:ext cx="0" cy="3081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920158" y="4196592"/>
              <a:ext cx="144945" cy="1590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769828" y="4196592"/>
              <a:ext cx="150330" cy="1590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rot="5400000">
            <a:off x="8546760" y="3198964"/>
            <a:ext cx="295275" cy="467140"/>
            <a:chOff x="3769828" y="3888479"/>
            <a:chExt cx="295275" cy="467140"/>
          </a:xfrm>
        </p:grpSpPr>
        <p:cxnSp>
          <p:nvCxnSpPr>
            <p:cNvPr id="52" name="Straight Connector 51"/>
            <p:cNvCxnSpPr/>
            <p:nvPr/>
          </p:nvCxnSpPr>
          <p:spPr>
            <a:xfrm>
              <a:off x="3920158" y="3888479"/>
              <a:ext cx="0" cy="308113"/>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920158" y="4196592"/>
              <a:ext cx="144945" cy="15902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3769828" y="4196592"/>
              <a:ext cx="150330" cy="15902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8060635" y="2206487"/>
            <a:ext cx="3786807" cy="25742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980566" y="3868677"/>
            <a:ext cx="1651734" cy="400110"/>
          </a:xfrm>
          <a:prstGeom prst="rect">
            <a:avLst/>
          </a:prstGeom>
          <a:noFill/>
        </p:spPr>
        <p:txBody>
          <a:bodyPr wrap="none" rtlCol="0">
            <a:spAutoFit/>
          </a:bodyPr>
          <a:lstStyle/>
          <a:p>
            <a:r>
              <a:rPr lang="en-US" sz="2000" dirty="0" smtClean="0"/>
              <a:t>Red blood cell</a:t>
            </a:r>
            <a:endParaRPr lang="en-US" sz="2000" dirty="0"/>
          </a:p>
        </p:txBody>
      </p:sp>
      <p:sp>
        <p:nvSpPr>
          <p:cNvPr id="57" name="TextBox 56"/>
          <p:cNvSpPr txBox="1"/>
          <p:nvPr/>
        </p:nvSpPr>
        <p:spPr>
          <a:xfrm>
            <a:off x="8980568" y="3245584"/>
            <a:ext cx="1890710" cy="400110"/>
          </a:xfrm>
          <a:prstGeom prst="rect">
            <a:avLst/>
          </a:prstGeom>
          <a:noFill/>
        </p:spPr>
        <p:txBody>
          <a:bodyPr wrap="none" rtlCol="0">
            <a:spAutoFit/>
          </a:bodyPr>
          <a:lstStyle/>
          <a:p>
            <a:r>
              <a:rPr lang="en-US" sz="2000" dirty="0" smtClean="0"/>
              <a:t>Coombs reagent</a:t>
            </a:r>
            <a:endParaRPr lang="en-US" sz="2000" dirty="0"/>
          </a:p>
        </p:txBody>
      </p:sp>
      <p:sp>
        <p:nvSpPr>
          <p:cNvPr id="58" name="TextBox 57"/>
          <p:cNvSpPr txBox="1"/>
          <p:nvPr/>
        </p:nvSpPr>
        <p:spPr>
          <a:xfrm>
            <a:off x="8980567" y="2629771"/>
            <a:ext cx="2666756" cy="400110"/>
          </a:xfrm>
          <a:prstGeom prst="rect">
            <a:avLst/>
          </a:prstGeom>
          <a:noFill/>
        </p:spPr>
        <p:txBody>
          <a:bodyPr wrap="none" rtlCol="0">
            <a:spAutoFit/>
          </a:bodyPr>
          <a:lstStyle/>
          <a:p>
            <a:r>
              <a:rPr lang="en-US" sz="2000" dirty="0" smtClean="0"/>
              <a:t>Antibody on </a:t>
            </a:r>
            <a:r>
              <a:rPr lang="en-US" sz="2000" dirty="0" err="1" smtClean="0"/>
              <a:t>rbc</a:t>
            </a:r>
            <a:r>
              <a:rPr lang="en-US" sz="2000" dirty="0" smtClean="0"/>
              <a:t> surface</a:t>
            </a:r>
            <a:endParaRPr lang="en-US" sz="2000" dirty="0"/>
          </a:p>
        </p:txBody>
      </p:sp>
      <p:grpSp>
        <p:nvGrpSpPr>
          <p:cNvPr id="59" name="Group 58"/>
          <p:cNvGrpSpPr/>
          <p:nvPr/>
        </p:nvGrpSpPr>
        <p:grpSpPr>
          <a:xfrm rot="3219653">
            <a:off x="3846865" y="1393139"/>
            <a:ext cx="295275" cy="467140"/>
            <a:chOff x="3769828" y="3888479"/>
            <a:chExt cx="295275" cy="467140"/>
          </a:xfrm>
        </p:grpSpPr>
        <p:cxnSp>
          <p:nvCxnSpPr>
            <p:cNvPr id="60" name="Straight Connector 59"/>
            <p:cNvCxnSpPr/>
            <p:nvPr/>
          </p:nvCxnSpPr>
          <p:spPr>
            <a:xfrm>
              <a:off x="3920158" y="3888479"/>
              <a:ext cx="0" cy="308113"/>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920158" y="4196592"/>
              <a:ext cx="144945" cy="15902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3769828" y="4196592"/>
              <a:ext cx="150330" cy="15902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rot="5400000">
            <a:off x="4367864" y="1527514"/>
            <a:ext cx="295275" cy="467140"/>
            <a:chOff x="3769828" y="3888479"/>
            <a:chExt cx="295275" cy="467140"/>
          </a:xfrm>
        </p:grpSpPr>
        <p:cxnSp>
          <p:nvCxnSpPr>
            <p:cNvPr id="64" name="Straight Connector 63"/>
            <p:cNvCxnSpPr/>
            <p:nvPr/>
          </p:nvCxnSpPr>
          <p:spPr>
            <a:xfrm>
              <a:off x="3920158" y="3888479"/>
              <a:ext cx="0" cy="308113"/>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920158" y="4196592"/>
              <a:ext cx="144945" cy="15902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3769828" y="4196592"/>
              <a:ext cx="150330" cy="15902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rot="8598078">
            <a:off x="4759823" y="1472991"/>
            <a:ext cx="295275" cy="467140"/>
            <a:chOff x="3769828" y="3888479"/>
            <a:chExt cx="295275" cy="467140"/>
          </a:xfrm>
        </p:grpSpPr>
        <p:cxnSp>
          <p:nvCxnSpPr>
            <p:cNvPr id="68" name="Straight Connector 67"/>
            <p:cNvCxnSpPr/>
            <p:nvPr/>
          </p:nvCxnSpPr>
          <p:spPr>
            <a:xfrm>
              <a:off x="3920158" y="3888479"/>
              <a:ext cx="0" cy="308113"/>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920158" y="4196592"/>
              <a:ext cx="144945" cy="15902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3769828" y="4196592"/>
              <a:ext cx="150330" cy="15902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9" name="Right Arrow 18"/>
          <p:cNvSpPr/>
          <p:nvPr/>
        </p:nvSpPr>
        <p:spPr>
          <a:xfrm>
            <a:off x="3639003" y="3064359"/>
            <a:ext cx="1887154" cy="583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rot="5400000">
            <a:off x="3869379" y="1943508"/>
            <a:ext cx="295275" cy="467140"/>
            <a:chOff x="3769828" y="3888479"/>
            <a:chExt cx="295275" cy="467140"/>
          </a:xfrm>
        </p:grpSpPr>
        <p:cxnSp>
          <p:nvCxnSpPr>
            <p:cNvPr id="73" name="Straight Connector 72"/>
            <p:cNvCxnSpPr/>
            <p:nvPr/>
          </p:nvCxnSpPr>
          <p:spPr>
            <a:xfrm>
              <a:off x="3920158" y="3888479"/>
              <a:ext cx="0" cy="308113"/>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920158" y="4196592"/>
              <a:ext cx="144945" cy="15902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3769828" y="4196592"/>
              <a:ext cx="150330" cy="15902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rot="7131262">
            <a:off x="4537160" y="1954218"/>
            <a:ext cx="295275" cy="467140"/>
            <a:chOff x="3769828" y="3888479"/>
            <a:chExt cx="295275" cy="467140"/>
          </a:xfrm>
        </p:grpSpPr>
        <p:cxnSp>
          <p:nvCxnSpPr>
            <p:cNvPr id="77" name="Straight Connector 76"/>
            <p:cNvCxnSpPr/>
            <p:nvPr/>
          </p:nvCxnSpPr>
          <p:spPr>
            <a:xfrm>
              <a:off x="3920158" y="3888479"/>
              <a:ext cx="0" cy="308113"/>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920158" y="4196592"/>
              <a:ext cx="144945" cy="15902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3769828" y="4196592"/>
              <a:ext cx="150330" cy="15902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pic>
        <p:nvPicPr>
          <p:cNvPr id="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0757" y="3440088"/>
            <a:ext cx="5905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6003" y="3470487"/>
            <a:ext cx="5905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0031" y="2761648"/>
            <a:ext cx="5905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8610" y="2762397"/>
            <a:ext cx="5905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553" y="4019418"/>
            <a:ext cx="5905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0" name="Group 99"/>
          <p:cNvGrpSpPr/>
          <p:nvPr/>
        </p:nvGrpSpPr>
        <p:grpSpPr>
          <a:xfrm rot="17317816">
            <a:off x="6649331" y="4024711"/>
            <a:ext cx="295275" cy="467140"/>
            <a:chOff x="3769828" y="3888479"/>
            <a:chExt cx="295275" cy="467140"/>
          </a:xfrm>
        </p:grpSpPr>
        <p:cxnSp>
          <p:nvCxnSpPr>
            <p:cNvPr id="101" name="Straight Connector 100"/>
            <p:cNvCxnSpPr/>
            <p:nvPr/>
          </p:nvCxnSpPr>
          <p:spPr>
            <a:xfrm>
              <a:off x="3920158" y="3888479"/>
              <a:ext cx="0" cy="3081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920158" y="4196592"/>
              <a:ext cx="144945" cy="1590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3769828" y="4196592"/>
              <a:ext cx="150330" cy="1590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rot="4145171">
            <a:off x="6316434" y="3340811"/>
            <a:ext cx="295275" cy="467140"/>
            <a:chOff x="3769828" y="3888479"/>
            <a:chExt cx="295275" cy="467140"/>
          </a:xfrm>
        </p:grpSpPr>
        <p:cxnSp>
          <p:nvCxnSpPr>
            <p:cNvPr id="105" name="Straight Connector 104"/>
            <p:cNvCxnSpPr/>
            <p:nvPr/>
          </p:nvCxnSpPr>
          <p:spPr>
            <a:xfrm>
              <a:off x="3920158" y="3888479"/>
              <a:ext cx="0" cy="3081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3920158" y="4196592"/>
              <a:ext cx="144945" cy="1590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3769828" y="4196592"/>
              <a:ext cx="150330" cy="1590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rot="12610286">
            <a:off x="6208615" y="3905305"/>
            <a:ext cx="295275" cy="467140"/>
            <a:chOff x="3769828" y="3888479"/>
            <a:chExt cx="295275" cy="467140"/>
          </a:xfrm>
        </p:grpSpPr>
        <p:cxnSp>
          <p:nvCxnSpPr>
            <p:cNvPr id="109" name="Straight Connector 108"/>
            <p:cNvCxnSpPr/>
            <p:nvPr/>
          </p:nvCxnSpPr>
          <p:spPr>
            <a:xfrm>
              <a:off x="3920158" y="3888479"/>
              <a:ext cx="0" cy="3081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3920158" y="4196592"/>
              <a:ext cx="144945" cy="1590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3769828" y="4196592"/>
              <a:ext cx="150330" cy="1590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rot="8598078">
            <a:off x="7196305" y="3564387"/>
            <a:ext cx="295275" cy="467140"/>
            <a:chOff x="3769828" y="3888479"/>
            <a:chExt cx="295275" cy="467140"/>
          </a:xfrm>
        </p:grpSpPr>
        <p:cxnSp>
          <p:nvCxnSpPr>
            <p:cNvPr id="113" name="Straight Connector 112"/>
            <p:cNvCxnSpPr/>
            <p:nvPr/>
          </p:nvCxnSpPr>
          <p:spPr>
            <a:xfrm>
              <a:off x="3920158" y="3888479"/>
              <a:ext cx="0" cy="308113"/>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3920158" y="4196592"/>
              <a:ext cx="144945" cy="15902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3769828" y="4196592"/>
              <a:ext cx="150330" cy="15902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rot="8598078">
            <a:off x="6790480" y="3356496"/>
            <a:ext cx="295275" cy="467140"/>
            <a:chOff x="3769828" y="3888479"/>
            <a:chExt cx="295275" cy="467140"/>
          </a:xfrm>
        </p:grpSpPr>
        <p:cxnSp>
          <p:nvCxnSpPr>
            <p:cNvPr id="117" name="Straight Connector 116"/>
            <p:cNvCxnSpPr/>
            <p:nvPr/>
          </p:nvCxnSpPr>
          <p:spPr>
            <a:xfrm>
              <a:off x="3920158" y="3888479"/>
              <a:ext cx="0" cy="308113"/>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3920158" y="4196592"/>
              <a:ext cx="144945" cy="15902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3769828" y="4196592"/>
              <a:ext cx="150330" cy="15902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20" name="Group 119"/>
          <p:cNvGrpSpPr/>
          <p:nvPr/>
        </p:nvGrpSpPr>
        <p:grpSpPr>
          <a:xfrm rot="9905427">
            <a:off x="6367250" y="4193684"/>
            <a:ext cx="295275" cy="467140"/>
            <a:chOff x="3769828" y="3888479"/>
            <a:chExt cx="295275" cy="467140"/>
          </a:xfrm>
        </p:grpSpPr>
        <p:cxnSp>
          <p:nvCxnSpPr>
            <p:cNvPr id="121" name="Straight Connector 120"/>
            <p:cNvCxnSpPr/>
            <p:nvPr/>
          </p:nvCxnSpPr>
          <p:spPr>
            <a:xfrm>
              <a:off x="3920158" y="3888479"/>
              <a:ext cx="0" cy="308113"/>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3920158" y="4196592"/>
              <a:ext cx="144945" cy="15902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3769828" y="4196592"/>
              <a:ext cx="150330" cy="15902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p:nvGrpSpPr>
        <p:grpSpPr>
          <a:xfrm rot="7940750">
            <a:off x="7044241" y="3121302"/>
            <a:ext cx="295275" cy="467140"/>
            <a:chOff x="3769828" y="3888479"/>
            <a:chExt cx="295275" cy="467140"/>
          </a:xfrm>
        </p:grpSpPr>
        <p:cxnSp>
          <p:nvCxnSpPr>
            <p:cNvPr id="125" name="Straight Connector 124"/>
            <p:cNvCxnSpPr/>
            <p:nvPr/>
          </p:nvCxnSpPr>
          <p:spPr>
            <a:xfrm>
              <a:off x="3920158" y="3888479"/>
              <a:ext cx="0" cy="3081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3920158" y="4196592"/>
              <a:ext cx="144945" cy="1590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3769828" y="4196592"/>
              <a:ext cx="150330" cy="1590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rot="20520203">
            <a:off x="6986759" y="3713983"/>
            <a:ext cx="286725" cy="453530"/>
            <a:chOff x="3733752" y="3887593"/>
            <a:chExt cx="286725" cy="453530"/>
          </a:xfrm>
        </p:grpSpPr>
        <p:cxnSp>
          <p:nvCxnSpPr>
            <p:cNvPr id="129" name="Straight Connector 128"/>
            <p:cNvCxnSpPr/>
            <p:nvPr/>
          </p:nvCxnSpPr>
          <p:spPr>
            <a:xfrm>
              <a:off x="3859227" y="3887593"/>
              <a:ext cx="0" cy="3081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3875532" y="4182096"/>
              <a:ext cx="144945" cy="1590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3733752" y="4173170"/>
              <a:ext cx="150330" cy="1590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rot="6550951">
            <a:off x="6348695" y="2904917"/>
            <a:ext cx="295275" cy="467140"/>
            <a:chOff x="3769828" y="3888479"/>
            <a:chExt cx="295275" cy="467140"/>
          </a:xfrm>
        </p:grpSpPr>
        <p:cxnSp>
          <p:nvCxnSpPr>
            <p:cNvPr id="133" name="Straight Connector 132"/>
            <p:cNvCxnSpPr/>
            <p:nvPr/>
          </p:nvCxnSpPr>
          <p:spPr>
            <a:xfrm>
              <a:off x="3920158" y="3888479"/>
              <a:ext cx="0" cy="3081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3920158" y="4196592"/>
              <a:ext cx="144945" cy="1590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3769828" y="4196592"/>
              <a:ext cx="150330" cy="1590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6" name="Group 135"/>
          <p:cNvGrpSpPr/>
          <p:nvPr/>
        </p:nvGrpSpPr>
        <p:grpSpPr>
          <a:xfrm rot="8598078">
            <a:off x="6482339" y="3247167"/>
            <a:ext cx="295275" cy="288967"/>
            <a:chOff x="3769828" y="3888479"/>
            <a:chExt cx="295275" cy="467140"/>
          </a:xfrm>
        </p:grpSpPr>
        <p:cxnSp>
          <p:nvCxnSpPr>
            <p:cNvPr id="137" name="Straight Connector 136"/>
            <p:cNvCxnSpPr/>
            <p:nvPr/>
          </p:nvCxnSpPr>
          <p:spPr>
            <a:xfrm>
              <a:off x="3920158" y="3888479"/>
              <a:ext cx="0" cy="308113"/>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3920158" y="4196592"/>
              <a:ext cx="144945" cy="15902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3769828" y="4196592"/>
              <a:ext cx="150330" cy="15902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rot="10382192">
            <a:off x="6045550" y="3102215"/>
            <a:ext cx="295275" cy="467140"/>
            <a:chOff x="3769828" y="3888479"/>
            <a:chExt cx="295275" cy="467140"/>
          </a:xfrm>
        </p:grpSpPr>
        <p:cxnSp>
          <p:nvCxnSpPr>
            <p:cNvPr id="141" name="Straight Connector 140"/>
            <p:cNvCxnSpPr/>
            <p:nvPr/>
          </p:nvCxnSpPr>
          <p:spPr>
            <a:xfrm>
              <a:off x="3920158" y="3888479"/>
              <a:ext cx="0" cy="308113"/>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3920158" y="4196592"/>
              <a:ext cx="144945" cy="15902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H="1">
              <a:off x="3769828" y="4196592"/>
              <a:ext cx="150330" cy="15902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1037717" y="4789287"/>
            <a:ext cx="2951922" cy="1202635"/>
          </a:xfrm>
          <a:prstGeom prst="rect">
            <a:avLst/>
          </a:prstGeom>
          <a:noFill/>
        </p:spPr>
        <p:txBody>
          <a:bodyPr wrap="square" rtlCol="0">
            <a:spAutoFit/>
          </a:bodyPr>
          <a:lstStyle/>
          <a:p>
            <a:pPr algn="ctr"/>
            <a:r>
              <a:rPr lang="en-US" dirty="0" smtClean="0"/>
              <a:t>Blood sample from a patient with immune mediated hemolytic anemia: antibodies on RBC surface</a:t>
            </a:r>
            <a:endParaRPr lang="en-US" dirty="0"/>
          </a:p>
        </p:txBody>
      </p:sp>
      <p:sp>
        <p:nvSpPr>
          <p:cNvPr id="145" name="TextBox 144"/>
          <p:cNvSpPr txBox="1"/>
          <p:nvPr/>
        </p:nvSpPr>
        <p:spPr>
          <a:xfrm>
            <a:off x="3385736" y="2403751"/>
            <a:ext cx="2140421" cy="646331"/>
          </a:xfrm>
          <a:prstGeom prst="rect">
            <a:avLst/>
          </a:prstGeom>
          <a:noFill/>
        </p:spPr>
        <p:txBody>
          <a:bodyPr wrap="square" rtlCol="0">
            <a:spAutoFit/>
          </a:bodyPr>
          <a:lstStyle/>
          <a:p>
            <a:pPr algn="ctr"/>
            <a:r>
              <a:rPr lang="en-US" dirty="0" smtClean="0"/>
              <a:t>Add anti-human IgG (Coombs reagent)</a:t>
            </a:r>
            <a:endParaRPr lang="en-US" dirty="0"/>
          </a:p>
        </p:txBody>
      </p:sp>
      <p:sp>
        <p:nvSpPr>
          <p:cNvPr id="146" name="TextBox 145"/>
          <p:cNvSpPr txBox="1"/>
          <p:nvPr/>
        </p:nvSpPr>
        <p:spPr>
          <a:xfrm>
            <a:off x="4939921" y="4761976"/>
            <a:ext cx="3210722" cy="923330"/>
          </a:xfrm>
          <a:prstGeom prst="rect">
            <a:avLst/>
          </a:prstGeom>
          <a:noFill/>
        </p:spPr>
        <p:txBody>
          <a:bodyPr wrap="square" rtlCol="0">
            <a:spAutoFit/>
          </a:bodyPr>
          <a:lstStyle/>
          <a:p>
            <a:pPr algn="ctr"/>
            <a:r>
              <a:rPr lang="en-US" dirty="0" smtClean="0"/>
              <a:t>RBCs agglutinate when anti-human ab link antibodies </a:t>
            </a:r>
            <a:r>
              <a:rPr lang="en-US" dirty="0" err="1" smtClean="0"/>
              <a:t>atached</a:t>
            </a:r>
            <a:r>
              <a:rPr lang="en-US" dirty="0" smtClean="0"/>
              <a:t> to patient </a:t>
            </a:r>
            <a:r>
              <a:rPr lang="en-US" dirty="0" err="1" smtClean="0"/>
              <a:t>rbcs</a:t>
            </a:r>
            <a:endParaRPr lang="en-US" dirty="0"/>
          </a:p>
        </p:txBody>
      </p:sp>
      <p:sp>
        <p:nvSpPr>
          <p:cNvPr id="144" name="Rectangle 14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2627222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569513" y="5984341"/>
            <a:ext cx="2362954" cy="724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18" name="Rectangle 2"/>
          <p:cNvSpPr>
            <a:spLocks noGrp="1" noChangeArrowheads="1"/>
          </p:cNvSpPr>
          <p:nvPr>
            <p:ph type="title"/>
          </p:nvPr>
        </p:nvSpPr>
        <p:spPr>
          <a:xfrm>
            <a:off x="411336" y="78144"/>
            <a:ext cx="7881077" cy="799530"/>
          </a:xfrm>
        </p:spPr>
        <p:txBody>
          <a:bodyPr rtlCol="0">
            <a:normAutofit/>
          </a:bodyPr>
          <a:lstStyle/>
          <a:p>
            <a:pPr eaLnBrk="1" fontAlgn="auto" hangingPunct="1">
              <a:spcAft>
                <a:spcPts val="0"/>
              </a:spcAft>
              <a:defRPr/>
            </a:pPr>
            <a:r>
              <a:rPr lang="en-US" sz="3600" b="1" dirty="0" smtClean="0"/>
              <a:t>Immune Mediated Hemolysis</a:t>
            </a:r>
            <a:endParaRPr lang="en-US" sz="3600" b="1"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11348053"/>
              </p:ext>
            </p:extLst>
          </p:nvPr>
        </p:nvGraphicFramePr>
        <p:xfrm>
          <a:off x="411336" y="877674"/>
          <a:ext cx="10816112" cy="5913120"/>
        </p:xfrm>
        <a:graphic>
          <a:graphicData uri="http://schemas.openxmlformats.org/drawingml/2006/table">
            <a:tbl>
              <a:tblPr firstRow="1" bandRow="1">
                <a:tableStyleId>{2D5ABB26-0587-4C30-8999-92F81FD0307C}</a:tableStyleId>
              </a:tblPr>
              <a:tblGrid>
                <a:gridCol w="1980986"/>
                <a:gridCol w="2871413"/>
                <a:gridCol w="3368388"/>
                <a:gridCol w="2595325"/>
              </a:tblGrid>
              <a:tr h="370840">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b="1" dirty="0" smtClean="0"/>
                        <a:t>Autoimmune Hemolytic Anemia</a:t>
                      </a:r>
                      <a:endParaRPr lang="en-US" sz="2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b="1" dirty="0" smtClean="0"/>
                        <a:t>Paroxysmal Cold </a:t>
                      </a:r>
                      <a:r>
                        <a:rPr lang="en-US" sz="2000" b="1" dirty="0" err="1" smtClean="0"/>
                        <a:t>Hemoglobinuria</a:t>
                      </a:r>
                      <a:endParaRPr lang="en-US" sz="2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b="1" dirty="0" smtClean="0"/>
                        <a:t>Cold Agglutinin</a:t>
                      </a:r>
                      <a:r>
                        <a:rPr lang="en-US" sz="2000" b="1" baseline="0" dirty="0" smtClean="0"/>
                        <a:t> Disease</a:t>
                      </a:r>
                      <a:endParaRPr lang="en-US" sz="2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000" b="1" dirty="0" smtClean="0"/>
                        <a:t>Antibody Type</a:t>
                      </a:r>
                      <a:endParaRPr lang="en-US" sz="2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dirty="0" smtClean="0"/>
                        <a:t>IgG </a:t>
                      </a:r>
                      <a:r>
                        <a:rPr lang="en-US" sz="2000" u="sng" dirty="0" smtClean="0"/>
                        <a:t>+</a:t>
                      </a:r>
                      <a:r>
                        <a:rPr lang="en-US" sz="2000" dirty="0" smtClean="0"/>
                        <a:t> C3</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dirty="0" err="1" smtClean="0"/>
                        <a:t>IgG</a:t>
                      </a:r>
                      <a:r>
                        <a:rPr lang="en-US" sz="2000" dirty="0" smtClean="0"/>
                        <a:t> (</a:t>
                      </a:r>
                      <a:r>
                        <a:rPr lang="en-US" sz="2000" b="1" dirty="0" err="1" smtClean="0">
                          <a:solidFill>
                            <a:srgbClr val="7030A0"/>
                          </a:solidFill>
                        </a:rPr>
                        <a:t>Donath</a:t>
                      </a:r>
                      <a:r>
                        <a:rPr lang="en-US" sz="2000" b="1" baseline="0" dirty="0" smtClean="0">
                          <a:solidFill>
                            <a:srgbClr val="7030A0"/>
                          </a:solidFill>
                        </a:rPr>
                        <a:t> Landsteiner </a:t>
                      </a:r>
                      <a:r>
                        <a:rPr lang="en-US" sz="2000" b="1" baseline="0" dirty="0" err="1" smtClean="0">
                          <a:solidFill>
                            <a:srgbClr val="7030A0"/>
                          </a:solidFill>
                        </a:rPr>
                        <a:t>ab</a:t>
                      </a:r>
                      <a:r>
                        <a:rPr lang="en-US" sz="2000" baseline="0" dirty="0" smtClean="0"/>
                        <a:t>)</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dirty="0" err="1" smtClean="0"/>
                        <a:t>IgM</a:t>
                      </a:r>
                      <a:r>
                        <a:rPr lang="en-US" sz="2000" baseline="0" dirty="0" smtClean="0"/>
                        <a:t> </a:t>
                      </a:r>
                      <a:r>
                        <a:rPr lang="en-US" sz="2000" dirty="0" smtClean="0"/>
                        <a:t>(DAT C3+)</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000" b="1" dirty="0" smtClean="0"/>
                        <a:t>Temperature</a:t>
                      </a:r>
                      <a:endParaRPr lang="en-US" sz="2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37</a:t>
                      </a:r>
                      <a:r>
                        <a:rPr lang="en-US" sz="2000" dirty="0" smtClean="0">
                          <a:sym typeface="Symbol" pitchFamily="18" charset="2"/>
                        </a:rPr>
                        <a:t></a:t>
                      </a:r>
                      <a:r>
                        <a:rPr lang="en-US" sz="2000" dirty="0" smtClean="0"/>
                        <a:t>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4/37</a:t>
                      </a:r>
                      <a:r>
                        <a:rPr lang="en-US" sz="2000" dirty="0" smtClean="0">
                          <a:sym typeface="Symbol" pitchFamily="18" charset="2"/>
                        </a:rPr>
                        <a:t></a:t>
                      </a:r>
                      <a:r>
                        <a:rPr lang="en-US" sz="2000" dirty="0" smtClean="0"/>
                        <a:t>C </a:t>
                      </a:r>
                      <a:r>
                        <a:rPr lang="en-US" sz="2000" baseline="0" dirty="0" smtClean="0"/>
                        <a:t> (</a:t>
                      </a:r>
                      <a:r>
                        <a:rPr lang="en-US" sz="2000" dirty="0" smtClean="0"/>
                        <a:t>Ab</a:t>
                      </a:r>
                      <a:r>
                        <a:rPr lang="en-US" sz="2000" baseline="0" dirty="0" smtClean="0"/>
                        <a:t> b</a:t>
                      </a:r>
                      <a:r>
                        <a:rPr lang="en-US" sz="2000" dirty="0" smtClean="0"/>
                        <a:t>inds</a:t>
                      </a:r>
                      <a:r>
                        <a:rPr lang="en-US" sz="2000" baseline="0" dirty="0" smtClean="0"/>
                        <a:t> in cold, fixes C3 as warms)</a:t>
                      </a:r>
                      <a:endParaRPr lang="en-US" sz="20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4</a:t>
                      </a:r>
                      <a:r>
                        <a:rPr lang="en-US" sz="2000" dirty="0" smtClean="0">
                          <a:sym typeface="Symbol" pitchFamily="18" charset="2"/>
                        </a:rPr>
                        <a:t></a:t>
                      </a:r>
                      <a:r>
                        <a:rPr lang="en-US" sz="2000" dirty="0" smtClean="0"/>
                        <a:t>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0">
                <a:tc>
                  <a:txBody>
                    <a:bodyPr/>
                    <a:lstStyle/>
                    <a:p>
                      <a:r>
                        <a:rPr lang="en-US" sz="2000" b="1" dirty="0" smtClean="0"/>
                        <a:t>Antigen</a:t>
                      </a:r>
                      <a:endParaRPr lang="en-US" sz="2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dirty="0" smtClean="0"/>
                        <a:t>“Common”/</a:t>
                      </a:r>
                      <a:r>
                        <a:rPr lang="en-US" sz="2000" baseline="0" dirty="0" smtClean="0"/>
                        <a:t> p</a:t>
                      </a:r>
                      <a:r>
                        <a:rPr lang="en-US" sz="2000" dirty="0" smtClean="0"/>
                        <a:t>an-reactive</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dirty="0" smtClean="0"/>
                        <a:t>P</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dirty="0" smtClean="0"/>
                        <a:t>I/</a:t>
                      </a:r>
                      <a:r>
                        <a:rPr lang="en-US" sz="2000" dirty="0" err="1" smtClean="0"/>
                        <a:t>i</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0">
                <a:tc>
                  <a:txBody>
                    <a:bodyPr/>
                    <a:lstStyle/>
                    <a:p>
                      <a:r>
                        <a:rPr lang="en-US" sz="2000" b="1" dirty="0" smtClean="0"/>
                        <a:t>Site of Clearance</a:t>
                      </a:r>
                      <a:endParaRPr lang="en-US" sz="2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dirty="0" smtClean="0"/>
                        <a:t>Extravascular</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dirty="0" smtClean="0"/>
                        <a:t>Intravascular</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dirty="0" smtClean="0"/>
                        <a:t>Intravascular</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000" b="1" dirty="0" smtClean="0"/>
                        <a:t>Etiology</a:t>
                      </a:r>
                      <a:endParaRPr lang="en-US" sz="2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1800" b="0" i="0" u="none" dirty="0" smtClean="0">
                          <a:latin typeface="Calibri"/>
                          <a:cs typeface="Calibri"/>
                        </a:rPr>
                        <a:t>▪ </a:t>
                      </a:r>
                      <a:r>
                        <a:rPr lang="en-US" sz="2000" b="0" i="0" u="sng" dirty="0" smtClean="0"/>
                        <a:t>Idiopathic</a:t>
                      </a:r>
                    </a:p>
                    <a:p>
                      <a:pPr algn="l"/>
                      <a:r>
                        <a:rPr lang="en-US" sz="1800" b="0" i="0" u="none" dirty="0" smtClean="0">
                          <a:latin typeface="+mn-lt"/>
                          <a:cs typeface="Calibri"/>
                        </a:rPr>
                        <a:t>▪ </a:t>
                      </a:r>
                      <a:r>
                        <a:rPr lang="en-US" sz="2000" i="0" u="sng" dirty="0" smtClean="0"/>
                        <a:t>Secondary</a:t>
                      </a:r>
                      <a:r>
                        <a:rPr lang="en-US" sz="2000" dirty="0" smtClean="0"/>
                        <a:t>:  rheum, </a:t>
                      </a:r>
                      <a:r>
                        <a:rPr lang="en-US" sz="2000" dirty="0" err="1" smtClean="0"/>
                        <a:t>immunodef</a:t>
                      </a:r>
                      <a:r>
                        <a:rPr lang="en-US" sz="2000" dirty="0" smtClean="0"/>
                        <a:t>, Evans, infections, malignancies</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dirty="0" smtClean="0"/>
                        <a:t>Viral infections</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dirty="0" smtClean="0"/>
                        <a:t>Mycoplasma, EBV</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000" b="1" dirty="0" smtClean="0"/>
                        <a:t>Treatment</a:t>
                      </a:r>
                      <a:endParaRPr lang="en-US" sz="2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Transfusions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Long</a:t>
                      </a:r>
                      <a:r>
                        <a:rPr lang="en-US" sz="2000" baseline="0" dirty="0" smtClean="0"/>
                        <a:t> course of s</a:t>
                      </a:r>
                      <a:r>
                        <a:rPr lang="en-US" sz="2000" dirty="0" smtClean="0"/>
                        <a:t>teroids (1</a:t>
                      </a:r>
                      <a:r>
                        <a:rPr lang="en-US" sz="2000" baseline="30000" dirty="0" smtClean="0"/>
                        <a:t>st</a:t>
                      </a:r>
                      <a:r>
                        <a:rPr lang="en-US" sz="2000" dirty="0" smtClean="0"/>
                        <a:t>), rituximab (2</a:t>
                      </a:r>
                      <a:r>
                        <a:rPr lang="en-US" sz="2000" baseline="30000" dirty="0" smtClean="0"/>
                        <a:t>nd</a:t>
                      </a:r>
                      <a:r>
                        <a:rPr lang="en-US" sz="2000" dirty="0" smtClean="0"/>
                        <a:t>), splenectomy, immunosuppression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dirty="0" smtClean="0"/>
                        <a:t>Blood/IVF</a:t>
                      </a:r>
                      <a:r>
                        <a:rPr lang="en-US" sz="2000" baseline="0" dirty="0" smtClean="0"/>
                        <a:t> warmer, </a:t>
                      </a:r>
                    </a:p>
                    <a:p>
                      <a:pPr algn="ctr"/>
                      <a:r>
                        <a:rPr lang="en-US" sz="2000" baseline="0" dirty="0" smtClean="0"/>
                        <a:t>supportive</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dirty="0" smtClean="0"/>
                        <a:t>Blood/IVF</a:t>
                      </a:r>
                      <a:r>
                        <a:rPr lang="en-US" sz="2000" baseline="0" dirty="0" smtClean="0"/>
                        <a:t> warmer, supportive, </a:t>
                      </a:r>
                      <a:r>
                        <a:rPr lang="en-US" sz="2000" baseline="0" dirty="0" err="1" smtClean="0"/>
                        <a:t>plasmapheresis</a:t>
                      </a:r>
                      <a:r>
                        <a:rPr lang="en-US" sz="2000" baseline="0" dirty="0" smtClean="0"/>
                        <a:t> if severe</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sz="2000" b="1" dirty="0" smtClean="0"/>
                        <a:t>Typical course</a:t>
                      </a:r>
                      <a:endParaRPr lang="en-US" sz="2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dirty="0" smtClean="0"/>
                        <a:t>Often recurs</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dirty="0" smtClean="0"/>
                        <a:t>Self-limited</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dirty="0" smtClean="0"/>
                        <a:t>Self-limited</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 name="Line 22"/>
          <p:cNvSpPr>
            <a:spLocks noChangeShapeType="1"/>
          </p:cNvSpPr>
          <p:nvPr/>
        </p:nvSpPr>
        <p:spPr bwMode="auto">
          <a:xfrm>
            <a:off x="527381" y="73732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6"/>
          <p:cNvSpPr/>
          <p:nvPr/>
        </p:nvSpPr>
        <p:spPr>
          <a:xfrm>
            <a:off x="11200290" y="6165322"/>
            <a:ext cx="1160088"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0329269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76200"/>
            <a:ext cx="10972800" cy="1143000"/>
          </a:xfrm>
          <a:noFill/>
          <a:ln>
            <a:miter lim="800000"/>
            <a:headEnd/>
            <a:tailEnd/>
          </a:ln>
        </p:spPr>
        <p:txBody>
          <a:bodyPr vert="horz" wrap="square" lIns="91440" tIns="45720" rIns="91440" bIns="45720" numCol="1" anchor="t" anchorCtr="0" compatLnSpc="1">
            <a:prstTxWarp prst="textNoShape">
              <a:avLst/>
            </a:prstTxWarp>
            <a:normAutofit/>
          </a:bodyPr>
          <a:lstStyle/>
          <a:p>
            <a:pPr algn="l" eaLnBrk="1" hangingPunct="1"/>
            <a:r>
              <a:rPr lang="en-US" sz="3600" b="1" dirty="0"/>
              <a:t>Neonatal Alloimmune Hemolytic Anemia </a:t>
            </a:r>
            <a:br>
              <a:rPr lang="en-US" sz="3600" b="1" dirty="0"/>
            </a:br>
            <a:r>
              <a:rPr lang="en-US" sz="3600" b="1" dirty="0"/>
              <a:t>(Erythroblastosis Fetalis or HDN)</a:t>
            </a:r>
          </a:p>
        </p:txBody>
      </p:sp>
      <p:sp>
        <p:nvSpPr>
          <p:cNvPr id="62467" name="Rectangle 3"/>
          <p:cNvSpPr>
            <a:spLocks noGrp="1" noChangeArrowheads="1"/>
          </p:cNvSpPr>
          <p:nvPr>
            <p:ph idx="1"/>
          </p:nvPr>
        </p:nvSpPr>
        <p:spPr bwMode="auto">
          <a:xfrm>
            <a:off x="613852" y="1269914"/>
            <a:ext cx="11212387" cy="5337323"/>
          </a:xfrm>
          <a:noFill/>
          <a:ln>
            <a:miter lim="800000"/>
            <a:headEnd/>
            <a:tailEnd/>
          </a:ln>
        </p:spPr>
        <p:txBody>
          <a:bodyPr vert="horz" wrap="square" lIns="91440" tIns="45720" rIns="91440" bIns="45720" numCol="1" anchor="t" anchorCtr="0" compatLnSpc="1">
            <a:prstTxWarp prst="textNoShape">
              <a:avLst/>
            </a:prstTxWarp>
            <a:noAutofit/>
          </a:bodyPr>
          <a:lstStyle/>
          <a:p>
            <a:pPr marL="0" indent="0" eaLnBrk="1" hangingPunct="1">
              <a:lnSpc>
                <a:spcPct val="95000"/>
              </a:lnSpc>
              <a:buNone/>
            </a:pPr>
            <a:r>
              <a:rPr lang="en-US" sz="2400" b="1" dirty="0" smtClean="0"/>
              <a:t>Pathophysiology</a:t>
            </a:r>
          </a:p>
          <a:p>
            <a:pPr>
              <a:lnSpc>
                <a:spcPct val="95000"/>
              </a:lnSpc>
            </a:pPr>
            <a:r>
              <a:rPr lang="en-US" sz="2400" dirty="0" err="1" smtClean="0"/>
              <a:t>Transplacental</a:t>
            </a:r>
            <a:r>
              <a:rPr lang="en-US" sz="2400" dirty="0" smtClean="0"/>
              <a:t> </a:t>
            </a:r>
            <a:r>
              <a:rPr lang="en-US" sz="2400" dirty="0"/>
              <a:t>passage of maternal alloantibody directed against fetal </a:t>
            </a:r>
            <a:r>
              <a:rPr lang="en-US" sz="2400" dirty="0" smtClean="0"/>
              <a:t>antigens </a:t>
            </a:r>
            <a:r>
              <a:rPr lang="en-US" sz="2400" dirty="0" smtClean="0">
                <a:sym typeface="Wingdings" panose="05000000000000000000" pitchFamily="2" charset="2"/>
              </a:rPr>
              <a:t></a:t>
            </a:r>
            <a:r>
              <a:rPr lang="en-US" sz="2400" dirty="0" smtClean="0"/>
              <a:t> </a:t>
            </a:r>
            <a:r>
              <a:rPr lang="en-US" sz="2400" dirty="0"/>
              <a:t>hemolysis of fetal </a:t>
            </a:r>
            <a:r>
              <a:rPr lang="en-US" sz="2400" dirty="0" smtClean="0"/>
              <a:t>RBCs: </a:t>
            </a:r>
            <a:endParaRPr lang="en-US" sz="2400" dirty="0"/>
          </a:p>
          <a:p>
            <a:pPr lvl="1">
              <a:lnSpc>
                <a:spcPct val="95000"/>
              </a:lnSpc>
            </a:pPr>
            <a:r>
              <a:rPr lang="en-US" dirty="0" smtClean="0"/>
              <a:t>May </a:t>
            </a:r>
            <a:r>
              <a:rPr lang="en-US" dirty="0"/>
              <a:t>be due to Rh </a:t>
            </a:r>
            <a:r>
              <a:rPr lang="en-US" dirty="0" smtClean="0"/>
              <a:t>incompatibility, ABO, </a:t>
            </a:r>
            <a:r>
              <a:rPr lang="en-US" dirty="0"/>
              <a:t>or other blood groups (Kell, Duffy, </a:t>
            </a:r>
            <a:r>
              <a:rPr lang="en-US" dirty="0" err="1"/>
              <a:t>etc</a:t>
            </a:r>
            <a:r>
              <a:rPr lang="en-US" dirty="0" smtClean="0"/>
              <a:t>)</a:t>
            </a:r>
            <a:endParaRPr lang="en-US" dirty="0"/>
          </a:p>
          <a:p>
            <a:pPr eaLnBrk="1" hangingPunct="1">
              <a:lnSpc>
                <a:spcPct val="95000"/>
              </a:lnSpc>
            </a:pPr>
            <a:r>
              <a:rPr lang="en-US" sz="2400" dirty="0"/>
              <a:t>Feto-maternal hemorrhage leads to maternal immune response</a:t>
            </a:r>
          </a:p>
          <a:p>
            <a:pPr lvl="1" eaLnBrk="1" hangingPunct="1">
              <a:lnSpc>
                <a:spcPct val="95000"/>
              </a:lnSpc>
              <a:buFont typeface="Arial" charset="0"/>
              <a:buChar char="•"/>
            </a:pPr>
            <a:r>
              <a:rPr dirty="0"/>
              <a:t>May occur spontaneously or following amniocentesis, </a:t>
            </a:r>
            <a:r>
              <a:rPr dirty="0" smtClean="0"/>
              <a:t>trauma</a:t>
            </a:r>
            <a:r>
              <a:rPr dirty="0"/>
              <a:t>, abortions, external cephalic </a:t>
            </a:r>
            <a:r>
              <a:rPr dirty="0" smtClean="0"/>
              <a:t>version</a:t>
            </a:r>
            <a:endParaRPr lang="en-US" dirty="0"/>
          </a:p>
          <a:p>
            <a:pPr marL="0" indent="0">
              <a:lnSpc>
                <a:spcPct val="95000"/>
              </a:lnSpc>
              <a:buNone/>
            </a:pPr>
            <a:r>
              <a:rPr lang="en-US" sz="2400" b="1" dirty="0" smtClean="0"/>
              <a:t>Clinical Findings</a:t>
            </a:r>
          </a:p>
          <a:p>
            <a:pPr marL="342900" lvl="1" indent="-342900">
              <a:lnSpc>
                <a:spcPct val="95000"/>
              </a:lnSpc>
              <a:spcBef>
                <a:spcPts val="1000"/>
              </a:spcBef>
            </a:pPr>
            <a:r>
              <a:rPr lang="en-US" dirty="0" smtClean="0"/>
              <a:t>Anemia</a:t>
            </a:r>
            <a:r>
              <a:rPr lang="en-US" dirty="0"/>
              <a:t>, </a:t>
            </a:r>
            <a:r>
              <a:rPr lang="en-US" dirty="0" err="1"/>
              <a:t>hyperbilirubinemia</a:t>
            </a:r>
            <a:r>
              <a:rPr lang="en-US" dirty="0"/>
              <a:t>, </a:t>
            </a:r>
            <a:r>
              <a:rPr lang="en-US" dirty="0" smtClean="0"/>
              <a:t>risk </a:t>
            </a:r>
            <a:r>
              <a:rPr lang="en-US" dirty="0"/>
              <a:t>of </a:t>
            </a:r>
            <a:r>
              <a:rPr lang="en-US" dirty="0" err="1"/>
              <a:t>hydrops</a:t>
            </a:r>
            <a:r>
              <a:rPr lang="en-US" dirty="0"/>
              <a:t> </a:t>
            </a:r>
            <a:r>
              <a:rPr lang="en-US" dirty="0" err="1"/>
              <a:t>fetalis</a:t>
            </a:r>
            <a:r>
              <a:rPr lang="en-US" dirty="0"/>
              <a:t>, </a:t>
            </a:r>
            <a:r>
              <a:rPr lang="en-US" dirty="0" smtClean="0"/>
              <a:t>risk of kernicterus </a:t>
            </a:r>
          </a:p>
          <a:p>
            <a:pPr marL="342900" lvl="1" indent="-342900">
              <a:lnSpc>
                <a:spcPct val="95000"/>
              </a:lnSpc>
              <a:spcBef>
                <a:spcPts val="1000"/>
              </a:spcBef>
            </a:pPr>
            <a:r>
              <a:rPr lang="en-US" dirty="0" smtClean="0"/>
              <a:t>Compounds effect of newborn </a:t>
            </a:r>
            <a:r>
              <a:rPr lang="en-US" dirty="0" err="1" smtClean="0"/>
              <a:t>Hb</a:t>
            </a:r>
            <a:r>
              <a:rPr lang="en-US" dirty="0" smtClean="0"/>
              <a:t> nadir</a:t>
            </a:r>
          </a:p>
          <a:p>
            <a:pPr marL="0" lvl="1" indent="0">
              <a:lnSpc>
                <a:spcPct val="95000"/>
              </a:lnSpc>
              <a:spcBef>
                <a:spcPts val="1000"/>
              </a:spcBef>
              <a:buNone/>
            </a:pPr>
            <a:r>
              <a:rPr lang="en-US" b="1" dirty="0" smtClean="0"/>
              <a:t>Treatment</a:t>
            </a:r>
          </a:p>
          <a:p>
            <a:pPr marL="342900" lvl="1" indent="-342900">
              <a:lnSpc>
                <a:spcPct val="95000"/>
              </a:lnSpc>
              <a:spcBef>
                <a:spcPts val="1000"/>
              </a:spcBef>
            </a:pPr>
            <a:r>
              <a:rPr lang="en-US" dirty="0" smtClean="0"/>
              <a:t>Exchange transfusion/phototherapy, RBC transfusions</a:t>
            </a:r>
            <a:endParaRPr lang="en-US" dirty="0"/>
          </a:p>
        </p:txBody>
      </p:sp>
      <p:sp>
        <p:nvSpPr>
          <p:cNvPr id="4" name="Line 22"/>
          <p:cNvSpPr>
            <a:spLocks noChangeShapeType="1"/>
          </p:cNvSpPr>
          <p:nvPr/>
        </p:nvSpPr>
        <p:spPr bwMode="auto">
          <a:xfrm>
            <a:off x="609600" y="109579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2537616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528320" y="183198"/>
            <a:ext cx="10972800" cy="1143000"/>
          </a:xfrm>
          <a:noFill/>
          <a:ln>
            <a:miter lim="800000"/>
            <a:headEnd/>
            <a:tailEnd/>
          </a:ln>
        </p:spPr>
        <p:txBody>
          <a:bodyPr vert="horz" wrap="square" lIns="91440" tIns="45720" rIns="91440" bIns="45720" numCol="1" anchor="t" anchorCtr="0" compatLnSpc="1">
            <a:prstTxWarp prst="textNoShape">
              <a:avLst/>
            </a:prstTxWarp>
            <a:normAutofit/>
          </a:bodyPr>
          <a:lstStyle/>
          <a:p>
            <a:pPr algn="l" eaLnBrk="1" hangingPunct="1"/>
            <a:r>
              <a:rPr lang="en-US" sz="3600" b="1" dirty="0" smtClean="0"/>
              <a:t>HDN:  Rh </a:t>
            </a:r>
            <a:r>
              <a:rPr lang="en-US" sz="3600" b="1" dirty="0"/>
              <a:t>Hemolytic Disease</a:t>
            </a:r>
          </a:p>
        </p:txBody>
      </p:sp>
      <p:sp>
        <p:nvSpPr>
          <p:cNvPr id="63491" name="Rectangle 3"/>
          <p:cNvSpPr>
            <a:spLocks noGrp="1" noChangeArrowheads="1"/>
          </p:cNvSpPr>
          <p:nvPr>
            <p:ph idx="1"/>
          </p:nvPr>
        </p:nvSpPr>
        <p:spPr bwMode="auto">
          <a:xfrm>
            <a:off x="527381" y="1075070"/>
            <a:ext cx="11055019" cy="5327472"/>
          </a:xfrm>
          <a:noFill/>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marL="0" indent="0" eaLnBrk="1" hangingPunct="1">
              <a:lnSpc>
                <a:spcPct val="80000"/>
              </a:lnSpc>
              <a:buNone/>
            </a:pPr>
            <a:r>
              <a:rPr lang="en-US" b="1" dirty="0" smtClean="0"/>
              <a:t>Pathophysiology:</a:t>
            </a:r>
          </a:p>
          <a:p>
            <a:pPr lvl="1">
              <a:lnSpc>
                <a:spcPct val="80000"/>
              </a:lnSpc>
            </a:pPr>
            <a:r>
              <a:rPr lang="en-US" sz="2800" dirty="0" smtClean="0"/>
              <a:t>Rh </a:t>
            </a:r>
            <a:r>
              <a:rPr lang="en-US" sz="2800" dirty="0"/>
              <a:t>is the most immunogenic of blood groups</a:t>
            </a:r>
          </a:p>
          <a:p>
            <a:pPr lvl="1">
              <a:lnSpc>
                <a:spcPct val="80000"/>
              </a:lnSpc>
            </a:pPr>
            <a:r>
              <a:rPr lang="en-US" sz="2800" dirty="0"/>
              <a:t>Hemolysis does not occur with first pregnancy</a:t>
            </a:r>
          </a:p>
          <a:p>
            <a:pPr lvl="1" eaLnBrk="1" hangingPunct="1">
              <a:lnSpc>
                <a:spcPct val="80000"/>
              </a:lnSpc>
              <a:buFont typeface="Arial" charset="0"/>
              <a:buChar char="•"/>
            </a:pPr>
            <a:r>
              <a:rPr sz="2800" dirty="0"/>
              <a:t>Alloimmunization does occur with first </a:t>
            </a:r>
            <a:r>
              <a:rPr sz="2800" dirty="0" smtClean="0"/>
              <a:t>pregnancy</a:t>
            </a:r>
            <a:endParaRPr lang="en-US" sz="2800" dirty="0" smtClean="0"/>
          </a:p>
          <a:p>
            <a:pPr marL="457200" lvl="1" indent="0" eaLnBrk="1" hangingPunct="1">
              <a:lnSpc>
                <a:spcPct val="80000"/>
              </a:lnSpc>
              <a:buNone/>
            </a:pPr>
            <a:endParaRPr dirty="0"/>
          </a:p>
          <a:p>
            <a:pPr marL="0" indent="0" eaLnBrk="1" hangingPunct="1">
              <a:lnSpc>
                <a:spcPct val="80000"/>
              </a:lnSpc>
              <a:buNone/>
            </a:pPr>
            <a:r>
              <a:rPr lang="en-US" b="1" dirty="0"/>
              <a:t>Laboratory findings: </a:t>
            </a:r>
          </a:p>
          <a:p>
            <a:pPr lvl="1" eaLnBrk="1" hangingPunct="1">
              <a:lnSpc>
                <a:spcPct val="80000"/>
              </a:lnSpc>
            </a:pPr>
            <a:r>
              <a:rPr lang="en-US" sz="2800" dirty="0"/>
              <a:t>Infant’s Direct Antiglobulin Test (DAT) will be positive</a:t>
            </a:r>
          </a:p>
          <a:p>
            <a:pPr lvl="1" eaLnBrk="1" hangingPunct="1">
              <a:lnSpc>
                <a:spcPct val="80000"/>
              </a:lnSpc>
            </a:pPr>
            <a:r>
              <a:rPr lang="en-US" sz="2800" dirty="0"/>
              <a:t>Maternal antibody screen will be positive for a paternal antigen she </a:t>
            </a:r>
            <a:r>
              <a:rPr lang="en-US" sz="2800" dirty="0" smtClean="0"/>
              <a:t>lacks </a:t>
            </a:r>
            <a:endParaRPr lang="en-US" sz="2800" dirty="0"/>
          </a:p>
          <a:p>
            <a:pPr lvl="1" eaLnBrk="1" hangingPunct="1">
              <a:lnSpc>
                <a:spcPct val="80000"/>
              </a:lnSpc>
            </a:pPr>
            <a:r>
              <a:rPr lang="en-US" sz="2800" u="sng" dirty="0" smtClean="0"/>
              <a:t>Infant blood smear</a:t>
            </a:r>
            <a:r>
              <a:rPr lang="en-US" sz="2800" dirty="0" smtClean="0"/>
              <a:t>:  NRBCs</a:t>
            </a:r>
            <a:r>
              <a:rPr lang="en-US" sz="2800" dirty="0"/>
              <a:t>, polychromasia, </a:t>
            </a:r>
            <a:r>
              <a:rPr lang="en-US" sz="2800" dirty="0" smtClean="0"/>
              <a:t>not </a:t>
            </a:r>
            <a:r>
              <a:rPr lang="en-US" sz="2800" dirty="0"/>
              <a:t>usually </a:t>
            </a:r>
            <a:r>
              <a:rPr lang="en-US" sz="2800" dirty="0" err="1" smtClean="0"/>
              <a:t>spherocytes</a:t>
            </a:r>
            <a:endParaRPr lang="en-US" sz="2800" dirty="0"/>
          </a:p>
          <a:p>
            <a:pPr marL="457200" lvl="1" indent="0" eaLnBrk="1" hangingPunct="1">
              <a:lnSpc>
                <a:spcPct val="80000"/>
              </a:lnSpc>
              <a:buNone/>
            </a:pPr>
            <a:endParaRPr lang="en-US" dirty="0" smtClean="0"/>
          </a:p>
          <a:p>
            <a:pPr marL="0" indent="0" eaLnBrk="1" hangingPunct="1">
              <a:lnSpc>
                <a:spcPct val="80000"/>
              </a:lnSpc>
              <a:buNone/>
            </a:pPr>
            <a:r>
              <a:rPr lang="en-US" b="1" dirty="0" smtClean="0"/>
              <a:t>Prevention</a:t>
            </a:r>
            <a:r>
              <a:rPr lang="en-US" dirty="0" smtClean="0"/>
              <a:t>: </a:t>
            </a:r>
          </a:p>
          <a:p>
            <a:pPr lvl="1">
              <a:lnSpc>
                <a:spcPct val="80000"/>
              </a:lnSpc>
            </a:pPr>
            <a:r>
              <a:rPr lang="en-US" sz="2800" dirty="0" err="1" smtClean="0"/>
              <a:t>RhIgG</a:t>
            </a:r>
            <a:r>
              <a:rPr lang="en-US" sz="2800" dirty="0" smtClean="0"/>
              <a:t> (Anti-D: </a:t>
            </a:r>
            <a:r>
              <a:rPr lang="en-US" sz="2800" dirty="0" err="1" smtClean="0"/>
              <a:t>RhoGam</a:t>
            </a:r>
            <a:r>
              <a:rPr lang="en-US" sz="2800" dirty="0" smtClean="0"/>
              <a:t> or </a:t>
            </a:r>
            <a:r>
              <a:rPr lang="en-US" sz="2800" dirty="0" err="1" smtClean="0"/>
              <a:t>WinRho</a:t>
            </a:r>
            <a:r>
              <a:rPr lang="en-US" sz="2800" dirty="0" smtClean="0"/>
              <a:t>) is given to Rh- mothers to prevent </a:t>
            </a:r>
            <a:r>
              <a:rPr lang="en-US" sz="2800" dirty="0" err="1" smtClean="0"/>
              <a:t>alloimmunization</a:t>
            </a:r>
            <a:endParaRPr lang="en-US" sz="2800" dirty="0" smtClean="0"/>
          </a:p>
          <a:p>
            <a:pPr lvl="1" eaLnBrk="1" hangingPunct="1">
              <a:lnSpc>
                <a:spcPct val="80000"/>
              </a:lnSpc>
              <a:buFont typeface="Arial" charset="0"/>
              <a:buChar char="•"/>
            </a:pPr>
            <a:r>
              <a:rPr sz="2800" dirty="0" smtClean="0"/>
              <a:t>Given </a:t>
            </a:r>
            <a:r>
              <a:rPr sz="2800" dirty="0"/>
              <a:t>at 28 weeks, at delivery, and after any invasive procedure (amniocentesis, chorionic villus </a:t>
            </a:r>
            <a:r>
              <a:rPr sz="2800" dirty="0" smtClean="0"/>
              <a:t>sampling)</a:t>
            </a:r>
            <a:endParaRPr sz="2800" dirty="0"/>
          </a:p>
        </p:txBody>
      </p:sp>
      <p:sp>
        <p:nvSpPr>
          <p:cNvPr id="4" name="Line 22"/>
          <p:cNvSpPr>
            <a:spLocks noChangeShapeType="1"/>
          </p:cNvSpPr>
          <p:nvPr/>
        </p:nvSpPr>
        <p:spPr bwMode="auto">
          <a:xfrm>
            <a:off x="527381"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1491815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609600" y="183198"/>
            <a:ext cx="10972800" cy="1143000"/>
          </a:xfrm>
          <a:noFill/>
          <a:ln>
            <a:miter lim="800000"/>
            <a:headEnd/>
            <a:tailEnd/>
          </a:ln>
        </p:spPr>
        <p:txBody>
          <a:bodyPr vert="horz" wrap="square" lIns="91440" tIns="45720" rIns="91440" bIns="45720" numCol="1" anchor="t" anchorCtr="0" compatLnSpc="1">
            <a:prstTxWarp prst="textNoShape">
              <a:avLst/>
            </a:prstTxWarp>
            <a:normAutofit/>
          </a:bodyPr>
          <a:lstStyle/>
          <a:p>
            <a:pPr algn="l" eaLnBrk="1" hangingPunct="1"/>
            <a:r>
              <a:rPr lang="en-US" sz="3600" b="1" dirty="0" smtClean="0"/>
              <a:t>HDN: ABO </a:t>
            </a:r>
            <a:r>
              <a:rPr lang="en-US" sz="3600" b="1" dirty="0"/>
              <a:t>Incompatibility</a:t>
            </a:r>
          </a:p>
        </p:txBody>
      </p:sp>
      <p:sp>
        <p:nvSpPr>
          <p:cNvPr id="65539" name="Rectangle 3"/>
          <p:cNvSpPr>
            <a:spLocks noGrp="1" noChangeArrowheads="1"/>
          </p:cNvSpPr>
          <p:nvPr>
            <p:ph idx="1"/>
          </p:nvPr>
        </p:nvSpPr>
        <p:spPr bwMode="auto">
          <a:xfrm>
            <a:off x="672541" y="1089442"/>
            <a:ext cx="10316135" cy="5076086"/>
          </a:xfrm>
          <a:noFill/>
          <a:ln>
            <a:miter lim="800000"/>
            <a:headEnd/>
            <a:tailEnd/>
          </a:ln>
        </p:spPr>
        <p:txBody>
          <a:bodyPr vert="horz" wrap="square" lIns="91440" tIns="45720" rIns="91440" bIns="45720" numCol="1" anchor="t" anchorCtr="0" compatLnSpc="1">
            <a:prstTxWarp prst="textNoShape">
              <a:avLst/>
            </a:prstTxWarp>
            <a:normAutofit/>
          </a:bodyPr>
          <a:lstStyle/>
          <a:p>
            <a:pPr marL="0" indent="0" eaLnBrk="1" hangingPunct="1">
              <a:lnSpc>
                <a:spcPct val="80000"/>
              </a:lnSpc>
              <a:buNone/>
            </a:pPr>
            <a:r>
              <a:rPr lang="en-US" b="1" dirty="0" smtClean="0"/>
              <a:t>Pathophysiology:</a:t>
            </a:r>
          </a:p>
          <a:p>
            <a:pPr lvl="1">
              <a:lnSpc>
                <a:spcPct val="80000"/>
              </a:lnSpc>
            </a:pPr>
            <a:r>
              <a:rPr lang="en-US" sz="2800" dirty="0" err="1" smtClean="0"/>
              <a:t>Isohemagglutinins</a:t>
            </a:r>
            <a:r>
              <a:rPr lang="en-US" sz="2800" dirty="0" smtClean="0"/>
              <a:t> </a:t>
            </a:r>
            <a:r>
              <a:rPr lang="en-US" sz="2800" dirty="0"/>
              <a:t>are naturally occurring </a:t>
            </a:r>
            <a:r>
              <a:rPr lang="en-US" sz="2800" dirty="0" smtClean="0"/>
              <a:t>antibodies</a:t>
            </a:r>
          </a:p>
          <a:p>
            <a:pPr lvl="1">
              <a:lnSpc>
                <a:spcPct val="80000"/>
              </a:lnSpc>
            </a:pPr>
            <a:r>
              <a:rPr sz="2800" dirty="0" smtClean="0"/>
              <a:t>Typically </a:t>
            </a:r>
            <a:r>
              <a:rPr sz="2800" dirty="0"/>
              <a:t>IgM, but only IgG can cross </a:t>
            </a:r>
            <a:r>
              <a:rPr sz="2800" dirty="0" smtClean="0"/>
              <a:t>placenta</a:t>
            </a:r>
            <a:endParaRPr lang="en-US" sz="2800" dirty="0" smtClean="0"/>
          </a:p>
          <a:p>
            <a:pPr lvl="1">
              <a:lnSpc>
                <a:spcPct val="80000"/>
              </a:lnSpc>
            </a:pPr>
            <a:r>
              <a:rPr lang="en-US" sz="2800" dirty="0" smtClean="0"/>
              <a:t>Can </a:t>
            </a:r>
            <a:r>
              <a:rPr lang="en-US" sz="2800" dirty="0"/>
              <a:t>occur in the first pregnancy</a:t>
            </a:r>
          </a:p>
          <a:p>
            <a:pPr lvl="1">
              <a:lnSpc>
                <a:spcPct val="80000"/>
              </a:lnSpc>
            </a:pPr>
            <a:r>
              <a:rPr lang="en-US" sz="2800" dirty="0"/>
              <a:t>“ABO Set up” with Group O mom and Group A or B infant (20% of pregnancies, but only 2% affected by HDN)</a:t>
            </a:r>
          </a:p>
          <a:p>
            <a:pPr lvl="1">
              <a:lnSpc>
                <a:spcPct val="80000"/>
              </a:lnSpc>
            </a:pPr>
            <a:r>
              <a:rPr lang="en-US" sz="2800" dirty="0"/>
              <a:t>DAT is usually positive (may be weak</a:t>
            </a:r>
            <a:r>
              <a:rPr lang="en-US" sz="2800" dirty="0" smtClean="0"/>
              <a:t>)</a:t>
            </a:r>
          </a:p>
          <a:p>
            <a:pPr marL="0" indent="0" eaLnBrk="1" hangingPunct="1">
              <a:lnSpc>
                <a:spcPct val="80000"/>
              </a:lnSpc>
              <a:buNone/>
            </a:pPr>
            <a:endParaRPr lang="en-US" sz="2400" dirty="0"/>
          </a:p>
          <a:p>
            <a:pPr marL="0" indent="0" eaLnBrk="1" hangingPunct="1">
              <a:lnSpc>
                <a:spcPct val="80000"/>
              </a:lnSpc>
              <a:buNone/>
            </a:pPr>
            <a:r>
              <a:rPr lang="en-US" b="1" dirty="0" smtClean="0"/>
              <a:t>Clinical Findings:</a:t>
            </a:r>
          </a:p>
          <a:p>
            <a:pPr lvl="1">
              <a:lnSpc>
                <a:spcPct val="80000"/>
              </a:lnSpc>
            </a:pPr>
            <a:r>
              <a:rPr lang="en-US" sz="2800" u="sng" dirty="0" smtClean="0"/>
              <a:t>Infant peripheral smear</a:t>
            </a:r>
            <a:r>
              <a:rPr lang="en-US" sz="2800" dirty="0" smtClean="0"/>
              <a:t>:  </a:t>
            </a:r>
            <a:r>
              <a:rPr lang="en-US" sz="2800" dirty="0" err="1" smtClean="0"/>
              <a:t>polychromasia</a:t>
            </a:r>
            <a:r>
              <a:rPr lang="en-US" sz="2800" dirty="0"/>
              <a:t>, NRBCs, spherocytes</a:t>
            </a:r>
          </a:p>
          <a:p>
            <a:pPr lvl="1">
              <a:lnSpc>
                <a:spcPct val="80000"/>
              </a:lnSpc>
            </a:pPr>
            <a:r>
              <a:rPr lang="en-US" sz="2800" dirty="0"/>
              <a:t>ABO antigens not expressed in early fetal RBCs, thus ABO HDN is not usually severe</a:t>
            </a:r>
          </a:p>
        </p:txBody>
      </p:sp>
      <p:sp>
        <p:nvSpPr>
          <p:cNvPr id="4" name="Line 22"/>
          <p:cNvSpPr>
            <a:spLocks noChangeShapeType="1"/>
          </p:cNvSpPr>
          <p:nvPr/>
        </p:nvSpPr>
        <p:spPr bwMode="auto">
          <a:xfrm>
            <a:off x="527381"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2985112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86477"/>
            <a:ext cx="10515600" cy="4351338"/>
          </a:xfrm>
        </p:spPr>
        <p:txBody>
          <a:bodyPr>
            <a:normAutofit/>
          </a:bodyPr>
          <a:lstStyle/>
          <a:p>
            <a:pPr marL="0" indent="0" algn="ctr">
              <a:buNone/>
            </a:pPr>
            <a:r>
              <a:rPr lang="en-US" sz="4000" b="1" dirty="0" smtClean="0">
                <a:latin typeface="+mj-lt"/>
              </a:rPr>
              <a:t>Mechanical Hemolysis (Fragmentation</a:t>
            </a:r>
            <a:r>
              <a:rPr lang="en-US" sz="4000" dirty="0" smtClean="0"/>
              <a:t>)</a:t>
            </a:r>
            <a:endParaRPr lang="en-US" sz="4000" dirty="0"/>
          </a:p>
        </p:txBody>
      </p:sp>
      <p:cxnSp>
        <p:nvCxnSpPr>
          <p:cNvPr id="4" name="Straight Connector 3"/>
          <p:cNvCxnSpPr/>
          <p:nvPr/>
        </p:nvCxnSpPr>
        <p:spPr>
          <a:xfrm flipV="1">
            <a:off x="1366092" y="1377109"/>
            <a:ext cx="8842872" cy="11017"/>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1366092" y="2686281"/>
            <a:ext cx="8842872" cy="11017"/>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9337757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41960" y="197485"/>
            <a:ext cx="10515600" cy="1325563"/>
          </a:xfrm>
        </p:spPr>
        <p:txBody>
          <a:bodyPr rtlCol="0">
            <a:normAutofit/>
          </a:bodyPr>
          <a:lstStyle/>
          <a:p>
            <a:pPr algn="l" eaLnBrk="1" fontAlgn="auto" hangingPunct="1">
              <a:spcAft>
                <a:spcPts val="0"/>
              </a:spcAft>
              <a:defRPr/>
            </a:pPr>
            <a:r>
              <a:rPr lang="en-US" sz="3600" b="1" dirty="0"/>
              <a:t>Red cell fragmentation disorders</a:t>
            </a:r>
            <a:r>
              <a:rPr lang="en-US" sz="3600" b="1" dirty="0">
                <a:solidFill>
                  <a:srgbClr val="FF0000"/>
                </a:solidFill>
              </a:rPr>
              <a:t> </a:t>
            </a:r>
            <a:r>
              <a:rPr lang="en-US" sz="3600" b="1" dirty="0"/>
              <a:t/>
            </a:r>
            <a:br>
              <a:rPr lang="en-US" sz="3600" b="1" dirty="0"/>
            </a:br>
            <a:endParaRPr lang="en-US" sz="3600" b="1" dirty="0"/>
          </a:p>
        </p:txBody>
      </p:sp>
      <p:sp>
        <p:nvSpPr>
          <p:cNvPr id="90115" name="Rectangle 3"/>
          <p:cNvSpPr>
            <a:spLocks noGrp="1" noChangeArrowheads="1"/>
          </p:cNvSpPr>
          <p:nvPr>
            <p:ph idx="1"/>
          </p:nvPr>
        </p:nvSpPr>
        <p:spPr>
          <a:xfrm>
            <a:off x="619539" y="1076029"/>
            <a:ext cx="8295861" cy="6102011"/>
          </a:xfrm>
        </p:spPr>
        <p:txBody>
          <a:bodyPr rtlCol="0">
            <a:normAutofit fontScale="77500" lnSpcReduction="20000"/>
          </a:bodyPr>
          <a:lstStyle/>
          <a:p>
            <a:pPr marL="0" indent="0" eaLnBrk="1" fontAlgn="auto" hangingPunct="1">
              <a:lnSpc>
                <a:spcPct val="90000"/>
              </a:lnSpc>
              <a:spcAft>
                <a:spcPts val="0"/>
              </a:spcAft>
              <a:buNone/>
              <a:defRPr/>
            </a:pPr>
            <a:r>
              <a:rPr sz="3400" b="1" dirty="0" err="1"/>
              <a:t>Microangiopathic</a:t>
            </a:r>
            <a:r>
              <a:rPr sz="3400" b="1" dirty="0"/>
              <a:t> Hemolytic Anemia (MAHA)</a:t>
            </a:r>
            <a:endParaRPr lang="en-US" sz="3400" b="1" dirty="0"/>
          </a:p>
          <a:p>
            <a:pPr lvl="1" eaLnBrk="1" fontAlgn="auto" hangingPunct="1">
              <a:lnSpc>
                <a:spcPct val="90000"/>
              </a:lnSpc>
              <a:spcAft>
                <a:spcPts val="0"/>
              </a:spcAft>
              <a:defRPr/>
            </a:pPr>
            <a:r>
              <a:rPr sz="3400" dirty="0"/>
              <a:t>Shearing of red </a:t>
            </a:r>
            <a:r>
              <a:rPr sz="3400" dirty="0" smtClean="0"/>
              <a:t>cells</a:t>
            </a:r>
            <a:r>
              <a:rPr lang="en-US" sz="3400" dirty="0" smtClean="0"/>
              <a:t> in small vessels</a:t>
            </a:r>
            <a:r>
              <a:rPr sz="3400" dirty="0" smtClean="0"/>
              <a:t> </a:t>
            </a:r>
            <a:r>
              <a:rPr sz="3400" dirty="0"/>
              <a:t>(</a:t>
            </a:r>
            <a:r>
              <a:rPr sz="3400" dirty="0" err="1" smtClean="0"/>
              <a:t>schistocytes</a:t>
            </a:r>
            <a:r>
              <a:rPr sz="3400" dirty="0" smtClean="0"/>
              <a:t>)</a:t>
            </a:r>
            <a:endParaRPr sz="3400" dirty="0"/>
          </a:p>
          <a:p>
            <a:pPr lvl="1" eaLnBrk="1" fontAlgn="auto" hangingPunct="1">
              <a:lnSpc>
                <a:spcPct val="90000"/>
              </a:lnSpc>
              <a:spcAft>
                <a:spcPts val="0"/>
              </a:spcAft>
              <a:defRPr/>
            </a:pPr>
            <a:r>
              <a:rPr lang="en-US" sz="3400" dirty="0" smtClean="0"/>
              <a:t>Differential diagnosis:  </a:t>
            </a:r>
          </a:p>
          <a:p>
            <a:pPr lvl="2">
              <a:defRPr/>
            </a:pPr>
            <a:r>
              <a:rPr lang="en-US" sz="3400" dirty="0" smtClean="0"/>
              <a:t>DIC, TTP, HUS</a:t>
            </a:r>
          </a:p>
          <a:p>
            <a:pPr lvl="2">
              <a:defRPr/>
            </a:pPr>
            <a:r>
              <a:rPr lang="en-US" sz="3400" dirty="0" err="1" smtClean="0"/>
              <a:t>Kasabach</a:t>
            </a:r>
            <a:r>
              <a:rPr lang="en-US" sz="3400" dirty="0" smtClean="0"/>
              <a:t>-Merritt Syndrome </a:t>
            </a:r>
            <a:endParaRPr lang="en-US" sz="3400" dirty="0"/>
          </a:p>
          <a:p>
            <a:pPr lvl="2">
              <a:defRPr/>
            </a:pPr>
            <a:r>
              <a:rPr lang="en-US" sz="3400" dirty="0" smtClean="0"/>
              <a:t>Burns </a:t>
            </a:r>
          </a:p>
          <a:p>
            <a:pPr lvl="2">
              <a:defRPr/>
            </a:pPr>
            <a:r>
              <a:rPr lang="en-US" sz="3400" dirty="0" smtClean="0"/>
              <a:t>Bone Marrow Transplant (allogeneic&gt;autologous)</a:t>
            </a:r>
          </a:p>
          <a:p>
            <a:pPr lvl="2">
              <a:defRPr/>
            </a:pPr>
            <a:r>
              <a:rPr lang="en-US" sz="3400" dirty="0" smtClean="0"/>
              <a:t>Drugs:  cyclosporine </a:t>
            </a:r>
            <a:r>
              <a:rPr lang="en-US" sz="3400" dirty="0"/>
              <a:t>A, </a:t>
            </a:r>
            <a:r>
              <a:rPr lang="en-US" sz="3400" dirty="0" err="1"/>
              <a:t>tacrolimus</a:t>
            </a:r>
            <a:r>
              <a:rPr lang="en-US" sz="3400" dirty="0"/>
              <a:t> </a:t>
            </a:r>
          </a:p>
          <a:p>
            <a:pPr marL="0" indent="0">
              <a:lnSpc>
                <a:spcPct val="90000"/>
              </a:lnSpc>
              <a:buNone/>
              <a:defRPr/>
            </a:pPr>
            <a:endParaRPr lang="en-US" dirty="0" smtClean="0"/>
          </a:p>
          <a:p>
            <a:pPr marL="0" indent="0">
              <a:lnSpc>
                <a:spcPct val="90000"/>
              </a:lnSpc>
              <a:buNone/>
              <a:defRPr/>
            </a:pPr>
            <a:r>
              <a:rPr lang="en-US" sz="3400" b="1" dirty="0" err="1" smtClean="0"/>
              <a:t>Macroangiopathic</a:t>
            </a:r>
            <a:r>
              <a:rPr lang="en-US" sz="3400" b="1" dirty="0" smtClean="0"/>
              <a:t> Hemolysis</a:t>
            </a:r>
            <a:endParaRPr lang="en-US" sz="3400" dirty="0" smtClean="0"/>
          </a:p>
          <a:p>
            <a:pPr lvl="1">
              <a:defRPr/>
            </a:pPr>
            <a:r>
              <a:rPr lang="en-US" sz="3400" dirty="0" smtClean="0"/>
              <a:t>Shearing of red cells in larger vessels (</a:t>
            </a:r>
            <a:r>
              <a:rPr lang="en-US" sz="3400" dirty="0" err="1" smtClean="0"/>
              <a:t>schistocytes</a:t>
            </a:r>
            <a:r>
              <a:rPr lang="en-US" sz="3400" dirty="0" smtClean="0"/>
              <a:t>)</a:t>
            </a:r>
          </a:p>
          <a:p>
            <a:pPr lvl="1">
              <a:defRPr/>
            </a:pPr>
            <a:r>
              <a:rPr lang="en-US" sz="3400" dirty="0" smtClean="0"/>
              <a:t>Differential diagnosis:  </a:t>
            </a:r>
          </a:p>
          <a:p>
            <a:pPr lvl="2">
              <a:defRPr/>
            </a:pPr>
            <a:r>
              <a:rPr lang="en-US" sz="3400" dirty="0" smtClean="0"/>
              <a:t>Congenital </a:t>
            </a:r>
            <a:r>
              <a:rPr lang="en-US" sz="3400" dirty="0"/>
              <a:t>heart </a:t>
            </a:r>
            <a:r>
              <a:rPr lang="en-US" sz="3400" dirty="0" smtClean="0"/>
              <a:t>disease: especially </a:t>
            </a:r>
            <a:r>
              <a:rPr lang="en-US" sz="3400" dirty="0"/>
              <a:t>after surgery </a:t>
            </a:r>
            <a:r>
              <a:rPr lang="en-US" sz="3400" dirty="0" smtClean="0"/>
              <a:t>with a rough suture line or residual high-pressure-gradient jet</a:t>
            </a:r>
          </a:p>
          <a:p>
            <a:pPr lvl="2">
              <a:defRPr/>
            </a:pPr>
            <a:r>
              <a:rPr lang="en-US" sz="3400" dirty="0" smtClean="0"/>
              <a:t>March hemolysis</a:t>
            </a:r>
            <a:endParaRPr dirty="0"/>
          </a:p>
          <a:p>
            <a:pPr eaLnBrk="1" fontAlgn="auto" hangingPunct="1">
              <a:lnSpc>
                <a:spcPct val="90000"/>
              </a:lnSpc>
              <a:spcAft>
                <a:spcPts val="0"/>
              </a:spcAft>
              <a:buFont typeface="Arial" pitchFamily="34" charset="0"/>
              <a:buChar char="•"/>
              <a:defRPr/>
            </a:pPr>
            <a:endParaRPr lang="en-US" dirty="0"/>
          </a:p>
          <a:p>
            <a:pPr eaLnBrk="1" fontAlgn="auto" hangingPunct="1">
              <a:lnSpc>
                <a:spcPct val="90000"/>
              </a:lnSpc>
              <a:spcAft>
                <a:spcPts val="0"/>
              </a:spcAft>
              <a:buFont typeface="Wingdings" pitchFamily="2" charset="2"/>
              <a:buNone/>
              <a:defRPr/>
            </a:pPr>
            <a:endParaRPr lang="en-US" dirty="0"/>
          </a:p>
        </p:txBody>
      </p:sp>
      <p:sp>
        <p:nvSpPr>
          <p:cNvPr id="4" name="Line 22"/>
          <p:cNvSpPr>
            <a:spLocks noChangeShapeType="1"/>
          </p:cNvSpPr>
          <p:nvPr/>
        </p:nvSpPr>
        <p:spPr bwMode="auto">
          <a:xfrm>
            <a:off x="527381"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Box 5"/>
          <p:cNvSpPr txBox="1"/>
          <p:nvPr/>
        </p:nvSpPr>
        <p:spPr>
          <a:xfrm>
            <a:off x="9363738" y="3845393"/>
            <a:ext cx="2061783" cy="246221"/>
          </a:xfrm>
          <a:prstGeom prst="rect">
            <a:avLst/>
          </a:prstGeom>
          <a:noFill/>
        </p:spPr>
        <p:txBody>
          <a:bodyPr wrap="none" rtlCol="0">
            <a:spAutoFit/>
          </a:bodyPr>
          <a:lstStyle/>
          <a:p>
            <a:r>
              <a:rPr lang="en-US" sz="1000" dirty="0" smtClean="0">
                <a:solidFill>
                  <a:schemeClr val="tx1">
                    <a:lumMod val="50000"/>
                    <a:lumOff val="50000"/>
                  </a:schemeClr>
                </a:solidFill>
              </a:rPr>
              <a:t>With permission from </a:t>
            </a:r>
            <a:r>
              <a:rPr lang="en-US" sz="1000" dirty="0" err="1" smtClean="0">
                <a:solidFill>
                  <a:schemeClr val="tx1">
                    <a:lumMod val="50000"/>
                    <a:lumOff val="50000"/>
                  </a:schemeClr>
                </a:solidFill>
              </a:rPr>
              <a:t>Sameul</a:t>
            </a:r>
            <a:r>
              <a:rPr lang="en-US" sz="1000" dirty="0" smtClean="0">
                <a:solidFill>
                  <a:schemeClr val="tx1">
                    <a:lumMod val="50000"/>
                    <a:lumOff val="50000"/>
                  </a:schemeClr>
                </a:solidFill>
              </a:rPr>
              <a:t> E. Lux</a:t>
            </a:r>
            <a:endParaRPr lang="en-US" sz="1000" dirty="0">
              <a:solidFill>
                <a:schemeClr val="tx1">
                  <a:lumMod val="50000"/>
                  <a:lumOff val="50000"/>
                </a:schemeClr>
              </a:solidFill>
            </a:endParaRPr>
          </a:p>
        </p:txBody>
      </p:sp>
      <p:sp>
        <p:nvSpPr>
          <p:cNvPr id="11" name="TextBox 10"/>
          <p:cNvSpPr txBox="1"/>
          <p:nvPr/>
        </p:nvSpPr>
        <p:spPr>
          <a:xfrm>
            <a:off x="8713318" y="4310989"/>
            <a:ext cx="1236236" cy="369332"/>
          </a:xfrm>
          <a:prstGeom prst="rect">
            <a:avLst/>
          </a:prstGeom>
          <a:noFill/>
          <a:ln>
            <a:solidFill>
              <a:schemeClr val="tx1"/>
            </a:solidFill>
          </a:ln>
        </p:spPr>
        <p:txBody>
          <a:bodyPr wrap="square" rtlCol="0">
            <a:spAutoFit/>
          </a:bodyPr>
          <a:lstStyle/>
          <a:p>
            <a:r>
              <a:rPr lang="en-US" dirty="0" err="1" smtClean="0"/>
              <a:t>Schistocyte</a:t>
            </a:r>
            <a:endParaRPr lang="en-US" dirty="0"/>
          </a:p>
        </p:txBody>
      </p:sp>
      <p:pic>
        <p:nvPicPr>
          <p:cNvPr id="5122" name="Picture 2" descr="C:\Users\ch095907\Dropbox\Teaching Collections\Pictures of Blood Diseases\RBC\Microangiopathy\DIC-1.ti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3168" y="1926750"/>
            <a:ext cx="2885634" cy="189685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9209781" y="2206303"/>
            <a:ext cx="0" cy="21046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1392469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71061" y="0"/>
            <a:ext cx="10972800" cy="1143000"/>
          </a:xfrm>
        </p:spPr>
        <p:txBody>
          <a:bodyPr rtlCol="0">
            <a:normAutofit/>
          </a:bodyPr>
          <a:lstStyle/>
          <a:p>
            <a:pPr algn="l" eaLnBrk="1" fontAlgn="auto" hangingPunct="1">
              <a:spcAft>
                <a:spcPts val="0"/>
              </a:spcAft>
              <a:defRPr/>
            </a:pPr>
            <a:r>
              <a:rPr lang="en-US" sz="3600" b="1" dirty="0"/>
              <a:t>Thrombotic Thrombocytopenia </a:t>
            </a:r>
            <a:r>
              <a:rPr lang="en-US" sz="3600" b="1" dirty="0" err="1" smtClean="0"/>
              <a:t>Purpura</a:t>
            </a:r>
            <a:r>
              <a:rPr lang="en-US" sz="3600" b="1" dirty="0" smtClean="0"/>
              <a:t>:  Pathophysiology </a:t>
            </a:r>
            <a:endParaRPr lang="en-US" sz="3600" b="1" dirty="0"/>
          </a:p>
        </p:txBody>
      </p:sp>
      <p:sp>
        <p:nvSpPr>
          <p:cNvPr id="91139" name="Rectangle 3"/>
          <p:cNvSpPr>
            <a:spLocks noGrp="1" noChangeArrowheads="1"/>
          </p:cNvSpPr>
          <p:nvPr>
            <p:ph idx="1"/>
          </p:nvPr>
        </p:nvSpPr>
        <p:spPr>
          <a:xfrm>
            <a:off x="527381" y="1450878"/>
            <a:ext cx="5766739" cy="4597611"/>
          </a:xfrm>
        </p:spPr>
        <p:txBody>
          <a:bodyPr rtlCol="0">
            <a:normAutofit/>
          </a:bodyPr>
          <a:lstStyle/>
          <a:p>
            <a:pPr marL="0" indent="0">
              <a:buNone/>
              <a:defRPr/>
            </a:pPr>
            <a:r>
              <a:rPr lang="en-US" sz="3000" dirty="0" smtClean="0"/>
              <a:t>Abnormal </a:t>
            </a:r>
            <a:r>
              <a:rPr lang="en-US" sz="3000" dirty="0"/>
              <a:t>von </a:t>
            </a:r>
            <a:r>
              <a:rPr lang="en-US" sz="3000" dirty="0" err="1"/>
              <a:t>Willebrand</a:t>
            </a:r>
            <a:r>
              <a:rPr lang="en-US" sz="3000" dirty="0"/>
              <a:t> factor cleaving protease encoded by ADAMTS13 </a:t>
            </a:r>
            <a:r>
              <a:rPr lang="en-US" sz="3000" dirty="0" smtClean="0"/>
              <a:t>gene</a:t>
            </a:r>
          </a:p>
          <a:p>
            <a:pPr>
              <a:defRPr/>
            </a:pPr>
            <a:r>
              <a:rPr lang="en-US" sz="3000" u="sng" dirty="0" smtClean="0"/>
              <a:t>Upshaw-Schulman Syndrome</a:t>
            </a:r>
            <a:r>
              <a:rPr lang="en-US" sz="3000" dirty="0" smtClean="0"/>
              <a:t>: congenital </a:t>
            </a:r>
            <a:r>
              <a:rPr lang="en-US" sz="3000" dirty="0"/>
              <a:t>absence of enzyme </a:t>
            </a:r>
            <a:endParaRPr lang="en-US" sz="3000" dirty="0" smtClean="0"/>
          </a:p>
          <a:p>
            <a:pPr>
              <a:defRPr/>
            </a:pPr>
            <a:r>
              <a:rPr lang="en-US" sz="3000" u="sng" dirty="0" smtClean="0"/>
              <a:t>Acquired autoantibody </a:t>
            </a:r>
            <a:r>
              <a:rPr lang="en-US" sz="3000" u="sng" dirty="0"/>
              <a:t>to the </a:t>
            </a:r>
            <a:r>
              <a:rPr lang="en-US" sz="3000" u="sng" dirty="0" err="1"/>
              <a:t>vWF</a:t>
            </a:r>
            <a:r>
              <a:rPr lang="en-US" sz="3000" u="sng" dirty="0"/>
              <a:t> cleaving </a:t>
            </a:r>
            <a:r>
              <a:rPr lang="en-US" sz="3000" u="sng" dirty="0" smtClean="0"/>
              <a:t>protease</a:t>
            </a:r>
            <a:r>
              <a:rPr lang="en-US" sz="3000" dirty="0" smtClean="0"/>
              <a:t>: idiopathic or secondary to rheum, pregnancy, infections</a:t>
            </a:r>
            <a:endParaRPr lang="en-US" sz="3000" dirty="0"/>
          </a:p>
        </p:txBody>
      </p:sp>
      <p:sp>
        <p:nvSpPr>
          <p:cNvPr id="4" name="Line 22"/>
          <p:cNvSpPr>
            <a:spLocks noChangeShapeType="1"/>
          </p:cNvSpPr>
          <p:nvPr/>
        </p:nvSpPr>
        <p:spPr bwMode="auto">
          <a:xfrm>
            <a:off x="527381"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098" name="Picture 2" descr="Image result for tt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05" t="838" r="3844" b="50000"/>
          <a:stretch/>
        </p:blipFill>
        <p:spPr bwMode="auto">
          <a:xfrm>
            <a:off x="6562143" y="1693364"/>
            <a:ext cx="5152349" cy="20163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62143" y="5937547"/>
            <a:ext cx="2788891" cy="707886"/>
          </a:xfrm>
          <a:prstGeom prst="rect">
            <a:avLst/>
          </a:prstGeom>
          <a:noFill/>
        </p:spPr>
        <p:txBody>
          <a:bodyPr wrap="square" rtlCol="0">
            <a:spAutoFit/>
          </a:bodyPr>
          <a:lstStyle/>
          <a:p>
            <a:r>
              <a:rPr lang="en-US" sz="1000" dirty="0"/>
              <a:t>Republished with permission of </a:t>
            </a:r>
            <a:r>
              <a:rPr lang="en-US" sz="1000" i="1" dirty="0" smtClean="0"/>
              <a:t>Blood</a:t>
            </a:r>
            <a:r>
              <a:rPr lang="en-US" sz="1000" dirty="0" smtClean="0"/>
              <a:t>, </a:t>
            </a:r>
            <a:r>
              <a:rPr lang="en-US" sz="1000" dirty="0"/>
              <a:t>from Thrombotic thrombocytopenic </a:t>
            </a:r>
            <a:r>
              <a:rPr lang="en-US" sz="1000" dirty="0" smtClean="0"/>
              <a:t>purpura, Joly, et al, 129, 21, 2836-2846, </a:t>
            </a:r>
            <a:r>
              <a:rPr lang="en-US" altLang="en-US" sz="1000" dirty="0"/>
              <a:t>©</a:t>
            </a:r>
            <a:r>
              <a:rPr lang="en-US" sz="1000" dirty="0"/>
              <a:t> 2017</a:t>
            </a:r>
            <a:r>
              <a:rPr lang="en-US" sz="1000" dirty="0" smtClean="0"/>
              <a:t>; </a:t>
            </a:r>
            <a:r>
              <a:rPr lang="en-US" sz="1000" dirty="0"/>
              <a:t>permission conveyed through Copyright Clearance Center, </a:t>
            </a:r>
            <a:r>
              <a:rPr lang="en-US" sz="1000" dirty="0" err="1"/>
              <a:t>Inc</a:t>
            </a:r>
            <a:endParaRPr lang="en-US" sz="1000" dirty="0">
              <a:solidFill>
                <a:schemeClr val="tx1">
                  <a:lumMod val="50000"/>
                  <a:lumOff val="50000"/>
                </a:schemeClr>
              </a:solidFill>
            </a:endParaRPr>
          </a:p>
        </p:txBody>
      </p:sp>
      <p:sp>
        <p:nvSpPr>
          <p:cNvPr id="3" name="TextBox 2"/>
          <p:cNvSpPr txBox="1"/>
          <p:nvPr/>
        </p:nvSpPr>
        <p:spPr>
          <a:xfrm>
            <a:off x="7516298" y="1293254"/>
            <a:ext cx="2654896" cy="400110"/>
          </a:xfrm>
          <a:prstGeom prst="rect">
            <a:avLst/>
          </a:prstGeom>
          <a:noFill/>
        </p:spPr>
        <p:txBody>
          <a:bodyPr wrap="square" rtlCol="0">
            <a:spAutoFit/>
          </a:bodyPr>
          <a:lstStyle/>
          <a:p>
            <a:r>
              <a:rPr lang="en-US" sz="2000" b="1" dirty="0" smtClean="0"/>
              <a:t>Pathophysiology of TTP</a:t>
            </a:r>
            <a:endParaRPr lang="en-US" sz="2000" b="1" dirty="0"/>
          </a:p>
        </p:txBody>
      </p:sp>
      <p:pic>
        <p:nvPicPr>
          <p:cNvPr id="11" name="Picture 2" descr="Image result for tt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48" t="50000" r="37947" b="2437"/>
          <a:stretch/>
        </p:blipFill>
        <p:spPr bwMode="auto">
          <a:xfrm>
            <a:off x="6727062" y="3649198"/>
            <a:ext cx="3478645" cy="201033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472691" y="1293254"/>
            <a:ext cx="5155429" cy="45587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531663" y="2671974"/>
            <a:ext cx="954155" cy="665586"/>
          </a:xfrm>
          <a:prstGeom prst="roundRect">
            <a:avLst/>
          </a:prstGeom>
          <a:solidFill>
            <a:srgbClr val="7030A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22464" y="3692983"/>
            <a:ext cx="1821125" cy="400110"/>
          </a:xfrm>
          <a:prstGeom prst="rect">
            <a:avLst/>
          </a:prstGeom>
          <a:noFill/>
        </p:spPr>
        <p:txBody>
          <a:bodyPr wrap="square" rtlCol="0">
            <a:spAutoFit/>
          </a:bodyPr>
          <a:lstStyle/>
          <a:p>
            <a:pPr algn="ctr"/>
            <a:r>
              <a:rPr lang="en-US" sz="1000" b="1" dirty="0" smtClean="0">
                <a:solidFill>
                  <a:srgbClr val="7030A0"/>
                </a:solidFill>
              </a:rPr>
              <a:t>Fibrin deposition, platelet trapping, </a:t>
            </a:r>
            <a:r>
              <a:rPr lang="en-US" sz="1000" b="1" dirty="0" err="1" smtClean="0">
                <a:solidFill>
                  <a:srgbClr val="7030A0"/>
                </a:solidFill>
              </a:rPr>
              <a:t>microangiopathy</a:t>
            </a:r>
            <a:endParaRPr lang="en-US" sz="1000" b="1" dirty="0">
              <a:solidFill>
                <a:srgbClr val="7030A0"/>
              </a:solidFill>
            </a:endParaRPr>
          </a:p>
        </p:txBody>
      </p:sp>
      <p:sp>
        <p:nvSpPr>
          <p:cNvPr id="13" name="Rounded Rectangle 12"/>
          <p:cNvSpPr/>
          <p:nvPr/>
        </p:nvSpPr>
        <p:spPr>
          <a:xfrm>
            <a:off x="8303282" y="3692983"/>
            <a:ext cx="1510749" cy="400110"/>
          </a:xfrm>
          <a:prstGeom prst="roundRect">
            <a:avLst/>
          </a:prstGeom>
          <a:solidFill>
            <a:srgbClr val="7030A0">
              <a:alpha val="11000"/>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943588" y="1693364"/>
            <a:ext cx="825867" cy="323165"/>
          </a:xfrm>
          <a:prstGeom prst="rect">
            <a:avLst/>
          </a:prstGeom>
          <a:noFill/>
        </p:spPr>
        <p:txBody>
          <a:bodyPr wrap="none" rtlCol="0">
            <a:spAutoFit/>
          </a:bodyPr>
          <a:lstStyle/>
          <a:p>
            <a:r>
              <a:rPr lang="en-US" sz="1500" b="1" dirty="0" smtClean="0"/>
              <a:t>Normal </a:t>
            </a:r>
            <a:endParaRPr lang="en-US" sz="1500" b="1" dirty="0"/>
          </a:p>
        </p:txBody>
      </p:sp>
      <p:sp>
        <p:nvSpPr>
          <p:cNvPr id="14" name="Rectangle 1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571141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569513" y="5984341"/>
            <a:ext cx="2362954" cy="724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38" name="Rectangle 2"/>
          <p:cNvSpPr>
            <a:spLocks noGrp="1" noChangeArrowheads="1"/>
          </p:cNvSpPr>
          <p:nvPr>
            <p:ph type="title"/>
          </p:nvPr>
        </p:nvSpPr>
        <p:spPr>
          <a:xfrm>
            <a:off x="371061" y="0"/>
            <a:ext cx="10972800" cy="1143000"/>
          </a:xfrm>
        </p:spPr>
        <p:txBody>
          <a:bodyPr rtlCol="0">
            <a:normAutofit/>
          </a:bodyPr>
          <a:lstStyle/>
          <a:p>
            <a:pPr algn="l" eaLnBrk="1" fontAlgn="auto" hangingPunct="1">
              <a:spcAft>
                <a:spcPts val="0"/>
              </a:spcAft>
              <a:defRPr/>
            </a:pPr>
            <a:r>
              <a:rPr lang="en-US" sz="3600" b="1" dirty="0"/>
              <a:t>Thrombotic Thrombocytopenia </a:t>
            </a:r>
            <a:r>
              <a:rPr lang="en-US" sz="3600" b="1" dirty="0" err="1"/>
              <a:t>Purpura</a:t>
            </a:r>
            <a:r>
              <a:rPr lang="en-US" sz="3600" b="1" dirty="0"/>
              <a:t> </a:t>
            </a:r>
          </a:p>
        </p:txBody>
      </p:sp>
      <p:sp>
        <p:nvSpPr>
          <p:cNvPr id="91139" name="Rectangle 3"/>
          <p:cNvSpPr>
            <a:spLocks noGrp="1" noChangeArrowheads="1"/>
          </p:cNvSpPr>
          <p:nvPr>
            <p:ph idx="1"/>
          </p:nvPr>
        </p:nvSpPr>
        <p:spPr>
          <a:xfrm>
            <a:off x="644220" y="1033893"/>
            <a:ext cx="10968660" cy="5796077"/>
          </a:xfrm>
        </p:spPr>
        <p:txBody>
          <a:bodyPr rtlCol="0">
            <a:normAutofit/>
          </a:bodyPr>
          <a:lstStyle/>
          <a:p>
            <a:pPr marL="0" indent="0" eaLnBrk="1" fontAlgn="auto" hangingPunct="1">
              <a:lnSpc>
                <a:spcPct val="90000"/>
              </a:lnSpc>
              <a:spcAft>
                <a:spcPts val="0"/>
              </a:spcAft>
              <a:buNone/>
              <a:defRPr/>
            </a:pPr>
            <a:r>
              <a:rPr lang="en-US" b="1" dirty="0" smtClean="0"/>
              <a:t>Symptoms</a:t>
            </a:r>
          </a:p>
          <a:p>
            <a:pPr eaLnBrk="1" fontAlgn="auto" hangingPunct="1">
              <a:lnSpc>
                <a:spcPct val="90000"/>
              </a:lnSpc>
              <a:spcAft>
                <a:spcPts val="0"/>
              </a:spcAft>
              <a:buFont typeface="Arial" pitchFamily="34" charset="0"/>
              <a:buChar char="•"/>
              <a:defRPr/>
            </a:pPr>
            <a:r>
              <a:rPr lang="en-US" dirty="0" smtClean="0"/>
              <a:t>Classical Pentad: fever</a:t>
            </a:r>
            <a:r>
              <a:rPr lang="en-US" dirty="0"/>
              <a:t>, </a:t>
            </a:r>
            <a:r>
              <a:rPr lang="en-US" b="1" u="sng" dirty="0"/>
              <a:t>MAHA, thrombocytopenia</a:t>
            </a:r>
            <a:r>
              <a:rPr lang="en-US" dirty="0"/>
              <a:t>, renal dysfunction, and neurological changes. </a:t>
            </a:r>
            <a:endParaRPr lang="en-US" dirty="0" smtClean="0"/>
          </a:p>
          <a:p>
            <a:pPr marL="0" indent="0" eaLnBrk="1" fontAlgn="auto" hangingPunct="1">
              <a:lnSpc>
                <a:spcPct val="90000"/>
              </a:lnSpc>
              <a:spcAft>
                <a:spcPts val="0"/>
              </a:spcAft>
              <a:buNone/>
              <a:defRPr/>
            </a:pPr>
            <a:r>
              <a:rPr lang="en-US" b="1" dirty="0" smtClean="0"/>
              <a:t>Diagnosis</a:t>
            </a:r>
          </a:p>
          <a:p>
            <a:pPr>
              <a:defRPr/>
            </a:pPr>
            <a:r>
              <a:rPr lang="en-US" dirty="0"/>
              <a:t>C</a:t>
            </a:r>
            <a:r>
              <a:rPr lang="en-US" dirty="0" smtClean="0"/>
              <a:t>linical diagnosis based on symptoms and lab findings</a:t>
            </a:r>
          </a:p>
          <a:p>
            <a:pPr>
              <a:defRPr/>
            </a:pPr>
            <a:r>
              <a:rPr lang="en-US" u="sng" dirty="0" smtClean="0"/>
              <a:t>Lab findings</a:t>
            </a:r>
            <a:r>
              <a:rPr lang="en-US" dirty="0" smtClean="0"/>
              <a:t>: intravascular hemolysis, thrombocytopenia, normal PT/PTT/fibrinogen, blood smear with </a:t>
            </a:r>
            <a:r>
              <a:rPr lang="en-US" dirty="0" err="1" smtClean="0"/>
              <a:t>schistocytes</a:t>
            </a:r>
            <a:endParaRPr lang="en-US" dirty="0" smtClean="0"/>
          </a:p>
          <a:p>
            <a:pPr eaLnBrk="1" fontAlgn="auto" hangingPunct="1">
              <a:lnSpc>
                <a:spcPct val="90000"/>
              </a:lnSpc>
              <a:spcAft>
                <a:spcPts val="0"/>
              </a:spcAft>
              <a:buFont typeface="Arial" pitchFamily="34" charset="0"/>
              <a:buChar char="•"/>
              <a:defRPr/>
            </a:pPr>
            <a:r>
              <a:rPr lang="en-US" dirty="0" smtClean="0"/>
              <a:t>ADAMTS13 </a:t>
            </a:r>
            <a:r>
              <a:rPr lang="en-US" dirty="0"/>
              <a:t>activity and antibodies </a:t>
            </a:r>
            <a:r>
              <a:rPr lang="en-US" dirty="0" smtClean="0"/>
              <a:t>but have </a:t>
            </a:r>
            <a:r>
              <a:rPr lang="en-US" dirty="0"/>
              <a:t>slow </a:t>
            </a:r>
            <a:r>
              <a:rPr lang="en-US" dirty="0" smtClean="0"/>
              <a:t>turnaround </a:t>
            </a:r>
            <a:endParaRPr lang="en-US" dirty="0"/>
          </a:p>
          <a:p>
            <a:pPr marL="0" indent="0" eaLnBrk="1" fontAlgn="auto" hangingPunct="1">
              <a:lnSpc>
                <a:spcPct val="90000"/>
              </a:lnSpc>
              <a:spcAft>
                <a:spcPts val="0"/>
              </a:spcAft>
              <a:buNone/>
              <a:defRPr/>
            </a:pPr>
            <a:r>
              <a:rPr lang="en-US" b="1" dirty="0" smtClean="0"/>
              <a:t>Treatment</a:t>
            </a:r>
          </a:p>
          <a:p>
            <a:pPr>
              <a:defRPr/>
            </a:pPr>
            <a:r>
              <a:rPr lang="en-US" dirty="0" smtClean="0"/>
              <a:t>Urgent </a:t>
            </a:r>
            <a:r>
              <a:rPr lang="en-US" dirty="0" err="1" smtClean="0"/>
              <a:t>plasmapheresis</a:t>
            </a:r>
            <a:r>
              <a:rPr lang="en-US" dirty="0" smtClean="0"/>
              <a:t> for acquired TTP with </a:t>
            </a:r>
            <a:r>
              <a:rPr lang="en-US" dirty="0"/>
              <a:t>steroids or other </a:t>
            </a:r>
            <a:r>
              <a:rPr lang="en-US" dirty="0" smtClean="0"/>
              <a:t>immunosuppression (rituximab) </a:t>
            </a:r>
            <a:r>
              <a:rPr lang="en-US" dirty="0" smtClean="0">
                <a:sym typeface="Wingdings" panose="05000000000000000000" pitchFamily="2" charset="2"/>
              </a:rPr>
              <a:t> do not wait for ADAMTS13 testing to confirm diagnosis</a:t>
            </a:r>
            <a:endParaRPr lang="en-US" dirty="0"/>
          </a:p>
        </p:txBody>
      </p:sp>
      <p:sp>
        <p:nvSpPr>
          <p:cNvPr id="4" name="Line 22"/>
          <p:cNvSpPr>
            <a:spLocks noChangeShapeType="1"/>
          </p:cNvSpPr>
          <p:nvPr/>
        </p:nvSpPr>
        <p:spPr bwMode="auto">
          <a:xfrm>
            <a:off x="527381"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Rectangle 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9604222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569513" y="5984341"/>
            <a:ext cx="2362954" cy="724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38" name="Rectangle 2"/>
          <p:cNvSpPr>
            <a:spLocks noGrp="1" noChangeArrowheads="1"/>
          </p:cNvSpPr>
          <p:nvPr>
            <p:ph type="title"/>
          </p:nvPr>
        </p:nvSpPr>
        <p:spPr>
          <a:xfrm>
            <a:off x="361122" y="0"/>
            <a:ext cx="10972800" cy="1143000"/>
          </a:xfrm>
        </p:spPr>
        <p:txBody>
          <a:bodyPr rtlCol="0">
            <a:normAutofit/>
          </a:bodyPr>
          <a:lstStyle/>
          <a:p>
            <a:pPr algn="l" eaLnBrk="1" fontAlgn="auto" hangingPunct="1">
              <a:spcAft>
                <a:spcPts val="0"/>
              </a:spcAft>
              <a:defRPr/>
            </a:pPr>
            <a:r>
              <a:rPr lang="en-US" sz="3600" b="1" dirty="0" smtClean="0"/>
              <a:t>Hemolytic Uremic Syndrome</a:t>
            </a:r>
            <a:endParaRPr lang="en-US" sz="3600" b="1" dirty="0"/>
          </a:p>
        </p:txBody>
      </p:sp>
      <p:sp>
        <p:nvSpPr>
          <p:cNvPr id="91139" name="Rectangle 3"/>
          <p:cNvSpPr>
            <a:spLocks noGrp="1" noChangeArrowheads="1"/>
          </p:cNvSpPr>
          <p:nvPr>
            <p:ph idx="1"/>
          </p:nvPr>
        </p:nvSpPr>
        <p:spPr>
          <a:xfrm>
            <a:off x="7072850" y="867345"/>
            <a:ext cx="4724898" cy="5474636"/>
          </a:xfrm>
        </p:spPr>
        <p:txBody>
          <a:bodyPr rtlCol="0">
            <a:noAutofit/>
          </a:bodyPr>
          <a:lstStyle/>
          <a:p>
            <a:pPr marL="0" indent="0">
              <a:buNone/>
              <a:defRPr/>
            </a:pPr>
            <a:r>
              <a:rPr lang="en-US" sz="2200" b="1" dirty="0" smtClean="0"/>
              <a:t>Epidemiology</a:t>
            </a:r>
          </a:p>
          <a:p>
            <a:pPr>
              <a:defRPr/>
            </a:pPr>
            <a:r>
              <a:rPr lang="en-US" sz="2200" dirty="0" smtClean="0"/>
              <a:t>1:100,000, most common in infants and young children</a:t>
            </a:r>
          </a:p>
          <a:p>
            <a:pPr marL="0" indent="0" eaLnBrk="1" fontAlgn="auto" hangingPunct="1">
              <a:lnSpc>
                <a:spcPct val="90000"/>
              </a:lnSpc>
              <a:spcAft>
                <a:spcPts val="0"/>
              </a:spcAft>
              <a:buNone/>
              <a:defRPr/>
            </a:pPr>
            <a:r>
              <a:rPr lang="en-US" sz="2200" b="1" dirty="0" smtClean="0"/>
              <a:t>Symptoms</a:t>
            </a:r>
          </a:p>
          <a:p>
            <a:pPr eaLnBrk="1" fontAlgn="auto" hangingPunct="1">
              <a:lnSpc>
                <a:spcPct val="90000"/>
              </a:lnSpc>
              <a:spcAft>
                <a:spcPts val="0"/>
              </a:spcAft>
              <a:buFont typeface="Arial" pitchFamily="34" charset="0"/>
              <a:buChar char="•"/>
              <a:defRPr/>
            </a:pPr>
            <a:r>
              <a:rPr lang="en-US" sz="2200" dirty="0" smtClean="0"/>
              <a:t>Classical triad: </a:t>
            </a:r>
            <a:r>
              <a:rPr lang="en-US" sz="2200" b="1" dirty="0" smtClean="0"/>
              <a:t>MAHA</a:t>
            </a:r>
            <a:r>
              <a:rPr lang="en-US" sz="2200" b="1" dirty="0"/>
              <a:t>, </a:t>
            </a:r>
            <a:r>
              <a:rPr lang="en-US" sz="2200" b="1" dirty="0" smtClean="0"/>
              <a:t>thrombocytopenia (most often mild to moderate), </a:t>
            </a:r>
            <a:r>
              <a:rPr lang="en-US" sz="2200" b="1" dirty="0"/>
              <a:t>renal </a:t>
            </a:r>
            <a:r>
              <a:rPr lang="en-US" sz="2200" b="1" dirty="0" smtClean="0"/>
              <a:t>dysfunction</a:t>
            </a:r>
            <a:endParaRPr lang="en-US" sz="2200" dirty="0"/>
          </a:p>
          <a:p>
            <a:pPr marL="0" indent="0" eaLnBrk="1" fontAlgn="auto" hangingPunct="1">
              <a:lnSpc>
                <a:spcPct val="90000"/>
              </a:lnSpc>
              <a:spcAft>
                <a:spcPts val="0"/>
              </a:spcAft>
              <a:buNone/>
              <a:defRPr/>
            </a:pPr>
            <a:r>
              <a:rPr lang="en-US" sz="2200" b="1" dirty="0" smtClean="0"/>
              <a:t>Diagnosis</a:t>
            </a:r>
          </a:p>
          <a:p>
            <a:pPr>
              <a:defRPr/>
            </a:pPr>
            <a:r>
              <a:rPr lang="en-US" sz="2200" dirty="0"/>
              <a:t>C</a:t>
            </a:r>
            <a:r>
              <a:rPr lang="en-US" sz="2200" dirty="0" smtClean="0"/>
              <a:t>linical diagnosis based on symptoms and lab findings</a:t>
            </a:r>
          </a:p>
          <a:p>
            <a:pPr>
              <a:defRPr/>
            </a:pPr>
            <a:r>
              <a:rPr lang="en-US" sz="2200" u="sng" dirty="0" smtClean="0"/>
              <a:t>Lab findings</a:t>
            </a:r>
            <a:r>
              <a:rPr lang="en-US" sz="2200" dirty="0" smtClean="0"/>
              <a:t>: intravascular hemolysis, mild to moderate thrombocytopenia, normal PT/PTT/fibrinogen, blood smear with </a:t>
            </a:r>
            <a:r>
              <a:rPr lang="en-US" sz="2200" dirty="0" err="1" smtClean="0"/>
              <a:t>schistocytes</a:t>
            </a:r>
            <a:r>
              <a:rPr lang="en-US" sz="2200" dirty="0" smtClean="0"/>
              <a:t>, stool studies</a:t>
            </a:r>
          </a:p>
          <a:p>
            <a:pPr eaLnBrk="1" fontAlgn="auto" hangingPunct="1">
              <a:lnSpc>
                <a:spcPct val="90000"/>
              </a:lnSpc>
              <a:spcAft>
                <a:spcPts val="0"/>
              </a:spcAft>
              <a:buFont typeface="Arial" pitchFamily="34" charset="0"/>
              <a:buChar char="•"/>
              <a:defRPr/>
            </a:pPr>
            <a:r>
              <a:rPr lang="en-US" sz="2200" dirty="0" smtClean="0"/>
              <a:t>ADAMTS13 activity is normal (slow turnaround)</a:t>
            </a:r>
            <a:endParaRPr lang="en-US" sz="2200" dirty="0"/>
          </a:p>
        </p:txBody>
      </p:sp>
      <p:sp>
        <p:nvSpPr>
          <p:cNvPr id="4" name="Line 22"/>
          <p:cNvSpPr>
            <a:spLocks noChangeShapeType="1"/>
          </p:cNvSpPr>
          <p:nvPr/>
        </p:nvSpPr>
        <p:spPr bwMode="auto">
          <a:xfrm>
            <a:off x="527381"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878337574"/>
              </p:ext>
            </p:extLst>
          </p:nvPr>
        </p:nvGraphicFramePr>
        <p:xfrm>
          <a:off x="437323" y="1088035"/>
          <a:ext cx="6440555" cy="5204501"/>
        </p:xfrm>
        <a:graphic>
          <a:graphicData uri="http://schemas.openxmlformats.org/drawingml/2006/table">
            <a:tbl>
              <a:tblPr firstRow="1" bandRow="1">
                <a:tableStyleId>{5940675A-B579-460E-94D1-54222C63F5DA}</a:tableStyleId>
              </a:tblPr>
              <a:tblGrid>
                <a:gridCol w="2006140"/>
                <a:gridCol w="2020312"/>
                <a:gridCol w="2414103"/>
              </a:tblGrid>
              <a:tr h="672866">
                <a:tc>
                  <a:txBody>
                    <a:bodyPr/>
                    <a:lstStyle/>
                    <a:p>
                      <a:endParaRPr lang="en-US" sz="2000" dirty="0"/>
                    </a:p>
                  </a:txBody>
                  <a:tcPr/>
                </a:tc>
                <a:tc>
                  <a:txBody>
                    <a:bodyPr/>
                    <a:lstStyle/>
                    <a:p>
                      <a:r>
                        <a:rPr lang="en-US" sz="2400" b="1" dirty="0" smtClean="0"/>
                        <a:t>Classic</a:t>
                      </a:r>
                      <a:r>
                        <a:rPr lang="en-US" sz="2400" b="1" baseline="0" dirty="0" smtClean="0"/>
                        <a:t> HUS</a:t>
                      </a:r>
                      <a:endParaRPr lang="en-US" sz="2400" b="1" dirty="0"/>
                    </a:p>
                  </a:txBody>
                  <a:tcPr>
                    <a:solidFill>
                      <a:schemeClr val="accent1">
                        <a:lumMod val="20000"/>
                        <a:lumOff val="80000"/>
                      </a:schemeClr>
                    </a:solidFill>
                  </a:tcPr>
                </a:tc>
                <a:tc>
                  <a:txBody>
                    <a:bodyPr/>
                    <a:lstStyle/>
                    <a:p>
                      <a:r>
                        <a:rPr lang="en-US" sz="2400" b="1" dirty="0" smtClean="0"/>
                        <a:t>Atypical HUS</a:t>
                      </a:r>
                      <a:endParaRPr lang="en-US" sz="2400" b="1" dirty="0"/>
                    </a:p>
                  </a:txBody>
                  <a:tcPr>
                    <a:solidFill>
                      <a:schemeClr val="accent1">
                        <a:lumMod val="20000"/>
                        <a:lumOff val="80000"/>
                      </a:schemeClr>
                    </a:solidFill>
                  </a:tcPr>
                </a:tc>
              </a:tr>
              <a:tr h="473002">
                <a:tc>
                  <a:txBody>
                    <a:bodyPr/>
                    <a:lstStyle/>
                    <a:p>
                      <a:r>
                        <a:rPr lang="en-US" sz="2000" b="1" dirty="0" smtClean="0"/>
                        <a:t>Frequency</a:t>
                      </a:r>
                      <a:endParaRPr lang="en-US" sz="2000" b="1" dirty="0"/>
                    </a:p>
                  </a:txBody>
                  <a:tcPr/>
                </a:tc>
                <a:tc>
                  <a:txBody>
                    <a:bodyPr/>
                    <a:lstStyle/>
                    <a:p>
                      <a:r>
                        <a:rPr lang="en-US" sz="2000" dirty="0" smtClean="0"/>
                        <a:t>90%</a:t>
                      </a:r>
                      <a:endParaRPr lang="en-US" sz="2000" dirty="0"/>
                    </a:p>
                  </a:txBody>
                  <a:tcPr/>
                </a:tc>
                <a:tc>
                  <a:txBody>
                    <a:bodyPr/>
                    <a:lstStyle/>
                    <a:p>
                      <a:r>
                        <a:rPr lang="en-US" sz="2000" dirty="0" smtClean="0"/>
                        <a:t>10%</a:t>
                      </a:r>
                      <a:endParaRPr lang="en-US" sz="2000" dirty="0"/>
                    </a:p>
                  </a:txBody>
                  <a:tcPr/>
                </a:tc>
              </a:tr>
              <a:tr h="1892006">
                <a:tc>
                  <a:txBody>
                    <a:bodyPr/>
                    <a:lstStyle/>
                    <a:p>
                      <a:r>
                        <a:rPr lang="en-US" sz="2000" b="1" dirty="0" smtClean="0"/>
                        <a:t>Pathophysiology</a:t>
                      </a:r>
                      <a:endParaRPr lang="en-US" sz="2000" b="1" dirty="0"/>
                    </a:p>
                  </a:txBody>
                  <a:tcPr/>
                </a:tc>
                <a:tc>
                  <a:txBody>
                    <a:bodyPr/>
                    <a:lstStyle/>
                    <a:p>
                      <a:r>
                        <a:rPr lang="en-US" sz="2000" dirty="0" smtClean="0"/>
                        <a:t>Shiga toxin from </a:t>
                      </a:r>
                      <a:r>
                        <a:rPr lang="en-US" sz="2000" i="1" dirty="0" err="1" smtClean="0"/>
                        <a:t>E.Coli</a:t>
                      </a:r>
                      <a:r>
                        <a:rPr lang="en-US" sz="2000" i="1" dirty="0" smtClean="0"/>
                        <a:t> </a:t>
                      </a:r>
                      <a:r>
                        <a:rPr lang="en-US" sz="2000" dirty="0" smtClean="0"/>
                        <a:t>O157:H7 infection</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sng" dirty="0" smtClean="0"/>
                        <a:t>Sporadic</a:t>
                      </a:r>
                      <a:r>
                        <a:rPr lang="en-US" sz="2000" dirty="0" smtClean="0"/>
                        <a:t>:</a:t>
                      </a:r>
                      <a:r>
                        <a:rPr lang="en-US" sz="2000" baseline="0" dirty="0" smtClean="0"/>
                        <a:t> </a:t>
                      </a:r>
                      <a:r>
                        <a:rPr lang="en-US" sz="2000" dirty="0" smtClean="0"/>
                        <a:t>infections </a:t>
                      </a:r>
                      <a:r>
                        <a:rPr lang="en-US" sz="2000" u="sng" dirty="0" smtClean="0"/>
                        <a:t>Familial</a:t>
                      </a:r>
                      <a:r>
                        <a:rPr lang="en-US" sz="2000" dirty="0" smtClean="0"/>
                        <a:t>:</a:t>
                      </a:r>
                      <a:r>
                        <a:rPr lang="en-US" sz="2000" baseline="0" dirty="0" smtClean="0"/>
                        <a:t>  </a:t>
                      </a:r>
                      <a:r>
                        <a:rPr lang="en-US" sz="2000" dirty="0" smtClean="0"/>
                        <a:t>mutations in complement control proteins (ex, factor H, MCP, or factor I)</a:t>
                      </a:r>
                    </a:p>
                  </a:txBody>
                  <a:tcPr/>
                </a:tc>
              </a:tr>
              <a:tr h="827753">
                <a:tc>
                  <a:txBody>
                    <a:bodyPr/>
                    <a:lstStyle/>
                    <a:p>
                      <a:r>
                        <a:rPr lang="en-US" sz="2000" b="1" dirty="0" smtClean="0"/>
                        <a:t>Associated Symptoms</a:t>
                      </a:r>
                      <a:endParaRPr lang="en-US" sz="2000" b="1" dirty="0"/>
                    </a:p>
                  </a:txBody>
                  <a:tcPr/>
                </a:tc>
                <a:tc>
                  <a:txBody>
                    <a:bodyPr/>
                    <a:lstStyle/>
                    <a:p>
                      <a:r>
                        <a:rPr lang="en-US" sz="2000" dirty="0" smtClean="0"/>
                        <a:t>Triad</a:t>
                      </a:r>
                      <a:r>
                        <a:rPr lang="en-US" sz="2000" baseline="0" dirty="0" smtClean="0"/>
                        <a:t> &amp; </a:t>
                      </a:r>
                      <a:r>
                        <a:rPr lang="en-US" sz="2000" dirty="0" smtClean="0"/>
                        <a:t>Bloody diarrhea</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Triad alone</a:t>
                      </a:r>
                      <a:r>
                        <a:rPr lang="en-US" sz="2000" baseline="0" dirty="0" smtClean="0"/>
                        <a:t> +/- o</a:t>
                      </a:r>
                      <a:r>
                        <a:rPr lang="en-US" sz="2000" dirty="0" smtClean="0"/>
                        <a:t>ther infectious symptoms</a:t>
                      </a:r>
                    </a:p>
                  </a:txBody>
                  <a:tcPr/>
                </a:tc>
              </a:tr>
              <a:tr h="1182504">
                <a:tc>
                  <a:txBody>
                    <a:bodyPr/>
                    <a:lstStyle/>
                    <a:p>
                      <a:r>
                        <a:rPr lang="en-US" sz="2000" b="1" dirty="0" smtClean="0"/>
                        <a:t>Treatment</a:t>
                      </a:r>
                      <a:endParaRPr lang="en-US" sz="2000" b="1" dirty="0"/>
                    </a:p>
                  </a:txBody>
                  <a:tcPr/>
                </a:tc>
                <a:tc>
                  <a:txBody>
                    <a:bodyPr/>
                    <a:lstStyle/>
                    <a:p>
                      <a:r>
                        <a:rPr lang="en-US" sz="2000" dirty="0" smtClean="0"/>
                        <a:t>Supportive care</a:t>
                      </a:r>
                      <a:endParaRPr lang="en-US" sz="2000" dirty="0"/>
                    </a:p>
                  </a:txBody>
                  <a:tcPr/>
                </a:tc>
                <a:tc>
                  <a:txBody>
                    <a:bodyPr/>
                    <a:lstStyle/>
                    <a:p>
                      <a:r>
                        <a:rPr lang="en-US" sz="2000" dirty="0" smtClean="0"/>
                        <a:t>Supportive care, plasma therapy, </a:t>
                      </a:r>
                      <a:r>
                        <a:rPr lang="en-US" sz="2000" dirty="0" err="1" smtClean="0"/>
                        <a:t>eculizumab</a:t>
                      </a:r>
                      <a:r>
                        <a:rPr lang="en-US" sz="2000" dirty="0" smtClean="0"/>
                        <a:t>, renal or liver transplant </a:t>
                      </a:r>
                      <a:endParaRPr lang="en-US" sz="2000" dirty="0"/>
                    </a:p>
                  </a:txBody>
                  <a:tcPr/>
                </a:tc>
              </a:tr>
            </a:tbl>
          </a:graphicData>
        </a:graphic>
      </p:graphicFrame>
      <p:sp>
        <p:nvSpPr>
          <p:cNvPr id="7" name="Rectangle 6"/>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799005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bwMode="auto">
          <a:xfrm>
            <a:off x="203200" y="1630363"/>
            <a:ext cx="11379200" cy="808037"/>
          </a:xfrm>
          <a:noFill/>
          <a:ln>
            <a:miter lim="800000"/>
            <a:headEnd/>
            <a:tailEnd/>
          </a:ln>
        </p:spPr>
        <p:txBody>
          <a:bodyPr vert="horz" wrap="square" lIns="91440" tIns="45720" rIns="91440" bIns="45720" numCol="1" anchor="t" anchorCtr="0" compatLnSpc="1">
            <a:prstTxWarp prst="textNoShape">
              <a:avLst/>
            </a:prstTxWarp>
            <a:normAutofit/>
          </a:bodyPr>
          <a:lstStyle/>
          <a:p>
            <a:pPr algn="ctr" eaLnBrk="1" hangingPunct="1"/>
            <a:r>
              <a:rPr lang="en-US" sz="4000" b="1" dirty="0" smtClean="0"/>
              <a:t>General Features</a:t>
            </a:r>
            <a:endParaRPr lang="en-US" sz="4000" b="1" dirty="0"/>
          </a:p>
        </p:txBody>
      </p:sp>
      <p:cxnSp>
        <p:nvCxnSpPr>
          <p:cNvPr id="3" name="Straight Connector 2"/>
          <p:cNvCxnSpPr/>
          <p:nvPr/>
        </p:nvCxnSpPr>
        <p:spPr>
          <a:xfrm flipV="1">
            <a:off x="1366092" y="1377109"/>
            <a:ext cx="8842872" cy="11017"/>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1366092" y="2686281"/>
            <a:ext cx="8842872" cy="11017"/>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622772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bwMode="auto">
          <a:xfrm>
            <a:off x="203200" y="1322250"/>
            <a:ext cx="11379200" cy="808037"/>
          </a:xfrm>
          <a:noFill/>
          <a:ln>
            <a:miter lim="800000"/>
            <a:headEnd/>
            <a:tailEnd/>
          </a:ln>
        </p:spPr>
        <p:txBody>
          <a:bodyPr vert="horz" wrap="square" lIns="91440" tIns="45720" rIns="91440" bIns="45720" numCol="1" anchor="t" anchorCtr="0" compatLnSpc="1">
            <a:prstTxWarp prst="textNoShape">
              <a:avLst/>
            </a:prstTxWarp>
            <a:normAutofit/>
          </a:bodyPr>
          <a:lstStyle/>
          <a:p>
            <a:pPr algn="ctr" eaLnBrk="1" hangingPunct="1"/>
            <a:r>
              <a:rPr lang="en-US" sz="4000" b="1" dirty="0" smtClean="0"/>
              <a:t>Other hemolytic </a:t>
            </a:r>
            <a:r>
              <a:rPr lang="en-US" sz="4000" b="1" dirty="0" err="1" smtClean="0"/>
              <a:t>anemias</a:t>
            </a:r>
            <a:endParaRPr lang="en-US" sz="4000" b="1" dirty="0"/>
          </a:p>
        </p:txBody>
      </p:sp>
      <p:cxnSp>
        <p:nvCxnSpPr>
          <p:cNvPr id="3" name="Straight Connector 2"/>
          <p:cNvCxnSpPr/>
          <p:nvPr/>
        </p:nvCxnSpPr>
        <p:spPr>
          <a:xfrm flipV="1">
            <a:off x="1366092" y="969483"/>
            <a:ext cx="8842872" cy="11017"/>
          </a:xfrm>
          <a:prstGeom prst="line">
            <a:avLst/>
          </a:prstGeom>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flipV="1">
            <a:off x="1366092" y="2278656"/>
            <a:ext cx="8842872" cy="11017"/>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3033909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559574" y="6093664"/>
            <a:ext cx="2362954" cy="724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0" name="Rectangle 2"/>
          <p:cNvSpPr>
            <a:spLocks noGrp="1" noChangeArrowheads="1"/>
          </p:cNvSpPr>
          <p:nvPr>
            <p:ph type="title"/>
          </p:nvPr>
        </p:nvSpPr>
        <p:spPr bwMode="auto">
          <a:xfrm>
            <a:off x="308721" y="214093"/>
            <a:ext cx="10515600" cy="1325563"/>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US" sz="3600" b="1" dirty="0"/>
              <a:t>Paroxysmal Nocturnal </a:t>
            </a:r>
            <a:r>
              <a:rPr lang="en-US" sz="3600" b="1" dirty="0" err="1" smtClean="0"/>
              <a:t>Hemoglobinuria</a:t>
            </a:r>
            <a:r>
              <a:rPr lang="en-US" sz="3600" b="1" dirty="0" smtClean="0"/>
              <a:t>: Pathophysiology</a:t>
            </a:r>
            <a:endParaRPr lang="en-US" sz="3600" b="1" dirty="0"/>
          </a:p>
        </p:txBody>
      </p:sp>
      <p:sp>
        <p:nvSpPr>
          <p:cNvPr id="73731" name="Rectangle 3"/>
          <p:cNvSpPr>
            <a:spLocks noGrp="1" noChangeArrowheads="1"/>
          </p:cNvSpPr>
          <p:nvPr>
            <p:ph idx="1"/>
          </p:nvPr>
        </p:nvSpPr>
        <p:spPr bwMode="auto">
          <a:xfrm>
            <a:off x="527381" y="1598834"/>
            <a:ext cx="4014802" cy="3887565"/>
          </a:xfrm>
          <a:noFill/>
          <a:ln>
            <a:miter lim="800000"/>
            <a:headEnd/>
            <a:tailEnd/>
          </a:ln>
        </p:spPr>
        <p:txBody>
          <a:bodyPr vert="horz" wrap="square" lIns="91440" tIns="45720" rIns="91440" bIns="45720" numCol="1" anchor="t" anchorCtr="0" compatLnSpc="1">
            <a:prstTxWarp prst="textNoShape">
              <a:avLst/>
            </a:prstTxWarp>
            <a:noAutofit/>
          </a:bodyPr>
          <a:lstStyle/>
          <a:p>
            <a:pPr>
              <a:lnSpc>
                <a:spcPct val="80000"/>
              </a:lnSpc>
            </a:pPr>
            <a:r>
              <a:rPr lang="en-US" dirty="0" smtClean="0"/>
              <a:t>Acquired</a:t>
            </a:r>
            <a:r>
              <a:rPr lang="en-US" i="1" dirty="0"/>
              <a:t>, </a:t>
            </a:r>
            <a:r>
              <a:rPr lang="en-US" i="1" u="sng" dirty="0"/>
              <a:t>clonal</a:t>
            </a:r>
            <a:r>
              <a:rPr lang="en-US" i="1" dirty="0"/>
              <a:t> </a:t>
            </a:r>
            <a:r>
              <a:rPr lang="en-US" dirty="0"/>
              <a:t>stem cell disorder </a:t>
            </a:r>
            <a:endParaRPr lang="en-US" dirty="0" smtClean="0"/>
          </a:p>
          <a:p>
            <a:pPr marL="228600" lvl="1">
              <a:lnSpc>
                <a:spcPct val="80000"/>
              </a:lnSpc>
              <a:spcBef>
                <a:spcPts val="1000"/>
              </a:spcBef>
            </a:pPr>
            <a:r>
              <a:rPr lang="en-US" sz="2800" dirty="0"/>
              <a:t>Lack of GPI linked </a:t>
            </a:r>
            <a:r>
              <a:rPr lang="en-US" sz="2800" dirty="0" smtClean="0"/>
              <a:t>proteins (CD55 and CD59) - </a:t>
            </a:r>
            <a:r>
              <a:rPr lang="en-US" sz="2800" dirty="0"/>
              <a:t>c</a:t>
            </a:r>
            <a:r>
              <a:rPr sz="2800" dirty="0" smtClean="0"/>
              <a:t>ells </a:t>
            </a:r>
            <a:r>
              <a:rPr sz="2800" dirty="0"/>
              <a:t>sensitive to complement mediated </a:t>
            </a:r>
            <a:r>
              <a:rPr sz="2800" dirty="0" smtClean="0"/>
              <a:t>hemolysis</a:t>
            </a:r>
            <a:endParaRPr lang="en-US" sz="2800" dirty="0" smtClean="0"/>
          </a:p>
          <a:p>
            <a:pPr marL="228600" lvl="1">
              <a:lnSpc>
                <a:spcPct val="80000"/>
              </a:lnSpc>
              <a:spcBef>
                <a:spcPts val="1000"/>
              </a:spcBef>
            </a:pPr>
            <a:r>
              <a:rPr sz="2800" dirty="0" smtClean="0"/>
              <a:t>Somatic </a:t>
            </a:r>
            <a:r>
              <a:rPr sz="2800" b="1" dirty="0"/>
              <a:t>PIG-A</a:t>
            </a:r>
            <a:r>
              <a:rPr sz="2800" dirty="0"/>
              <a:t> gene mutation (X linked</a:t>
            </a:r>
            <a:r>
              <a:rPr sz="2200" dirty="0" smtClean="0"/>
              <a:t>)</a:t>
            </a:r>
            <a:endParaRPr sz="2200" dirty="0"/>
          </a:p>
        </p:txBody>
      </p:sp>
      <p:sp>
        <p:nvSpPr>
          <p:cNvPr id="4" name="Line 22"/>
          <p:cNvSpPr>
            <a:spLocks noChangeShapeType="1"/>
          </p:cNvSpPr>
          <p:nvPr/>
        </p:nvSpPr>
        <p:spPr bwMode="auto">
          <a:xfrm>
            <a:off x="527381"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098" name="Picture 2" descr="Fig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1184" y="1916880"/>
            <a:ext cx="5890380" cy="440439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10639511" y="1684168"/>
            <a:ext cx="1" cy="232712"/>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127973" y="1209131"/>
            <a:ext cx="1344432" cy="461665"/>
          </a:xfrm>
          <a:prstGeom prst="rect">
            <a:avLst/>
          </a:prstGeom>
          <a:noFill/>
          <a:ln>
            <a:noFill/>
          </a:ln>
        </p:spPr>
        <p:txBody>
          <a:bodyPr wrap="square" rtlCol="0">
            <a:spAutoFit/>
          </a:bodyPr>
          <a:lstStyle/>
          <a:p>
            <a:pPr algn="ctr"/>
            <a:r>
              <a:rPr lang="en-US" sz="1200" b="1" dirty="0" smtClean="0">
                <a:ea typeface="Tahoma" panose="020B0604030504040204" pitchFamily="34" charset="0"/>
                <a:cs typeface="Tahoma" panose="020B0604030504040204" pitchFamily="34" charset="0"/>
              </a:rPr>
              <a:t>Chronically activated in PNH</a:t>
            </a:r>
            <a:endParaRPr lang="en-US" sz="1200" b="1" dirty="0">
              <a:ea typeface="Tahoma" panose="020B0604030504040204" pitchFamily="34" charset="0"/>
              <a:cs typeface="Tahoma" panose="020B0604030504040204" pitchFamily="34" charset="0"/>
            </a:endParaRPr>
          </a:p>
        </p:txBody>
      </p:sp>
      <p:sp>
        <p:nvSpPr>
          <p:cNvPr id="9" name="Rounded Rectangle 8"/>
          <p:cNvSpPr/>
          <p:nvPr/>
        </p:nvSpPr>
        <p:spPr>
          <a:xfrm>
            <a:off x="10127973" y="1197833"/>
            <a:ext cx="1344431" cy="4863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357191" y="3213643"/>
            <a:ext cx="1798982" cy="276999"/>
          </a:xfrm>
          <a:prstGeom prst="rect">
            <a:avLst/>
          </a:prstGeom>
          <a:noFill/>
        </p:spPr>
        <p:txBody>
          <a:bodyPr wrap="square" rtlCol="0">
            <a:spAutoFit/>
          </a:bodyPr>
          <a:lstStyle/>
          <a:p>
            <a:pPr algn="ctr"/>
            <a:r>
              <a:rPr lang="en-US" sz="1200" b="1" dirty="0" smtClean="0">
                <a:ea typeface="Tahoma" panose="020B0604030504040204" pitchFamily="34" charset="0"/>
                <a:cs typeface="Tahoma" panose="020B0604030504040204" pitchFamily="34" charset="0"/>
              </a:rPr>
              <a:t>Absence of CD55 in PNH</a:t>
            </a:r>
            <a:endParaRPr lang="en-US" sz="1200" b="1" dirty="0">
              <a:ea typeface="Tahoma" panose="020B0604030504040204" pitchFamily="34" charset="0"/>
              <a:cs typeface="Tahoma" panose="020B0604030504040204" pitchFamily="34" charset="0"/>
            </a:endParaRPr>
          </a:p>
        </p:txBody>
      </p:sp>
      <p:sp>
        <p:nvSpPr>
          <p:cNvPr id="14" name="TextBox 13"/>
          <p:cNvSpPr txBox="1"/>
          <p:nvPr/>
        </p:nvSpPr>
        <p:spPr>
          <a:xfrm>
            <a:off x="5357191" y="5821009"/>
            <a:ext cx="1798982" cy="276999"/>
          </a:xfrm>
          <a:prstGeom prst="rect">
            <a:avLst/>
          </a:prstGeom>
          <a:noFill/>
          <a:ln>
            <a:solidFill>
              <a:srgbClr val="00B0F0"/>
            </a:solidFill>
          </a:ln>
        </p:spPr>
        <p:txBody>
          <a:bodyPr wrap="square" rtlCol="0">
            <a:spAutoFit/>
          </a:bodyPr>
          <a:lstStyle/>
          <a:p>
            <a:pPr algn="ctr"/>
            <a:r>
              <a:rPr lang="en-US" sz="1200" b="1" dirty="0" smtClean="0">
                <a:ea typeface="Tahoma" panose="020B0604030504040204" pitchFamily="34" charset="0"/>
                <a:cs typeface="Tahoma" panose="020B0604030504040204" pitchFamily="34" charset="0"/>
              </a:rPr>
              <a:t>Absence of CD59 in PNH</a:t>
            </a:r>
            <a:endParaRPr lang="en-US" sz="1200" b="1" dirty="0">
              <a:ea typeface="Tahoma" panose="020B0604030504040204" pitchFamily="34" charset="0"/>
              <a:cs typeface="Tahoma" panose="020B0604030504040204" pitchFamily="34" charset="0"/>
            </a:endParaRPr>
          </a:p>
        </p:txBody>
      </p:sp>
      <p:sp>
        <p:nvSpPr>
          <p:cNvPr id="15" name="Rounded Rectangle 14"/>
          <p:cNvSpPr/>
          <p:nvPr/>
        </p:nvSpPr>
        <p:spPr>
          <a:xfrm>
            <a:off x="5357191" y="5821009"/>
            <a:ext cx="1798982" cy="277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310811" y="3212347"/>
            <a:ext cx="1798982" cy="2770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176483" y="6321279"/>
            <a:ext cx="4977792" cy="400110"/>
          </a:xfrm>
          <a:prstGeom prst="rect">
            <a:avLst/>
          </a:prstGeom>
          <a:noFill/>
        </p:spPr>
        <p:txBody>
          <a:bodyPr wrap="square" rtlCol="0">
            <a:spAutoFit/>
          </a:bodyPr>
          <a:lstStyle/>
          <a:p>
            <a:r>
              <a:rPr lang="en-US" sz="1000" dirty="0"/>
              <a:t>Republished with permission of </a:t>
            </a:r>
            <a:r>
              <a:rPr lang="en-US" sz="1000" i="1" dirty="0" smtClean="0"/>
              <a:t>Blood</a:t>
            </a:r>
            <a:r>
              <a:rPr lang="en-US" sz="1000" dirty="0" smtClean="0"/>
              <a:t>, </a:t>
            </a:r>
            <a:r>
              <a:rPr lang="en-US" sz="1000" dirty="0"/>
              <a:t>from Paroxysmal nocturnal </a:t>
            </a:r>
            <a:r>
              <a:rPr lang="en-US" sz="1000" dirty="0" smtClean="0"/>
              <a:t>hemoglobinuria, Brodsky, 124, 18, 2804-2811, </a:t>
            </a:r>
            <a:r>
              <a:rPr lang="en-US" altLang="en-US" sz="1000" dirty="0"/>
              <a:t>©</a:t>
            </a:r>
            <a:r>
              <a:rPr lang="en-US" sz="1000" dirty="0"/>
              <a:t> 2014</a:t>
            </a:r>
            <a:r>
              <a:rPr lang="en-US" sz="1000" dirty="0" smtClean="0"/>
              <a:t>; </a:t>
            </a:r>
            <a:r>
              <a:rPr lang="en-US" sz="1000" dirty="0"/>
              <a:t>permission conveyed through Copyright Clearance Center, Inc.</a:t>
            </a:r>
            <a:endParaRPr lang="en-US" sz="1000" dirty="0">
              <a:solidFill>
                <a:schemeClr val="tx1">
                  <a:lumMod val="50000"/>
                  <a:lumOff val="50000"/>
                </a:schemeClr>
              </a:solidFill>
            </a:endParaRPr>
          </a:p>
        </p:txBody>
      </p:sp>
      <p:sp>
        <p:nvSpPr>
          <p:cNvPr id="18" name="Rectangle 17"/>
          <p:cNvSpPr/>
          <p:nvPr/>
        </p:nvSpPr>
        <p:spPr>
          <a:xfrm>
            <a:off x="5150181" y="1003852"/>
            <a:ext cx="6477939" cy="565535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4504113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527381" y="263382"/>
            <a:ext cx="10515600" cy="1325563"/>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US" sz="3600" b="1" dirty="0"/>
              <a:t>Paroxysmal Nocturnal Hemoglobinuria</a:t>
            </a:r>
          </a:p>
        </p:txBody>
      </p:sp>
      <p:sp>
        <p:nvSpPr>
          <p:cNvPr id="73731" name="Rectangle 3"/>
          <p:cNvSpPr>
            <a:spLocks noGrp="1" noChangeArrowheads="1"/>
          </p:cNvSpPr>
          <p:nvPr>
            <p:ph idx="1"/>
          </p:nvPr>
        </p:nvSpPr>
        <p:spPr bwMode="auto">
          <a:xfrm>
            <a:off x="527381" y="995738"/>
            <a:ext cx="10733654" cy="5562016"/>
          </a:xfrm>
          <a:noFill/>
          <a:ln>
            <a:miter lim="800000"/>
            <a:headEnd/>
            <a:tailEnd/>
          </a:ln>
        </p:spPr>
        <p:txBody>
          <a:bodyPr vert="horz" wrap="square" lIns="91440" tIns="45720" rIns="91440" bIns="45720" numCol="1" anchor="t" anchorCtr="0" compatLnSpc="1">
            <a:prstTxWarp prst="textNoShape">
              <a:avLst/>
            </a:prstTxWarp>
            <a:noAutofit/>
          </a:bodyPr>
          <a:lstStyle/>
          <a:p>
            <a:pPr marL="0" indent="0">
              <a:lnSpc>
                <a:spcPct val="80000"/>
              </a:lnSpc>
              <a:buNone/>
            </a:pPr>
            <a:r>
              <a:rPr lang="en-US" sz="2600" b="1" dirty="0" smtClean="0"/>
              <a:t>Clinical Symptoms</a:t>
            </a:r>
          </a:p>
          <a:p>
            <a:pPr marL="342900" lvl="1" indent="-342900">
              <a:lnSpc>
                <a:spcPct val="80000"/>
              </a:lnSpc>
              <a:spcBef>
                <a:spcPts val="1000"/>
              </a:spcBef>
            </a:pPr>
            <a:r>
              <a:rPr lang="en-US" sz="2600" dirty="0" err="1"/>
              <a:t>Hemoglobinuria</a:t>
            </a:r>
            <a:r>
              <a:rPr lang="en-US" sz="2600" dirty="0"/>
              <a:t> due to intravascular hemolysis </a:t>
            </a:r>
            <a:r>
              <a:rPr lang="en-US" sz="2600" dirty="0" smtClean="0">
                <a:sym typeface="Wingdings"/>
              </a:rPr>
              <a:t>nitric oxide</a:t>
            </a:r>
            <a:r>
              <a:rPr lang="en-US" sz="2600" dirty="0" smtClean="0"/>
              <a:t> clearance</a:t>
            </a:r>
          </a:p>
          <a:p>
            <a:pPr marL="800100" lvl="2" indent="-342900">
              <a:lnSpc>
                <a:spcPct val="80000"/>
              </a:lnSpc>
              <a:spcBef>
                <a:spcPts val="1000"/>
              </a:spcBef>
            </a:pPr>
            <a:r>
              <a:rPr lang="en-US" sz="2600" dirty="0"/>
              <a:t>Other symptoms include abdominal pain, dysphagia, erectile </a:t>
            </a:r>
            <a:r>
              <a:rPr lang="en-US" sz="2600" dirty="0" smtClean="0"/>
              <a:t>dysfunction</a:t>
            </a:r>
          </a:p>
          <a:p>
            <a:pPr>
              <a:lnSpc>
                <a:spcPct val="80000"/>
              </a:lnSpc>
            </a:pPr>
            <a:r>
              <a:rPr lang="en-US" sz="2600" dirty="0" smtClean="0"/>
              <a:t>Thrombosis</a:t>
            </a:r>
            <a:r>
              <a:rPr lang="en-US" sz="2600" dirty="0"/>
              <a:t>, particularly in </a:t>
            </a:r>
            <a:r>
              <a:rPr lang="en-US" sz="2600" dirty="0" smtClean="0"/>
              <a:t>intra-abdominal </a:t>
            </a:r>
            <a:r>
              <a:rPr lang="en-US" sz="2600" dirty="0"/>
              <a:t>and cerebral veins</a:t>
            </a:r>
            <a:endParaRPr lang="en-US" sz="2600" dirty="0">
              <a:solidFill>
                <a:srgbClr val="FF0000"/>
              </a:solidFill>
            </a:endParaRPr>
          </a:p>
          <a:p>
            <a:pPr>
              <a:lnSpc>
                <a:spcPct val="80000"/>
              </a:lnSpc>
              <a:buFont typeface="Arial" charset="0"/>
              <a:buChar char="•"/>
            </a:pPr>
            <a:r>
              <a:rPr lang="en-US" sz="2600" dirty="0" smtClean="0"/>
              <a:t>Bone marrow failure/PNH </a:t>
            </a:r>
            <a:r>
              <a:rPr lang="en-US" sz="2600" dirty="0"/>
              <a:t>clones </a:t>
            </a:r>
          </a:p>
          <a:p>
            <a:pPr>
              <a:lnSpc>
                <a:spcPct val="80000"/>
              </a:lnSpc>
              <a:buFont typeface="Arial" charset="0"/>
              <a:buChar char="•"/>
            </a:pPr>
            <a:r>
              <a:rPr lang="en-US" sz="2600" dirty="0"/>
              <a:t>Increased risk of developing </a:t>
            </a:r>
            <a:r>
              <a:rPr lang="en-US" sz="2600" dirty="0" smtClean="0"/>
              <a:t>leukemia</a:t>
            </a:r>
          </a:p>
          <a:p>
            <a:pPr marL="0" indent="0">
              <a:lnSpc>
                <a:spcPct val="80000"/>
              </a:lnSpc>
              <a:buNone/>
            </a:pPr>
            <a:endParaRPr lang="en-US" sz="1600" dirty="0"/>
          </a:p>
          <a:p>
            <a:pPr marL="0" indent="0" eaLnBrk="1" hangingPunct="1">
              <a:lnSpc>
                <a:spcPct val="80000"/>
              </a:lnSpc>
              <a:buNone/>
            </a:pPr>
            <a:r>
              <a:rPr lang="en-US" sz="2600" b="1" dirty="0" smtClean="0"/>
              <a:t>Lab Findings</a:t>
            </a:r>
          </a:p>
          <a:p>
            <a:pPr>
              <a:lnSpc>
                <a:spcPct val="80000"/>
              </a:lnSpc>
            </a:pPr>
            <a:r>
              <a:rPr sz="2600" dirty="0" smtClean="0"/>
              <a:t>Flow cytometr</a:t>
            </a:r>
            <a:r>
              <a:rPr lang="en-US" sz="2600" dirty="0" smtClean="0"/>
              <a:t>y </a:t>
            </a:r>
            <a:r>
              <a:rPr sz="2600" dirty="0" smtClean="0"/>
              <a:t>for </a:t>
            </a:r>
            <a:r>
              <a:rPr sz="2600" dirty="0"/>
              <a:t>CD55 and/or CD59 and leukocyte PI-linked </a:t>
            </a:r>
            <a:r>
              <a:rPr sz="2600" dirty="0" smtClean="0"/>
              <a:t>proteins</a:t>
            </a:r>
            <a:endParaRPr lang="en-US" sz="2600" dirty="0" smtClean="0"/>
          </a:p>
          <a:p>
            <a:pPr marL="0" indent="0">
              <a:lnSpc>
                <a:spcPct val="80000"/>
              </a:lnSpc>
              <a:buNone/>
            </a:pPr>
            <a:endParaRPr sz="1600" dirty="0"/>
          </a:p>
          <a:p>
            <a:pPr marL="0" indent="0" eaLnBrk="1" hangingPunct="1">
              <a:lnSpc>
                <a:spcPct val="80000"/>
              </a:lnSpc>
              <a:buNone/>
            </a:pPr>
            <a:r>
              <a:rPr lang="en-US" sz="2600" b="1" dirty="0" smtClean="0"/>
              <a:t>Treatment</a:t>
            </a:r>
            <a:endParaRPr lang="en-US" sz="2600" dirty="0"/>
          </a:p>
          <a:p>
            <a:pPr>
              <a:lnSpc>
                <a:spcPct val="80000"/>
              </a:lnSpc>
            </a:pPr>
            <a:r>
              <a:rPr lang="en-US" sz="2600" dirty="0" err="1" smtClean="0"/>
              <a:t>Eculizumab</a:t>
            </a:r>
            <a:r>
              <a:rPr lang="en-US" sz="2600" dirty="0" smtClean="0"/>
              <a:t> to </a:t>
            </a:r>
            <a:r>
              <a:rPr lang="en-US" sz="2600" dirty="0"/>
              <a:t>block complement-mediated </a:t>
            </a:r>
            <a:r>
              <a:rPr lang="en-US" sz="2600" dirty="0" smtClean="0"/>
              <a:t>lysis</a:t>
            </a:r>
            <a:endParaRPr sz="2600" dirty="0"/>
          </a:p>
        </p:txBody>
      </p:sp>
      <p:sp>
        <p:nvSpPr>
          <p:cNvPr id="4" name="Line 22"/>
          <p:cNvSpPr>
            <a:spLocks noChangeShapeType="1"/>
          </p:cNvSpPr>
          <p:nvPr/>
        </p:nvSpPr>
        <p:spPr bwMode="auto">
          <a:xfrm>
            <a:off x="527381"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5709706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45720"/>
            <a:ext cx="10972800" cy="1143000"/>
          </a:xfrm>
        </p:spPr>
        <p:txBody>
          <a:bodyPr>
            <a:normAutofit/>
          </a:bodyPr>
          <a:lstStyle/>
          <a:p>
            <a:pPr algn="l"/>
            <a:r>
              <a:rPr lang="en-US" sz="3600" b="1" dirty="0" smtClean="0"/>
              <a:t>Drug-induced hemolytic anemia</a:t>
            </a:r>
            <a:endParaRPr lang="en-US" sz="3600" b="1" dirty="0">
              <a:solidFill>
                <a:srgbClr val="FF0000"/>
              </a:solidFill>
            </a:endParaRPr>
          </a:p>
        </p:txBody>
      </p:sp>
      <p:sp>
        <p:nvSpPr>
          <p:cNvPr id="3" name="Content Placeholder 2"/>
          <p:cNvSpPr>
            <a:spLocks noGrp="1"/>
          </p:cNvSpPr>
          <p:nvPr>
            <p:ph idx="1"/>
          </p:nvPr>
        </p:nvSpPr>
        <p:spPr>
          <a:xfrm>
            <a:off x="609600" y="1333191"/>
            <a:ext cx="10896600" cy="4525963"/>
          </a:xfrm>
        </p:spPr>
        <p:txBody>
          <a:bodyPr>
            <a:noAutofit/>
          </a:bodyPr>
          <a:lstStyle/>
          <a:p>
            <a:r>
              <a:rPr lang="en-US" dirty="0"/>
              <a:t>Often immunological </a:t>
            </a:r>
            <a:r>
              <a:rPr lang="en-US" dirty="0" smtClean="0"/>
              <a:t> </a:t>
            </a:r>
            <a:endParaRPr lang="en-US" dirty="0"/>
          </a:p>
          <a:p>
            <a:pPr lvl="1"/>
            <a:r>
              <a:rPr sz="2800" dirty="0"/>
              <a:t>Haptenized red cell proteins </a:t>
            </a:r>
            <a:r>
              <a:rPr sz="2800" dirty="0" smtClean="0"/>
              <a:t>(</a:t>
            </a:r>
            <a:r>
              <a:rPr lang="en-US" sz="2800" dirty="0" err="1" smtClean="0"/>
              <a:t>p</a:t>
            </a:r>
            <a:r>
              <a:rPr sz="2800" dirty="0" err="1" smtClean="0"/>
              <a:t>enicillins</a:t>
            </a:r>
            <a:r>
              <a:rPr sz="2800" dirty="0"/>
              <a:t>)</a:t>
            </a:r>
            <a:r>
              <a:rPr lang="en-US" sz="2800" dirty="0">
                <a:solidFill>
                  <a:srgbClr val="FF0000"/>
                </a:solidFill>
              </a:rPr>
              <a:t> </a:t>
            </a:r>
            <a:endParaRPr sz="2800" dirty="0"/>
          </a:p>
          <a:p>
            <a:pPr lvl="1"/>
            <a:r>
              <a:rPr sz="2800" dirty="0" smtClean="0"/>
              <a:t>Bystander</a:t>
            </a:r>
            <a:r>
              <a:rPr lang="en-US" sz="2800" dirty="0">
                <a:solidFill>
                  <a:srgbClr val="FF0000"/>
                </a:solidFill>
              </a:rPr>
              <a:t> </a:t>
            </a:r>
            <a:r>
              <a:rPr sz="2800" dirty="0" smtClean="0"/>
              <a:t>immunological </a:t>
            </a:r>
            <a:r>
              <a:rPr lang="en-US" sz="2800" dirty="0"/>
              <a:t>-</a:t>
            </a:r>
            <a:r>
              <a:rPr sz="2800" dirty="0"/>
              <a:t>antibodies to drugs adsorbed to </a:t>
            </a:r>
            <a:r>
              <a:rPr lang="en-US" sz="2800" dirty="0"/>
              <a:t>RBC</a:t>
            </a:r>
            <a:endParaRPr sz="2800" dirty="0"/>
          </a:p>
          <a:p>
            <a:pPr lvl="1"/>
            <a:r>
              <a:rPr sz="2800" dirty="0"/>
              <a:t>Often drug metabolites, not parent drug</a:t>
            </a:r>
            <a:r>
              <a:rPr lang="en-US" sz="2800" dirty="0">
                <a:solidFill>
                  <a:srgbClr val="FF0000"/>
                </a:solidFill>
              </a:rPr>
              <a:t> </a:t>
            </a:r>
            <a:endParaRPr sz="2800" dirty="0"/>
          </a:p>
          <a:p>
            <a:pPr lvl="1"/>
            <a:r>
              <a:rPr sz="2800" dirty="0" smtClean="0"/>
              <a:t>Generally </a:t>
            </a:r>
            <a:r>
              <a:rPr sz="2800" dirty="0"/>
              <a:t>detected as drug-dependent DAT</a:t>
            </a:r>
          </a:p>
          <a:p>
            <a:pPr lvl="1"/>
            <a:r>
              <a:rPr sz="2800" dirty="0"/>
              <a:t>Distinguish from </a:t>
            </a:r>
            <a:r>
              <a:rPr sz="2800" dirty="0" err="1"/>
              <a:t>immunomodulatory</a:t>
            </a:r>
            <a:r>
              <a:rPr sz="2800" dirty="0"/>
              <a:t> drugs which cause AIHA and are independent of antibody </a:t>
            </a:r>
            <a:r>
              <a:rPr sz="2800" dirty="0" smtClean="0"/>
              <a:t>(</a:t>
            </a:r>
            <a:r>
              <a:rPr lang="en-US" sz="2800" dirty="0" err="1" smtClean="0"/>
              <a:t>t</a:t>
            </a:r>
            <a:r>
              <a:rPr sz="2800" dirty="0" err="1" smtClean="0"/>
              <a:t>acrolimus</a:t>
            </a:r>
            <a:r>
              <a:rPr sz="2800" dirty="0"/>
              <a:t>, </a:t>
            </a:r>
            <a:r>
              <a:rPr sz="2800" dirty="0" err="1"/>
              <a:t>fludarabine</a:t>
            </a:r>
            <a:r>
              <a:rPr sz="2800" dirty="0" smtClean="0"/>
              <a:t>)</a:t>
            </a:r>
            <a:endParaRPr sz="2800" dirty="0"/>
          </a:p>
          <a:p>
            <a:r>
              <a:rPr lang="en-US" dirty="0"/>
              <a:t>Distinguish from non-specific + DAT after IVIG</a:t>
            </a:r>
            <a:endParaRPr dirty="0"/>
          </a:p>
          <a:p>
            <a:r>
              <a:rPr lang="en-US" dirty="0"/>
              <a:t>Much less common than drug related ITP or neutropenia</a:t>
            </a:r>
          </a:p>
          <a:p>
            <a:endParaRPr lang="en-US" sz="2800" dirty="0"/>
          </a:p>
        </p:txBody>
      </p:sp>
      <p:sp>
        <p:nvSpPr>
          <p:cNvPr id="4" name="Line 22"/>
          <p:cNvSpPr>
            <a:spLocks noChangeShapeType="1"/>
          </p:cNvSpPr>
          <p:nvPr/>
        </p:nvSpPr>
        <p:spPr bwMode="auto">
          <a:xfrm>
            <a:off x="527381"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7376999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026"/>
            <a:ext cx="10972800" cy="1143000"/>
          </a:xfrm>
        </p:spPr>
        <p:txBody>
          <a:bodyPr rtlCol="0">
            <a:normAutofit/>
          </a:bodyPr>
          <a:lstStyle/>
          <a:p>
            <a:pPr algn="l" eaLnBrk="1" fontAlgn="auto" hangingPunct="1">
              <a:spcAft>
                <a:spcPts val="0"/>
              </a:spcAft>
              <a:defRPr/>
            </a:pPr>
            <a:r>
              <a:rPr lang="en-US" sz="3600" b="1" dirty="0" smtClean="0"/>
              <a:t>Toxin Associated hemolysis </a:t>
            </a:r>
            <a:endParaRPr lang="en-US" sz="3600" b="1" dirty="0"/>
          </a:p>
        </p:txBody>
      </p:sp>
      <p:sp>
        <p:nvSpPr>
          <p:cNvPr id="3" name="Content Placeholder 2"/>
          <p:cNvSpPr>
            <a:spLocks noGrp="1"/>
          </p:cNvSpPr>
          <p:nvPr>
            <p:ph idx="1"/>
          </p:nvPr>
        </p:nvSpPr>
        <p:spPr>
          <a:xfrm>
            <a:off x="609600" y="979805"/>
            <a:ext cx="9359348" cy="5729110"/>
          </a:xfrm>
        </p:spPr>
        <p:txBody>
          <a:bodyPr rtlCol="0">
            <a:normAutofit fontScale="92500" lnSpcReduction="20000"/>
          </a:bodyPr>
          <a:lstStyle/>
          <a:p>
            <a:pPr marL="0" indent="0" eaLnBrk="1" fontAlgn="auto" hangingPunct="1">
              <a:spcAft>
                <a:spcPts val="0"/>
              </a:spcAft>
              <a:buNone/>
              <a:defRPr/>
            </a:pPr>
            <a:r>
              <a:rPr lang="en-US" b="1" dirty="0" smtClean="0"/>
              <a:t>Clostridium sepsis </a:t>
            </a:r>
            <a:endParaRPr lang="en-US" b="1" dirty="0"/>
          </a:p>
          <a:p>
            <a:pPr lvl="1" eaLnBrk="1" fontAlgn="auto" hangingPunct="1">
              <a:spcAft>
                <a:spcPts val="0"/>
              </a:spcAft>
              <a:buFont typeface="Arial" pitchFamily="34" charset="0"/>
              <a:buChar char="–"/>
              <a:defRPr/>
            </a:pPr>
            <a:r>
              <a:rPr sz="2600" dirty="0"/>
              <a:t>Phospholipases result in red cell membrane loss and spherocytes</a:t>
            </a:r>
          </a:p>
          <a:p>
            <a:pPr lvl="1" eaLnBrk="1" fontAlgn="auto" hangingPunct="1">
              <a:spcAft>
                <a:spcPts val="0"/>
              </a:spcAft>
              <a:buFont typeface="Arial" pitchFamily="34" charset="0"/>
              <a:buChar char="–"/>
              <a:defRPr/>
            </a:pPr>
            <a:r>
              <a:rPr sz="2600" dirty="0"/>
              <a:t>Occurs in </a:t>
            </a:r>
            <a:r>
              <a:rPr sz="2600" i="1" dirty="0"/>
              <a:t>ill patients</a:t>
            </a:r>
            <a:r>
              <a:rPr sz="2600" dirty="0"/>
              <a:t> – smear or automated cell count findings consistent with spherocytes may be the first clue for an ICU patient with ischemic injuries to bowel or </a:t>
            </a:r>
            <a:r>
              <a:rPr sz="2600" dirty="0" smtClean="0"/>
              <a:t>extremities</a:t>
            </a:r>
            <a:endParaRPr lang="en-US" sz="2600" dirty="0" smtClean="0"/>
          </a:p>
          <a:p>
            <a:pPr marL="457200" lvl="1" indent="0" eaLnBrk="1" fontAlgn="auto" hangingPunct="1">
              <a:spcAft>
                <a:spcPts val="0"/>
              </a:spcAft>
              <a:buNone/>
              <a:defRPr/>
            </a:pPr>
            <a:endParaRPr lang="en-US" b="1" dirty="0" smtClean="0"/>
          </a:p>
          <a:p>
            <a:pPr marL="0" indent="0" eaLnBrk="1" fontAlgn="auto" hangingPunct="1">
              <a:spcAft>
                <a:spcPts val="0"/>
              </a:spcAft>
              <a:buNone/>
              <a:defRPr/>
            </a:pPr>
            <a:r>
              <a:rPr lang="en-US" b="1" dirty="0" smtClean="0"/>
              <a:t>Brown recluse </a:t>
            </a:r>
            <a:r>
              <a:rPr lang="en-US" b="1" dirty="0"/>
              <a:t>spider </a:t>
            </a:r>
            <a:r>
              <a:rPr lang="en-US" b="1" dirty="0" smtClean="0"/>
              <a:t>bite</a:t>
            </a:r>
            <a:endParaRPr lang="en-US" b="1" dirty="0">
              <a:solidFill>
                <a:srgbClr val="FF0000"/>
              </a:solidFill>
            </a:endParaRPr>
          </a:p>
          <a:p>
            <a:pPr marL="0" indent="0" eaLnBrk="1" fontAlgn="auto" hangingPunct="1">
              <a:spcAft>
                <a:spcPts val="0"/>
              </a:spcAft>
              <a:buNone/>
              <a:defRPr/>
            </a:pPr>
            <a:r>
              <a:rPr lang="en-US" sz="2400" dirty="0" smtClean="0"/>
              <a:t>         - </a:t>
            </a:r>
            <a:r>
              <a:rPr lang="en-US" sz="2600" dirty="0" smtClean="0"/>
              <a:t>Some snake and other venoms due to phospholipases</a:t>
            </a:r>
            <a:endParaRPr sz="2600" dirty="0">
              <a:solidFill>
                <a:srgbClr val="FF0000"/>
              </a:solidFill>
            </a:endParaRPr>
          </a:p>
          <a:p>
            <a:pPr marL="0" indent="0" eaLnBrk="1" fontAlgn="auto" hangingPunct="1">
              <a:spcAft>
                <a:spcPts val="0"/>
              </a:spcAft>
              <a:buNone/>
              <a:defRPr/>
            </a:pPr>
            <a:endParaRPr lang="en-US" sz="2400" b="1" dirty="0" smtClean="0"/>
          </a:p>
          <a:p>
            <a:pPr marL="0" indent="0" eaLnBrk="1" fontAlgn="auto" hangingPunct="1">
              <a:spcAft>
                <a:spcPts val="0"/>
              </a:spcAft>
              <a:buNone/>
              <a:defRPr/>
            </a:pPr>
            <a:r>
              <a:rPr lang="en-US" b="1" dirty="0" smtClean="0"/>
              <a:t>Wilson’s disease</a:t>
            </a:r>
            <a:endParaRPr lang="en-US" b="1" dirty="0">
              <a:solidFill>
                <a:srgbClr val="FF0000"/>
              </a:solidFill>
            </a:endParaRPr>
          </a:p>
          <a:p>
            <a:pPr lvl="1" eaLnBrk="1" fontAlgn="auto" hangingPunct="1">
              <a:spcAft>
                <a:spcPts val="0"/>
              </a:spcAft>
              <a:buFont typeface="Arial" pitchFamily="34" charset="0"/>
              <a:buChar char="–"/>
              <a:defRPr/>
            </a:pPr>
            <a:r>
              <a:rPr lang="en-US" sz="2600" dirty="0" smtClean="0"/>
              <a:t>Impairment of cellular copper transport resulting in copper toxicity</a:t>
            </a:r>
          </a:p>
          <a:p>
            <a:pPr lvl="1" eaLnBrk="1" fontAlgn="auto" hangingPunct="1">
              <a:spcAft>
                <a:spcPts val="0"/>
              </a:spcAft>
              <a:buFont typeface="Arial" pitchFamily="34" charset="0"/>
              <a:buChar char="–"/>
              <a:defRPr/>
            </a:pPr>
            <a:r>
              <a:rPr lang="en-US" sz="2600" dirty="0" smtClean="0"/>
              <a:t>Findings:  </a:t>
            </a:r>
            <a:r>
              <a:rPr sz="2600" dirty="0" smtClean="0"/>
              <a:t>unexplained </a:t>
            </a:r>
            <a:r>
              <a:rPr sz="2600" dirty="0"/>
              <a:t>liver disease and new </a:t>
            </a:r>
            <a:r>
              <a:rPr sz="2600" dirty="0" smtClean="0"/>
              <a:t>hemolysis</a:t>
            </a:r>
            <a:endParaRPr sz="2600" dirty="0"/>
          </a:p>
          <a:p>
            <a:pPr lvl="1" eaLnBrk="1" fontAlgn="auto" hangingPunct="1">
              <a:spcAft>
                <a:spcPts val="0"/>
              </a:spcAft>
              <a:buFont typeface="Arial" pitchFamily="34" charset="0"/>
              <a:buChar char="–"/>
              <a:defRPr/>
            </a:pPr>
            <a:r>
              <a:rPr lang="en-US" sz="2600" dirty="0" smtClean="0"/>
              <a:t>Diagnosis: Serum copper</a:t>
            </a:r>
            <a:r>
              <a:rPr sz="2600" dirty="0" smtClean="0"/>
              <a:t> </a:t>
            </a:r>
            <a:r>
              <a:rPr sz="2600" dirty="0"/>
              <a:t>and </a:t>
            </a:r>
            <a:r>
              <a:rPr sz="2600" dirty="0" err="1"/>
              <a:t>ceruloplasmin</a:t>
            </a:r>
            <a:r>
              <a:rPr sz="2600" dirty="0"/>
              <a:t> </a:t>
            </a:r>
            <a:r>
              <a:rPr sz="2600" dirty="0" smtClean="0"/>
              <a:t>levels</a:t>
            </a:r>
            <a:endParaRPr lang="en-US" sz="2600" b="1" dirty="0" smtClean="0"/>
          </a:p>
          <a:p>
            <a:pPr marL="0" indent="0">
              <a:buNone/>
              <a:defRPr/>
            </a:pPr>
            <a:endParaRPr lang="en-US" sz="2200" b="1" dirty="0" smtClean="0"/>
          </a:p>
          <a:p>
            <a:pPr marL="0" indent="0">
              <a:buNone/>
              <a:defRPr/>
            </a:pPr>
            <a:r>
              <a:rPr lang="en-US" b="1" dirty="0" smtClean="0"/>
              <a:t>Burns</a:t>
            </a:r>
            <a:r>
              <a:rPr lang="en-US" dirty="0" smtClean="0"/>
              <a:t> </a:t>
            </a:r>
          </a:p>
          <a:p>
            <a:pPr marL="0" indent="0">
              <a:buNone/>
              <a:defRPr/>
            </a:pPr>
            <a:r>
              <a:rPr lang="en-US" dirty="0" smtClean="0"/>
              <a:t>     – </a:t>
            </a:r>
            <a:r>
              <a:rPr lang="en-US" sz="2600" dirty="0"/>
              <a:t>may have acquired </a:t>
            </a:r>
            <a:r>
              <a:rPr lang="en-US" sz="2600" dirty="0" err="1"/>
              <a:t>spherocytic</a:t>
            </a:r>
            <a:r>
              <a:rPr lang="en-US" sz="2600" dirty="0"/>
              <a:t> or HPP-like anemia</a:t>
            </a:r>
            <a:r>
              <a:rPr lang="en-US" sz="2600" dirty="0">
                <a:solidFill>
                  <a:srgbClr val="FF0000"/>
                </a:solidFill>
              </a:rPr>
              <a:t> </a:t>
            </a:r>
            <a:endParaRPr sz="2600" dirty="0"/>
          </a:p>
        </p:txBody>
      </p:sp>
      <p:sp>
        <p:nvSpPr>
          <p:cNvPr id="4" name="Line 22"/>
          <p:cNvSpPr>
            <a:spLocks noChangeShapeType="1"/>
          </p:cNvSpPr>
          <p:nvPr/>
        </p:nvSpPr>
        <p:spPr bwMode="auto">
          <a:xfrm>
            <a:off x="527381"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AutoShape 2" descr="Image result for brown recluse spider bi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brown recluse spider bi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descr="C:\Users\ch095907\Desktop\RG Desktop Files\N&amp;O Systemic Disease Chapter\From Sam\Clostridia sepsis (Rogers).ti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0904" y="1089971"/>
            <a:ext cx="1869258" cy="123254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9850779" y="2313909"/>
            <a:ext cx="2225954" cy="246221"/>
          </a:xfrm>
          <a:prstGeom prst="rect">
            <a:avLst/>
          </a:prstGeom>
          <a:noFill/>
        </p:spPr>
        <p:txBody>
          <a:bodyPr wrap="square" rtlCol="0">
            <a:spAutoFit/>
          </a:bodyPr>
          <a:lstStyle/>
          <a:p>
            <a:r>
              <a:rPr lang="en-US" sz="1000" dirty="0" smtClean="0">
                <a:solidFill>
                  <a:schemeClr val="bg1">
                    <a:lumMod val="50000"/>
                  </a:schemeClr>
                </a:solidFill>
              </a:rPr>
              <a:t>With permission from Dr. Samuel E. Lux</a:t>
            </a:r>
            <a:endParaRPr lang="en-US" sz="1000" dirty="0">
              <a:solidFill>
                <a:schemeClr val="bg1">
                  <a:lumMod val="50000"/>
                </a:schemeClr>
              </a:solidFill>
            </a:endParaRPr>
          </a:p>
        </p:txBody>
      </p:sp>
      <p:sp>
        <p:nvSpPr>
          <p:cNvPr id="9" name="Rectangle 8"/>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7324416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527381" y="179423"/>
            <a:ext cx="11379200" cy="808037"/>
          </a:xfrm>
          <a:noFill/>
          <a:ln>
            <a:miter lim="800000"/>
            <a:headEnd/>
            <a:tailEnd/>
          </a:ln>
        </p:spPr>
        <p:txBody>
          <a:bodyPr vert="horz" wrap="square" lIns="91440" tIns="45720" rIns="91440" bIns="45720" numCol="1" anchor="t" anchorCtr="0" compatLnSpc="1">
            <a:prstTxWarp prst="textNoShape">
              <a:avLst/>
            </a:prstTxWarp>
            <a:normAutofit/>
          </a:bodyPr>
          <a:lstStyle/>
          <a:p>
            <a:pPr algn="l" eaLnBrk="1" hangingPunct="1"/>
            <a:r>
              <a:rPr lang="en-US" sz="3600" b="1" dirty="0"/>
              <a:t>Rh Null </a:t>
            </a:r>
            <a:r>
              <a:rPr lang="en-US" sz="3600" b="1" dirty="0" smtClean="0"/>
              <a:t>Phenotype</a:t>
            </a:r>
            <a:endParaRPr lang="en-US" sz="3600" b="1" dirty="0"/>
          </a:p>
        </p:txBody>
      </p:sp>
      <p:sp>
        <p:nvSpPr>
          <p:cNvPr id="4" name="Line 22"/>
          <p:cNvSpPr>
            <a:spLocks noChangeShapeType="1"/>
          </p:cNvSpPr>
          <p:nvPr/>
        </p:nvSpPr>
        <p:spPr bwMode="auto">
          <a:xfrm>
            <a:off x="527381"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792217316"/>
              </p:ext>
            </p:extLst>
          </p:nvPr>
        </p:nvGraphicFramePr>
        <p:xfrm>
          <a:off x="527381" y="1563303"/>
          <a:ext cx="10814488" cy="3612493"/>
        </p:xfrm>
        <a:graphic>
          <a:graphicData uri="http://schemas.openxmlformats.org/drawingml/2006/table">
            <a:tbl>
              <a:tblPr firstRow="1" bandRow="1">
                <a:tableStyleId>{5940675A-B579-460E-94D1-54222C63F5DA}</a:tableStyleId>
              </a:tblPr>
              <a:tblGrid>
                <a:gridCol w="3163974"/>
                <a:gridCol w="7650514"/>
              </a:tblGrid>
              <a:tr h="1279288">
                <a:tc>
                  <a:txBody>
                    <a:bodyPr/>
                    <a:lstStyle/>
                    <a:p>
                      <a:r>
                        <a:rPr lang="en-US" sz="2400" b="1" dirty="0" smtClean="0"/>
                        <a:t>Pathophysiology</a:t>
                      </a:r>
                      <a:endParaRPr lang="en-US" sz="2400" b="1" dirty="0"/>
                    </a:p>
                  </a:txBody>
                  <a:tcPr marL="121920" marR="121920"/>
                </a:tc>
                <a:tc>
                  <a:txBody>
                    <a:bodyPr/>
                    <a:lstStyle/>
                    <a:p>
                      <a:pPr marL="342900" indent="-342900">
                        <a:buFont typeface="Arial" panose="020B0604020202020204" pitchFamily="34" charset="0"/>
                        <a:buChar char="•"/>
                      </a:pPr>
                      <a:r>
                        <a:rPr lang="en-US" sz="2400" dirty="0" smtClean="0"/>
                        <a:t>Absent or markedly</a:t>
                      </a:r>
                      <a:r>
                        <a:rPr lang="en-US" sz="2400" baseline="0" dirty="0" smtClean="0"/>
                        <a:t> reduced Rh expression (vs Rh- which refers to D antigen only)</a:t>
                      </a:r>
                    </a:p>
                    <a:p>
                      <a:pPr marL="342900" indent="-342900">
                        <a:buFont typeface="Arial" panose="020B0604020202020204" pitchFamily="34" charset="0"/>
                        <a:buChar char="•"/>
                      </a:pPr>
                      <a:r>
                        <a:rPr lang="en-US" sz="2400" baseline="0" dirty="0" smtClean="0"/>
                        <a:t>Mutations in </a:t>
                      </a:r>
                      <a:r>
                        <a:rPr lang="en-US" sz="2400" b="1" baseline="0" dirty="0" smtClean="0"/>
                        <a:t>RHAG gene</a:t>
                      </a:r>
                      <a:endParaRPr lang="en-US" sz="2400" b="1" dirty="0"/>
                    </a:p>
                  </a:txBody>
                  <a:tcPr marL="121920" marR="121920"/>
                </a:tc>
              </a:tr>
              <a:tr h="1706029">
                <a:tc>
                  <a:txBody>
                    <a:bodyPr/>
                    <a:lstStyle/>
                    <a:p>
                      <a:r>
                        <a:rPr lang="en-US" sz="2400" b="1" dirty="0" smtClean="0"/>
                        <a:t>Symptoms/Findings</a:t>
                      </a:r>
                      <a:endParaRPr lang="en-US" sz="2400" b="1" dirty="0"/>
                    </a:p>
                  </a:txBody>
                  <a:tcPr marL="121920" marR="121920"/>
                </a:tc>
                <a:tc>
                  <a:txBody>
                    <a:bodyPr/>
                    <a:lstStyle/>
                    <a:p>
                      <a:pPr marL="342900" indent="-342900">
                        <a:buFont typeface="Arial" panose="020B0604020202020204" pitchFamily="34" charset="0"/>
                        <a:buChar char="•"/>
                      </a:pPr>
                      <a:r>
                        <a:rPr lang="en-US" sz="2400" dirty="0" smtClean="0"/>
                        <a:t>Mild to moderate compensated hemolytic anemia; increased OF</a:t>
                      </a:r>
                    </a:p>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Elevated </a:t>
                      </a:r>
                      <a:r>
                        <a:rPr lang="en-US" sz="2400" dirty="0" err="1" smtClean="0"/>
                        <a:t>HbF</a:t>
                      </a:r>
                      <a:endParaRPr lang="en-US" sz="2400" dirty="0" smtClean="0"/>
                    </a:p>
                    <a:p>
                      <a:pPr marL="342900" indent="-342900">
                        <a:buFont typeface="Arial" panose="020B0604020202020204" pitchFamily="34" charset="0"/>
                        <a:buChar char="•"/>
                      </a:pPr>
                      <a:r>
                        <a:rPr lang="en-US" sz="2400" i="0" u="sng" dirty="0" smtClean="0"/>
                        <a:t>Smear</a:t>
                      </a:r>
                      <a:r>
                        <a:rPr lang="en-US" sz="2400" dirty="0" smtClean="0"/>
                        <a:t>: </a:t>
                      </a:r>
                      <a:r>
                        <a:rPr lang="en-US" sz="2400" dirty="0" err="1" smtClean="0"/>
                        <a:t>stomatocytes</a:t>
                      </a:r>
                      <a:r>
                        <a:rPr lang="en-US" sz="2400" dirty="0" smtClean="0"/>
                        <a:t> (altered permeability to K+)</a:t>
                      </a:r>
                    </a:p>
                  </a:txBody>
                  <a:tcPr marL="121920" marR="121920"/>
                </a:tc>
              </a:tr>
              <a:tr h="627176">
                <a:tc>
                  <a:txBody>
                    <a:bodyPr/>
                    <a:lstStyle/>
                    <a:p>
                      <a:r>
                        <a:rPr lang="en-US" sz="2400" b="1" dirty="0" smtClean="0"/>
                        <a:t>Management</a:t>
                      </a:r>
                      <a:r>
                        <a:rPr lang="en-US" sz="2400" b="1" baseline="0" dirty="0" smtClean="0"/>
                        <a:t> Issues</a:t>
                      </a:r>
                      <a:endParaRPr lang="en-US" sz="2400" b="1" dirty="0"/>
                    </a:p>
                  </a:txBody>
                  <a:tcPr marL="121920" marR="121920"/>
                </a:tc>
                <a:tc>
                  <a:txBody>
                    <a:bodyPr/>
                    <a:lstStyle/>
                    <a:p>
                      <a:pPr marL="342900" indent="-342900">
                        <a:buFont typeface="Arial" panose="020B0604020202020204" pitchFamily="34" charset="0"/>
                        <a:buChar char="•"/>
                      </a:pPr>
                      <a:r>
                        <a:rPr lang="en-US" sz="2400" dirty="0" smtClean="0"/>
                        <a:t>May form ab to Rh antigens when transfused</a:t>
                      </a:r>
                      <a:r>
                        <a:rPr lang="en-US" sz="2400" baseline="0" dirty="0" smtClean="0"/>
                        <a:t> RBCs</a:t>
                      </a:r>
                      <a:endParaRPr lang="en-US" sz="2400" dirty="0"/>
                    </a:p>
                  </a:txBody>
                  <a:tcPr marL="121920" marR="121920"/>
                </a:tc>
              </a:tr>
            </a:tbl>
          </a:graphicData>
        </a:graphic>
      </p:graphicFrame>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3428651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94956"/>
            <a:ext cx="10512287" cy="4838096"/>
          </a:xfrm>
        </p:spPr>
        <p:txBody>
          <a:bodyPr>
            <a:noAutofit/>
          </a:bodyPr>
          <a:lstStyle/>
          <a:p>
            <a:r>
              <a:rPr lang="en-US" dirty="0" smtClean="0"/>
              <a:t>Hemolytic </a:t>
            </a:r>
            <a:r>
              <a:rPr lang="en-US" dirty="0" err="1" smtClean="0"/>
              <a:t>anemias</a:t>
            </a:r>
            <a:r>
              <a:rPr lang="en-US" dirty="0" smtClean="0"/>
              <a:t> share many general features including clinical symptoms, lab findings, and complications</a:t>
            </a:r>
            <a:endParaRPr lang="en-US" dirty="0"/>
          </a:p>
          <a:p>
            <a:r>
              <a:rPr lang="en-US" dirty="0" smtClean="0"/>
              <a:t>Correct diagnosis is critical for monitoring and treatment </a:t>
            </a:r>
          </a:p>
          <a:p>
            <a:r>
              <a:rPr lang="en-US" dirty="0" smtClean="0"/>
              <a:t>Red cell morphology is key to the diagnostic approach</a:t>
            </a:r>
          </a:p>
          <a:p>
            <a:r>
              <a:rPr lang="en-US" dirty="0" smtClean="0"/>
              <a:t>Genetic testing has an increasing role in congenital RBC disorders but often needs to be combined with functional testing</a:t>
            </a:r>
          </a:p>
          <a:p>
            <a:r>
              <a:rPr lang="en-US" dirty="0" smtClean="0"/>
              <a:t>Many of the acquired hemolytic </a:t>
            </a:r>
            <a:r>
              <a:rPr lang="en-US" dirty="0" err="1" smtClean="0"/>
              <a:t>anemias</a:t>
            </a:r>
            <a:r>
              <a:rPr lang="en-US" dirty="0" smtClean="0"/>
              <a:t> can be life-threatening and have better outcomes with early recognition and treatment</a:t>
            </a:r>
          </a:p>
        </p:txBody>
      </p:sp>
      <p:sp>
        <p:nvSpPr>
          <p:cNvPr id="4" name="Rectangle 2"/>
          <p:cNvSpPr txBox="1">
            <a:spLocks noChangeArrowheads="1"/>
          </p:cNvSpPr>
          <p:nvPr/>
        </p:nvSpPr>
        <p:spPr bwMode="auto">
          <a:xfrm>
            <a:off x="527380" y="208077"/>
            <a:ext cx="11156619" cy="808037"/>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t>Summary - Hemolytic Anemia</a:t>
            </a:r>
            <a:endParaRPr lang="en-US" sz="3600" b="1" dirty="0"/>
          </a:p>
        </p:txBody>
      </p:sp>
      <p:sp>
        <p:nvSpPr>
          <p:cNvPr id="6" name="Line 22"/>
          <p:cNvSpPr>
            <a:spLocks noChangeShapeType="1"/>
          </p:cNvSpPr>
          <p:nvPr/>
        </p:nvSpPr>
        <p:spPr bwMode="auto">
          <a:xfrm>
            <a:off x="527381"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1759226" y="5440258"/>
            <a:ext cx="7560852" cy="523220"/>
          </a:xfrm>
          <a:prstGeom prst="rect">
            <a:avLst/>
          </a:prstGeom>
          <a:noFill/>
        </p:spPr>
        <p:txBody>
          <a:bodyPr wrap="none" rtlCol="0">
            <a:spAutoFit/>
          </a:bodyPr>
          <a:lstStyle/>
          <a:p>
            <a:r>
              <a:rPr lang="en-US" sz="2800" dirty="0" smtClean="0"/>
              <a:t>Questions?  Rachael.Grace@childrens.harvard.edu</a:t>
            </a:r>
            <a:endParaRPr lang="en-US" sz="2800" dirty="0"/>
          </a:p>
        </p:txBody>
      </p:sp>
      <p:sp>
        <p:nvSpPr>
          <p:cNvPr id="7" name="Rectangle 6"/>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335975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5641672" y="3904639"/>
            <a:ext cx="5185657" cy="2190020"/>
          </a:xfrm>
          <a:prstGeom prst="roundRect">
            <a:avLst/>
          </a:prstGeom>
          <a:gradFill flip="none" rotWithShape="1">
            <a:gsLst>
              <a:gs pos="0">
                <a:schemeClr val="accent1">
                  <a:tint val="100000"/>
                  <a:shade val="100000"/>
                  <a:satMod val="130000"/>
                  <a:alpha val="56000"/>
                </a:schemeClr>
              </a:gs>
              <a:gs pos="100000">
                <a:schemeClr val="accent1">
                  <a:tint val="50000"/>
                  <a:shade val="100000"/>
                  <a:satMod val="350000"/>
                  <a:alpha val="56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26" name="Rectangle 2"/>
          <p:cNvSpPr>
            <a:spLocks noGrp="1" noChangeArrowheads="1"/>
          </p:cNvSpPr>
          <p:nvPr>
            <p:ph type="title"/>
          </p:nvPr>
        </p:nvSpPr>
        <p:spPr bwMode="auto">
          <a:xfrm>
            <a:off x="527380" y="208077"/>
            <a:ext cx="11156619" cy="808037"/>
          </a:xfrm>
          <a:noFill/>
          <a:ln>
            <a:miter lim="800000"/>
            <a:headEnd/>
            <a:tailEnd/>
          </a:ln>
        </p:spPr>
        <p:txBody>
          <a:bodyPr vert="horz" wrap="square" lIns="91440" tIns="45720" rIns="91440" bIns="45720" numCol="1" anchor="t" anchorCtr="0" compatLnSpc="1">
            <a:prstTxWarp prst="textNoShape">
              <a:avLst/>
            </a:prstTxWarp>
            <a:normAutofit/>
          </a:bodyPr>
          <a:lstStyle/>
          <a:p>
            <a:pPr algn="l" eaLnBrk="1" hangingPunct="1"/>
            <a:r>
              <a:rPr lang="en-US" sz="3600" b="1" dirty="0"/>
              <a:t>Hemolytic Anemia</a:t>
            </a:r>
          </a:p>
        </p:txBody>
      </p:sp>
      <p:sp>
        <p:nvSpPr>
          <p:cNvPr id="26627" name="Rectangle 3"/>
          <p:cNvSpPr>
            <a:spLocks noGrp="1" noChangeArrowheads="1"/>
          </p:cNvSpPr>
          <p:nvPr>
            <p:ph idx="4294967295"/>
          </p:nvPr>
        </p:nvSpPr>
        <p:spPr bwMode="auto">
          <a:xfrm>
            <a:off x="470253" y="885348"/>
            <a:ext cx="11684000" cy="1377244"/>
          </a:xfrm>
          <a:prstGeom prst="rect">
            <a:avLst/>
          </a:prstGeom>
          <a:noFill/>
          <a:ln>
            <a:miter lim="800000"/>
            <a:headEnd/>
            <a:tailEnd/>
          </a:ln>
        </p:spPr>
        <p:txBody>
          <a:bodyPr/>
          <a:lstStyle/>
          <a:p>
            <a:pPr eaLnBrk="1" hangingPunct="1">
              <a:lnSpc>
                <a:spcPct val="90000"/>
              </a:lnSpc>
              <a:buClr>
                <a:schemeClr val="tx1"/>
              </a:buClr>
              <a:buFontTx/>
              <a:buChar char="•"/>
            </a:pPr>
            <a:r>
              <a:rPr lang="en-US" dirty="0"/>
              <a:t>Increased </a:t>
            </a:r>
            <a:r>
              <a:rPr lang="en-US" i="1" dirty="0"/>
              <a:t>destruction </a:t>
            </a:r>
            <a:r>
              <a:rPr lang="en-US" dirty="0"/>
              <a:t>of erythrocytes</a:t>
            </a:r>
          </a:p>
          <a:p>
            <a:pPr eaLnBrk="1" hangingPunct="1">
              <a:lnSpc>
                <a:spcPct val="90000"/>
              </a:lnSpc>
              <a:buClr>
                <a:schemeClr val="tx1"/>
              </a:buClr>
              <a:buFontTx/>
              <a:buChar char="•"/>
            </a:pPr>
            <a:r>
              <a:rPr lang="en-US" dirty="0"/>
              <a:t>Compensatory increase in erythrocyte </a:t>
            </a:r>
            <a:r>
              <a:rPr lang="en-US" dirty="0" smtClean="0"/>
              <a:t>production</a:t>
            </a:r>
            <a:endParaRPr lang="en-US" dirty="0"/>
          </a:p>
        </p:txBody>
      </p:sp>
      <p:sp>
        <p:nvSpPr>
          <p:cNvPr id="5" name="Oval 4"/>
          <p:cNvSpPr/>
          <p:nvPr/>
        </p:nvSpPr>
        <p:spPr>
          <a:xfrm>
            <a:off x="769668" y="2728786"/>
            <a:ext cx="2809283" cy="2460582"/>
          </a:xfrm>
          <a:prstGeom prst="ellipse">
            <a:avLst/>
          </a:prstGeom>
          <a:solidFill>
            <a:srgbClr val="990000"/>
          </a:solidFill>
          <a:ln/>
        </p:spPr>
        <p:style>
          <a:lnRef idx="1">
            <a:schemeClr val="accent2"/>
          </a:lnRef>
          <a:fillRef idx="3">
            <a:schemeClr val="accent2"/>
          </a:fillRef>
          <a:effectRef idx="2">
            <a:schemeClr val="accent2"/>
          </a:effectRef>
          <a:fontRef idx="minor">
            <a:schemeClr val="lt1"/>
          </a:fontRef>
        </p:style>
        <p:txBody>
          <a:bodyPr/>
          <a:lstStyle/>
          <a:p>
            <a:endParaRPr lang="en-US"/>
          </a:p>
        </p:txBody>
      </p:sp>
      <p:sp>
        <p:nvSpPr>
          <p:cNvPr id="3" name="Oval 2"/>
          <p:cNvSpPr/>
          <p:nvPr/>
        </p:nvSpPr>
        <p:spPr>
          <a:xfrm>
            <a:off x="1466530" y="3295067"/>
            <a:ext cx="1415557" cy="1318851"/>
          </a:xfrm>
          <a:prstGeom prst="ellipse">
            <a:avLst/>
          </a:prstGeom>
          <a:solidFill>
            <a:srgbClr val="F8AAAA"/>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6" name="Straight Arrow Connector 5"/>
          <p:cNvCxnSpPr/>
          <p:nvPr/>
        </p:nvCxnSpPr>
        <p:spPr>
          <a:xfrm flipH="1">
            <a:off x="2462935" y="2728786"/>
            <a:ext cx="3482547" cy="11325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2882088" y="3037173"/>
            <a:ext cx="3063394" cy="10813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Rounded Rectangle 24"/>
          <p:cNvSpPr/>
          <p:nvPr/>
        </p:nvSpPr>
        <p:spPr>
          <a:xfrm>
            <a:off x="5590272" y="1936090"/>
            <a:ext cx="5237058" cy="1854555"/>
          </a:xfrm>
          <a:prstGeom prst="roundRect">
            <a:avLst/>
          </a:prstGeom>
          <a:solidFill>
            <a:schemeClr val="accent2">
              <a:lumMod val="40000"/>
              <a:lumOff val="60000"/>
              <a:alpha val="5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3578950" y="3419061"/>
            <a:ext cx="2366532" cy="805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534679" y="1978422"/>
            <a:ext cx="4863383" cy="2117503"/>
          </a:xfrm>
          <a:prstGeom prst="rect">
            <a:avLst/>
          </a:prstGeom>
          <a:noFill/>
        </p:spPr>
        <p:txBody>
          <a:bodyPr wrap="none" rtlCol="0">
            <a:spAutoFit/>
          </a:bodyPr>
          <a:lstStyle/>
          <a:p>
            <a:r>
              <a:rPr lang="en-US" sz="2800" b="1" dirty="0" smtClean="0"/>
              <a:t>      INSIDE – intrinsic to the RBC</a:t>
            </a:r>
          </a:p>
          <a:p>
            <a:pPr lvl="1">
              <a:lnSpc>
                <a:spcPct val="90000"/>
              </a:lnSpc>
              <a:buClr>
                <a:schemeClr val="tx1"/>
              </a:buClr>
            </a:pPr>
            <a:r>
              <a:rPr lang="en-US" sz="2800" dirty="0" err="1" smtClean="0"/>
              <a:t>Enzymopathies</a:t>
            </a:r>
            <a:endParaRPr lang="en-US" sz="2800" dirty="0" smtClean="0"/>
          </a:p>
          <a:p>
            <a:pPr lvl="1">
              <a:lnSpc>
                <a:spcPct val="90000"/>
              </a:lnSpc>
              <a:buClr>
                <a:schemeClr val="tx1"/>
              </a:buClr>
            </a:pPr>
            <a:r>
              <a:rPr lang="en-US" sz="2800" dirty="0" err="1" smtClean="0"/>
              <a:t>Hemoglobinopathies</a:t>
            </a:r>
            <a:endParaRPr lang="en-US" sz="2800" dirty="0" smtClean="0"/>
          </a:p>
          <a:p>
            <a:pPr lvl="1">
              <a:lnSpc>
                <a:spcPct val="90000"/>
              </a:lnSpc>
              <a:buClr>
                <a:schemeClr val="tx1"/>
              </a:buClr>
            </a:pPr>
            <a:r>
              <a:rPr lang="en-US" sz="2800" dirty="0" err="1" smtClean="0"/>
              <a:t>Membranopathies</a:t>
            </a:r>
            <a:endParaRPr lang="en-US" sz="2800" dirty="0" smtClean="0"/>
          </a:p>
          <a:p>
            <a:endParaRPr lang="en-US" sz="2800" b="1" dirty="0"/>
          </a:p>
        </p:txBody>
      </p:sp>
      <p:sp>
        <p:nvSpPr>
          <p:cNvPr id="19" name="TextBox 18"/>
          <p:cNvSpPr txBox="1"/>
          <p:nvPr/>
        </p:nvSpPr>
        <p:spPr>
          <a:xfrm>
            <a:off x="5721183" y="4060793"/>
            <a:ext cx="5000408" cy="2677656"/>
          </a:xfrm>
          <a:prstGeom prst="rect">
            <a:avLst/>
          </a:prstGeom>
          <a:noFill/>
        </p:spPr>
        <p:txBody>
          <a:bodyPr wrap="none" rtlCol="0">
            <a:spAutoFit/>
          </a:bodyPr>
          <a:lstStyle/>
          <a:p>
            <a:r>
              <a:rPr lang="en-US" sz="2800" b="1" dirty="0" smtClean="0"/>
              <a:t>   OUTSIDE – extrinsic to the RBC</a:t>
            </a:r>
          </a:p>
          <a:p>
            <a:r>
              <a:rPr lang="en-US" sz="2800" dirty="0" smtClean="0"/>
              <a:t>   Antibodies</a:t>
            </a:r>
          </a:p>
          <a:p>
            <a:r>
              <a:rPr lang="en-US" sz="2800" dirty="0" smtClean="0"/>
              <a:t>   Toxins</a:t>
            </a:r>
          </a:p>
          <a:p>
            <a:r>
              <a:rPr lang="en-US" sz="2800" dirty="0" smtClean="0"/>
              <a:t>   Mechanical/</a:t>
            </a:r>
            <a:r>
              <a:rPr lang="en-US" sz="2800" dirty="0" err="1" smtClean="0"/>
              <a:t>Microangiopathic</a:t>
            </a:r>
            <a:endParaRPr lang="en-US" sz="2800" dirty="0" smtClean="0"/>
          </a:p>
          <a:p>
            <a:r>
              <a:rPr lang="en-US" sz="2800" dirty="0" smtClean="0"/>
              <a:t>   </a:t>
            </a:r>
          </a:p>
          <a:p>
            <a:endParaRPr lang="en-US" sz="2800" b="1" dirty="0"/>
          </a:p>
        </p:txBody>
      </p:sp>
      <p:sp>
        <p:nvSpPr>
          <p:cNvPr id="17" name="Line 22"/>
          <p:cNvSpPr>
            <a:spLocks noChangeShapeType="1"/>
          </p:cNvSpPr>
          <p:nvPr/>
        </p:nvSpPr>
        <p:spPr bwMode="auto">
          <a:xfrm>
            <a:off x="527381"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Rectangle 1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613764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406400" y="316090"/>
            <a:ext cx="11074400" cy="609600"/>
          </a:xfrm>
          <a:prstGeom prst="rect">
            <a:avLst/>
          </a:prstGeom>
        </p:spPr>
        <p:txBody>
          <a:bodyPr>
            <a:normAutofit/>
          </a:bodyPr>
          <a:lstStyle/>
          <a:p>
            <a:pPr algn="l" eaLnBrk="1" fontAlgn="auto" hangingPunct="1">
              <a:spcAft>
                <a:spcPts val="0"/>
              </a:spcAft>
              <a:defRPr/>
            </a:pPr>
            <a:r>
              <a:rPr lang="en-US" sz="3600" b="1" dirty="0">
                <a:cs typeface="Calibri"/>
              </a:rPr>
              <a:t>Extravascular </a:t>
            </a:r>
            <a:r>
              <a:rPr lang="en-US" sz="3600" b="1" dirty="0" smtClean="0">
                <a:cs typeface="Calibri"/>
              </a:rPr>
              <a:t>vs. </a:t>
            </a:r>
            <a:r>
              <a:rPr lang="en-US" sz="3600" b="1" dirty="0">
                <a:cs typeface="Calibri"/>
              </a:rPr>
              <a:t>Intravascular Hemolysis</a:t>
            </a:r>
          </a:p>
        </p:txBody>
      </p:sp>
      <p:graphicFrame>
        <p:nvGraphicFramePr>
          <p:cNvPr id="28742" name="Group 70"/>
          <p:cNvGraphicFramePr>
            <a:graphicFrameLocks noGrp="1"/>
          </p:cNvGraphicFramePr>
          <p:nvPr>
            <p:ph idx="4294967295"/>
            <p:extLst>
              <p:ext uri="{D42A27DB-BD31-4B8C-83A1-F6EECF244321}">
                <p14:modId xmlns:p14="http://schemas.microsoft.com/office/powerpoint/2010/main" val="3301729295"/>
              </p:ext>
            </p:extLst>
          </p:nvPr>
        </p:nvGraphicFramePr>
        <p:xfrm>
          <a:off x="406401" y="1030652"/>
          <a:ext cx="10668002" cy="4758326"/>
        </p:xfrm>
        <a:graphic>
          <a:graphicData uri="http://schemas.openxmlformats.org/drawingml/2006/table">
            <a:tbl>
              <a:tblPr/>
              <a:tblGrid>
                <a:gridCol w="2798526">
                  <a:extLst>
                    <a:ext uri="{9D8B030D-6E8A-4147-A177-3AD203B41FA5}">
                      <a16:colId xmlns:a16="http://schemas.microsoft.com/office/drawing/2014/main" xmlns="" val="20000"/>
                    </a:ext>
                  </a:extLst>
                </a:gridCol>
                <a:gridCol w="4255128">
                  <a:extLst>
                    <a:ext uri="{9D8B030D-6E8A-4147-A177-3AD203B41FA5}">
                      <a16:colId xmlns:a16="http://schemas.microsoft.com/office/drawing/2014/main" xmlns="" val="20001"/>
                    </a:ext>
                  </a:extLst>
                </a:gridCol>
                <a:gridCol w="3614348">
                  <a:extLst>
                    <a:ext uri="{9D8B030D-6E8A-4147-A177-3AD203B41FA5}">
                      <a16:colId xmlns:a16="http://schemas.microsoft.com/office/drawing/2014/main" xmlns="" val="20002"/>
                    </a:ext>
                  </a:extLst>
                </a:gridCol>
              </a:tblGrid>
              <a:tr h="39979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dirty="0">
                        <a:ln>
                          <a:noFill/>
                        </a:ln>
                        <a:solidFill>
                          <a:schemeClr val="tx1"/>
                        </a:solidFill>
                        <a:effectLst/>
                        <a:latin typeface="Calibri"/>
                        <a:cs typeface="Calibri"/>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chemeClr val="tx1"/>
                          </a:solidFill>
                          <a:effectLst/>
                          <a:latin typeface="Calibri"/>
                          <a:cs typeface="Calibri"/>
                        </a:rPr>
                        <a:t>Intravascular</a:t>
                      </a:r>
                      <a:endParaRPr kumimoji="0" lang="en-US" sz="2000" b="1" i="0" u="none" strike="noStrike" cap="none" normalizeH="0" baseline="0" dirty="0">
                        <a:ln>
                          <a:noFill/>
                        </a:ln>
                        <a:solidFill>
                          <a:schemeClr val="tx1"/>
                        </a:solidFill>
                        <a:effectLst/>
                        <a:latin typeface="Calibri"/>
                        <a:cs typeface="Calibri"/>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chemeClr val="tx1"/>
                          </a:solidFill>
                          <a:effectLst/>
                          <a:latin typeface="Calibri"/>
                          <a:cs typeface="Calibri"/>
                        </a:rPr>
                        <a:t>Extravascular</a:t>
                      </a:r>
                      <a:endParaRPr kumimoji="0" lang="en-US" sz="2000" b="1" i="0" u="none" strike="noStrike" cap="none" normalizeH="0" baseline="0" dirty="0">
                        <a:ln>
                          <a:noFill/>
                        </a:ln>
                        <a:solidFill>
                          <a:schemeClr val="tx1"/>
                        </a:solidFill>
                        <a:effectLst/>
                        <a:latin typeface="Calibri"/>
                        <a:cs typeface="Calibri"/>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314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a:ln>
                            <a:noFill/>
                          </a:ln>
                          <a:solidFill>
                            <a:schemeClr val="tx1"/>
                          </a:solidFill>
                          <a:effectLst/>
                          <a:latin typeface="Calibri"/>
                          <a:cs typeface="Calibri"/>
                        </a:rPr>
                        <a:t>Location of RBC Clearance</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chemeClr val="tx1"/>
                          </a:solidFill>
                          <a:effectLst/>
                          <a:latin typeface="Calibri"/>
                          <a:cs typeface="Calibri"/>
                        </a:rPr>
                        <a:t>Inside vessels</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chemeClr val="tx1"/>
                          </a:solidFill>
                          <a:effectLst/>
                          <a:latin typeface="Calibri"/>
                          <a:cs typeface="Calibri"/>
                        </a:rPr>
                        <a:t>In spleen and/or liver (RES)</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9121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a:ln>
                            <a:noFill/>
                          </a:ln>
                          <a:solidFill>
                            <a:schemeClr val="tx1"/>
                          </a:solidFill>
                          <a:effectLst/>
                          <a:latin typeface="Calibri"/>
                          <a:cs typeface="Calibri"/>
                        </a:rPr>
                        <a:t>Antibody Type (if immune</a:t>
                      </a:r>
                      <a:r>
                        <a:rPr kumimoji="0" lang="en-US" sz="2000" b="1" i="0" u="none" strike="noStrike" cap="none" normalizeH="0" baseline="0" dirty="0" smtClean="0">
                          <a:ln>
                            <a:noFill/>
                          </a:ln>
                          <a:solidFill>
                            <a:schemeClr val="tx1"/>
                          </a:solidFill>
                          <a:effectLst/>
                          <a:latin typeface="Calibri"/>
                          <a:cs typeface="Calibri"/>
                        </a:rPr>
                        <a:t>)</a:t>
                      </a:r>
                      <a:endParaRPr kumimoji="0" lang="en-US" sz="2000" b="1" i="0" u="none" strike="noStrike" cap="none" normalizeH="0" baseline="0" dirty="0">
                        <a:ln>
                          <a:noFill/>
                        </a:ln>
                        <a:solidFill>
                          <a:schemeClr val="tx1"/>
                        </a:solidFill>
                        <a:effectLst/>
                        <a:latin typeface="Calibri"/>
                        <a:cs typeface="Calibri"/>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chemeClr val="tx1"/>
                          </a:solidFill>
                          <a:effectLst/>
                          <a:latin typeface="Calibri"/>
                          <a:cs typeface="Calibri"/>
                        </a:rPr>
                        <a:t>IgM (occ. IgG)</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chemeClr val="tx1"/>
                          </a:solidFill>
                          <a:effectLst/>
                          <a:latin typeface="Calibri"/>
                          <a:cs typeface="Calibri"/>
                        </a:rPr>
                        <a:t>IgGs which don’t fix complement</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314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a:ln>
                            <a:noFill/>
                          </a:ln>
                          <a:solidFill>
                            <a:schemeClr val="tx1"/>
                          </a:solidFill>
                          <a:effectLst/>
                          <a:latin typeface="Calibri"/>
                          <a:cs typeface="Calibri"/>
                        </a:rPr>
                        <a:t>Mechanism of Hemolysis</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chemeClr val="tx1"/>
                          </a:solidFill>
                          <a:effectLst/>
                          <a:latin typeface="Calibri"/>
                          <a:cs typeface="Calibri"/>
                        </a:rPr>
                        <a:t>Complement or shear  mediated</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chemeClr val="tx1"/>
                          </a:solidFill>
                          <a:effectLst/>
                          <a:latin typeface="Calibri"/>
                          <a:cs typeface="Calibri"/>
                        </a:rPr>
                        <a:t>Macrophages digest RBCs</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9648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a:ln>
                            <a:noFill/>
                          </a:ln>
                          <a:solidFill>
                            <a:schemeClr val="tx1"/>
                          </a:solidFill>
                          <a:effectLst/>
                          <a:latin typeface="Calibri"/>
                          <a:cs typeface="Calibri"/>
                        </a:rPr>
                        <a:t>Lab Findings</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defRPr/>
                      </a:pPr>
                      <a:r>
                        <a:rPr kumimoji="0" lang="en-US" sz="2000" b="0" i="0" u="none" strike="noStrike" cap="none" normalizeH="0" baseline="0" dirty="0" err="1" smtClean="0">
                          <a:ln>
                            <a:noFill/>
                          </a:ln>
                          <a:solidFill>
                            <a:schemeClr val="tx1"/>
                          </a:solidFill>
                          <a:effectLst/>
                          <a:latin typeface="+mn-lt"/>
                          <a:cs typeface="Calibri"/>
                          <a:sym typeface="Wingdings 3" pitchFamily="18" charset="2"/>
                        </a:rPr>
                        <a:t>Reticulocytosis</a:t>
                      </a:r>
                      <a:endParaRPr kumimoji="0" lang="en-US" sz="2000" b="0" i="0" u="none" strike="noStrike" cap="none" normalizeH="0" baseline="0" dirty="0" smtClean="0">
                        <a:ln>
                          <a:noFill/>
                        </a:ln>
                        <a:solidFill>
                          <a:schemeClr val="tx1"/>
                        </a:solidFill>
                        <a:effectLst/>
                        <a:latin typeface="+mn-lt"/>
                        <a:cs typeface="Calibri"/>
                        <a:sym typeface="Wingdings 3" pitchFamily="18" charset="2"/>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defRPr/>
                      </a:pPr>
                      <a:r>
                        <a:rPr kumimoji="0" lang="en-US" sz="2000" b="0" i="0" u="none" strike="noStrike" cap="none" normalizeH="0" baseline="0" dirty="0" smtClean="0">
                          <a:ln>
                            <a:noFill/>
                          </a:ln>
                          <a:solidFill>
                            <a:schemeClr val="tx1"/>
                          </a:solidFill>
                          <a:effectLst/>
                          <a:latin typeface="+mn-lt"/>
                          <a:cs typeface="Calibri"/>
                          <a:sym typeface="Wingdings 3" pitchFamily="18" charset="2"/>
                        </a:rPr>
                        <a:t> </a:t>
                      </a:r>
                      <a:r>
                        <a:rPr kumimoji="0" lang="en-US" sz="2000" b="0" i="0" u="none" strike="noStrike" cap="none" normalizeH="0" baseline="0" dirty="0" smtClean="0">
                          <a:ln>
                            <a:noFill/>
                          </a:ln>
                          <a:solidFill>
                            <a:schemeClr val="tx1"/>
                          </a:solidFill>
                          <a:effectLst/>
                          <a:latin typeface="+mn-lt"/>
                          <a:cs typeface="Calibri"/>
                        </a:rPr>
                        <a:t>Bilirubin</a:t>
                      </a:r>
                      <a:r>
                        <a:rPr kumimoji="0" lang="en-US" sz="2000" b="1" i="1" u="none" strike="noStrike" cap="none" normalizeH="0" baseline="0" dirty="0" smtClean="0">
                          <a:ln>
                            <a:noFill/>
                          </a:ln>
                          <a:solidFill>
                            <a:schemeClr val="tx1"/>
                          </a:solidFill>
                          <a:effectLst/>
                          <a:latin typeface="Calibri"/>
                          <a:cs typeface="Calibri"/>
                        </a:rPr>
                        <a:t>, </a:t>
                      </a:r>
                      <a:r>
                        <a:rPr kumimoji="0" lang="en-US" sz="2000" b="0" i="0" u="none" strike="noStrike" cap="none" normalizeH="0" baseline="0" dirty="0" smtClean="0">
                          <a:ln>
                            <a:noFill/>
                          </a:ln>
                          <a:solidFill>
                            <a:schemeClr val="tx1"/>
                          </a:solidFill>
                          <a:effectLst/>
                          <a:latin typeface="+mn-lt"/>
                          <a:cs typeface="Calibri"/>
                          <a:sym typeface="Wingdings 3" pitchFamily="18" charset="2"/>
                        </a:rPr>
                        <a:t></a:t>
                      </a:r>
                      <a:r>
                        <a:rPr kumimoji="0" lang="en-US" sz="2000" b="0" i="0" u="none" strike="noStrike" cap="none" normalizeH="0" baseline="0" dirty="0" smtClean="0">
                          <a:ln>
                            <a:noFill/>
                          </a:ln>
                          <a:solidFill>
                            <a:schemeClr val="tx1"/>
                          </a:solidFill>
                          <a:effectLst/>
                          <a:latin typeface="Calibri"/>
                          <a:cs typeface="Calibri"/>
                        </a:rPr>
                        <a:t> LDH</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defRPr/>
                      </a:pPr>
                      <a:r>
                        <a:rPr kumimoji="0" lang="en-US" sz="2000" b="0" i="0" u="none" strike="noStrike" cap="none" normalizeH="0" baseline="0" dirty="0" err="1" smtClean="0">
                          <a:ln>
                            <a:noFill/>
                          </a:ln>
                          <a:solidFill>
                            <a:schemeClr val="tx1"/>
                          </a:solidFill>
                          <a:effectLst/>
                          <a:latin typeface="Calibri"/>
                          <a:cs typeface="Calibri"/>
                        </a:rPr>
                        <a:t>Haptoglobin</a:t>
                      </a:r>
                      <a:r>
                        <a:rPr kumimoji="0" lang="en-US" sz="2000" b="0" i="0" u="none" strike="noStrike" cap="none" normalizeH="0" baseline="0" dirty="0" smtClean="0">
                          <a:ln>
                            <a:noFill/>
                          </a:ln>
                          <a:solidFill>
                            <a:schemeClr val="tx1"/>
                          </a:solidFill>
                          <a:effectLst/>
                          <a:latin typeface="Calibri"/>
                          <a:cs typeface="Calibri"/>
                        </a:rPr>
                        <a:t> </a:t>
                      </a:r>
                      <a:r>
                        <a:rPr kumimoji="0" lang="en-US" sz="2000" b="0" i="0" u="none" strike="noStrike" cap="none" normalizeH="0" baseline="0" dirty="0" smtClean="0">
                          <a:ln>
                            <a:noFill/>
                          </a:ln>
                          <a:solidFill>
                            <a:schemeClr val="tx1"/>
                          </a:solidFill>
                          <a:effectLst/>
                          <a:latin typeface="+mn-lt"/>
                          <a:cs typeface="Calibri"/>
                          <a:sym typeface="Wingdings 3" pitchFamily="18" charset="2"/>
                        </a:rPr>
                        <a:t></a:t>
                      </a:r>
                      <a:endParaRPr kumimoji="0" lang="en-US" sz="2000" b="0" i="0" u="none" strike="noStrike" cap="none" normalizeH="0" baseline="0" dirty="0" smtClean="0">
                        <a:ln>
                          <a:noFill/>
                        </a:ln>
                        <a:solidFill>
                          <a:schemeClr val="tx1"/>
                        </a:solidFill>
                        <a:effectLst/>
                        <a:latin typeface="Calibri"/>
                        <a:cs typeface="Calibri"/>
                        <a:sym typeface="Wingdings 3" pitchFamily="18" charset="2"/>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defRPr/>
                      </a:pPr>
                      <a:r>
                        <a:rPr kumimoji="0" lang="en-US" sz="2000" b="1" i="0" u="none" strike="noStrike" cap="none" normalizeH="0" baseline="0" dirty="0" err="1" smtClean="0">
                          <a:ln>
                            <a:noFill/>
                          </a:ln>
                          <a:solidFill>
                            <a:schemeClr val="tx1"/>
                          </a:solidFill>
                          <a:effectLst/>
                          <a:latin typeface="+mn-lt"/>
                          <a:cs typeface="Calibri"/>
                        </a:rPr>
                        <a:t>Hemoglobin</a:t>
                      </a:r>
                      <a:r>
                        <a:rPr kumimoji="0" lang="en-US" sz="2000" b="1" i="1" u="none" strike="noStrike" cap="none" normalizeH="0" baseline="0" dirty="0" err="1" smtClean="0">
                          <a:ln>
                            <a:noFill/>
                          </a:ln>
                          <a:solidFill>
                            <a:schemeClr val="tx1"/>
                          </a:solidFill>
                          <a:effectLst/>
                          <a:latin typeface="+mn-lt"/>
                          <a:cs typeface="Calibri"/>
                        </a:rPr>
                        <a:t>emia</a:t>
                      </a:r>
                      <a:r>
                        <a:rPr kumimoji="0" lang="en-US" sz="2000" b="1" i="0" u="none" strike="noStrike" cap="none" normalizeH="0" baseline="0" dirty="0" smtClean="0">
                          <a:ln>
                            <a:noFill/>
                          </a:ln>
                          <a:solidFill>
                            <a:schemeClr val="tx1"/>
                          </a:solidFill>
                          <a:effectLst/>
                          <a:latin typeface="+mn-lt"/>
                          <a:cs typeface="Calibri"/>
                        </a:rPr>
                        <a:t> &amp; </a:t>
                      </a:r>
                      <a:r>
                        <a:rPr kumimoji="0" lang="en-US" sz="2000" b="1" i="0" u="none" strike="noStrike" cap="none" normalizeH="0" baseline="0" dirty="0" err="1" smtClean="0">
                          <a:ln>
                            <a:noFill/>
                          </a:ln>
                          <a:solidFill>
                            <a:schemeClr val="tx1"/>
                          </a:solidFill>
                          <a:effectLst/>
                          <a:latin typeface="+mn-lt"/>
                          <a:cs typeface="Calibri"/>
                        </a:rPr>
                        <a:t>Hemoglobin</a:t>
                      </a:r>
                      <a:r>
                        <a:rPr kumimoji="0" lang="en-US" sz="2000" b="1" i="1" u="none" strike="noStrike" cap="none" normalizeH="0" baseline="0" dirty="0" err="1" smtClean="0">
                          <a:ln>
                            <a:noFill/>
                          </a:ln>
                          <a:solidFill>
                            <a:schemeClr val="tx1"/>
                          </a:solidFill>
                          <a:effectLst/>
                          <a:latin typeface="+mn-lt"/>
                          <a:cs typeface="Calibri"/>
                        </a:rPr>
                        <a:t>uria</a:t>
                      </a:r>
                      <a:endParaRPr kumimoji="0" lang="en-US" sz="2000" b="1" i="1" u="none" strike="noStrike" cap="none" normalizeH="0" baseline="0" dirty="0" smtClean="0">
                        <a:ln>
                          <a:noFill/>
                        </a:ln>
                        <a:solidFill>
                          <a:schemeClr val="tx1"/>
                        </a:solidFill>
                        <a:effectLst/>
                        <a:latin typeface="+mn-lt"/>
                        <a:cs typeface="Calibri"/>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defRPr/>
                      </a:pPr>
                      <a:r>
                        <a:rPr kumimoji="0" lang="en-US" sz="2000" b="0" i="0" u="none" strike="noStrike" cap="none" normalizeH="0" baseline="0" dirty="0" err="1" smtClean="0">
                          <a:ln>
                            <a:noFill/>
                          </a:ln>
                          <a:solidFill>
                            <a:schemeClr val="tx1"/>
                          </a:solidFill>
                          <a:effectLst/>
                          <a:latin typeface="+mn-lt"/>
                          <a:cs typeface="Calibri"/>
                          <a:sym typeface="Wingdings 3" pitchFamily="18" charset="2"/>
                        </a:rPr>
                        <a:t>Reticulocytosis</a:t>
                      </a:r>
                      <a:endParaRPr kumimoji="0" lang="en-US" sz="2000" b="0" i="0" u="none" strike="noStrike" cap="none" normalizeH="0" baseline="0" dirty="0" smtClean="0">
                        <a:ln>
                          <a:noFill/>
                        </a:ln>
                        <a:solidFill>
                          <a:schemeClr val="tx1"/>
                        </a:solidFill>
                        <a:effectLst/>
                        <a:latin typeface="Calibri"/>
                        <a:cs typeface="Calibri"/>
                        <a:sym typeface="Wingdings 3" pitchFamily="18" charset="2"/>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Calibri"/>
                          <a:cs typeface="Calibri"/>
                          <a:sym typeface="Wingdings 3" pitchFamily="18" charset="2"/>
                        </a:rPr>
                        <a:t> </a:t>
                      </a:r>
                      <a:r>
                        <a:rPr kumimoji="0" lang="en-US" sz="2000" b="0" i="0" u="none" strike="noStrike" cap="none" normalizeH="0" baseline="0" dirty="0" smtClean="0">
                          <a:ln>
                            <a:noFill/>
                          </a:ln>
                          <a:solidFill>
                            <a:schemeClr val="tx1"/>
                          </a:solidFill>
                          <a:effectLst/>
                          <a:latin typeface="Calibri"/>
                          <a:cs typeface="Calibri"/>
                        </a:rPr>
                        <a:t>Bilirubin, </a:t>
                      </a:r>
                      <a:r>
                        <a:rPr kumimoji="0" lang="en-US" sz="2000" b="0" i="0" u="none" strike="noStrike" cap="none" normalizeH="0" baseline="0" dirty="0" smtClean="0">
                          <a:ln>
                            <a:noFill/>
                          </a:ln>
                          <a:solidFill>
                            <a:schemeClr val="tx1"/>
                          </a:solidFill>
                          <a:effectLst/>
                          <a:latin typeface="Calibri"/>
                          <a:cs typeface="Calibri"/>
                          <a:sym typeface="Wingdings 3" pitchFamily="18" charset="2"/>
                        </a:rPr>
                        <a:t> </a:t>
                      </a:r>
                      <a:r>
                        <a:rPr kumimoji="0" lang="en-US" sz="2000" b="0" i="0" u="none" strike="noStrike" cap="none" normalizeH="0" baseline="0" dirty="0" smtClean="0">
                          <a:ln>
                            <a:noFill/>
                          </a:ln>
                          <a:solidFill>
                            <a:schemeClr val="tx1"/>
                          </a:solidFill>
                          <a:effectLst/>
                          <a:latin typeface="Calibri"/>
                          <a:cs typeface="Calibri"/>
                        </a:rPr>
                        <a:t>LDH</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3"/>
                        <a:buNone/>
                        <a:tabLst/>
                      </a:pPr>
                      <a:r>
                        <a:rPr kumimoji="0" lang="en-US" sz="2000" b="0" i="0" u="none" strike="noStrike" cap="none" normalizeH="0" baseline="0" dirty="0" err="1" smtClean="0">
                          <a:ln>
                            <a:noFill/>
                          </a:ln>
                          <a:solidFill>
                            <a:schemeClr val="tx1"/>
                          </a:solidFill>
                          <a:effectLst/>
                          <a:latin typeface="Calibri"/>
                          <a:cs typeface="Calibri"/>
                        </a:rPr>
                        <a:t>Haptoglobin</a:t>
                      </a:r>
                      <a:r>
                        <a:rPr kumimoji="0" lang="en-US" sz="2000" b="0" i="0" u="none" strike="noStrike" cap="none" normalizeH="0" baseline="0" dirty="0" smtClean="0">
                          <a:ln>
                            <a:noFill/>
                          </a:ln>
                          <a:solidFill>
                            <a:schemeClr val="tx1"/>
                          </a:solidFill>
                          <a:effectLst/>
                          <a:latin typeface="Calibri"/>
                          <a:cs typeface="Calibri"/>
                        </a:rPr>
                        <a:t> </a:t>
                      </a:r>
                      <a:r>
                        <a:rPr kumimoji="0" lang="en-US" sz="2000" b="0" i="0" u="none" strike="noStrike" cap="none" normalizeH="0" baseline="0" dirty="0" smtClean="0">
                          <a:ln>
                            <a:noFill/>
                          </a:ln>
                          <a:solidFill>
                            <a:schemeClr val="tx1"/>
                          </a:solidFill>
                          <a:effectLst/>
                          <a:latin typeface="Calibri"/>
                          <a:cs typeface="Calibri"/>
                          <a:sym typeface="Wingdings 3" pitchFamily="18" charset="2"/>
                        </a:rPr>
                        <a:t></a:t>
                      </a:r>
                      <a:endParaRPr kumimoji="0" lang="en-US" sz="2000" b="0" i="0" u="none" strike="noStrike" cap="none" normalizeH="0" baseline="0" dirty="0">
                        <a:ln>
                          <a:noFill/>
                        </a:ln>
                        <a:solidFill>
                          <a:schemeClr val="tx1"/>
                        </a:solidFill>
                        <a:effectLst/>
                        <a:latin typeface="Calibri"/>
                        <a:cs typeface="Calibri"/>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9262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chemeClr val="tx1"/>
                          </a:solidFill>
                          <a:effectLst/>
                          <a:latin typeface="Calibri"/>
                          <a:cs typeface="Calibri"/>
                        </a:rPr>
                        <a:t>Examples</a:t>
                      </a:r>
                      <a:endParaRPr kumimoji="0" lang="en-US" sz="2000" b="1" i="0" u="none" strike="noStrike" cap="none" normalizeH="0" baseline="0" dirty="0">
                        <a:ln>
                          <a:noFill/>
                        </a:ln>
                        <a:solidFill>
                          <a:schemeClr val="tx1"/>
                        </a:solidFill>
                        <a:effectLst/>
                        <a:latin typeface="Calibri"/>
                        <a:cs typeface="Calibri"/>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Calibri"/>
                          <a:cs typeface="Calibri"/>
                        </a:rPr>
                        <a:t>Paroxysmal cold </a:t>
                      </a:r>
                      <a:r>
                        <a:rPr kumimoji="0" lang="en-US" sz="2000" b="0" i="0" u="none" strike="noStrike" cap="none" normalizeH="0" baseline="0" dirty="0" err="1" smtClean="0">
                          <a:ln>
                            <a:noFill/>
                          </a:ln>
                          <a:solidFill>
                            <a:schemeClr val="tx1"/>
                          </a:solidFill>
                          <a:effectLst/>
                          <a:latin typeface="Calibri"/>
                          <a:cs typeface="Calibri"/>
                        </a:rPr>
                        <a:t>hemoglobinuria</a:t>
                      </a:r>
                      <a:r>
                        <a:rPr kumimoji="0" lang="en-US" sz="2000" b="0" i="0" u="none" strike="noStrike" cap="none" normalizeH="0" baseline="0" dirty="0" smtClean="0">
                          <a:ln>
                            <a:noFill/>
                          </a:ln>
                          <a:solidFill>
                            <a:schemeClr val="tx1"/>
                          </a:solidFill>
                          <a:effectLst/>
                          <a:latin typeface="Calibri"/>
                          <a:cs typeface="Calibri"/>
                        </a:rPr>
                        <a:t>, cold agglutinin, PNH, </a:t>
                      </a:r>
                      <a:r>
                        <a:rPr kumimoji="0" lang="en-US" sz="2000" b="0" i="0" u="none" strike="noStrike" cap="none" normalizeH="0" baseline="0" dirty="0">
                          <a:ln>
                            <a:noFill/>
                          </a:ln>
                          <a:solidFill>
                            <a:schemeClr val="tx1"/>
                          </a:solidFill>
                          <a:effectLst/>
                          <a:latin typeface="Calibri"/>
                          <a:cs typeface="Calibri"/>
                        </a:rPr>
                        <a:t>valves</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a:ln>
                            <a:noFill/>
                          </a:ln>
                          <a:solidFill>
                            <a:schemeClr val="tx1"/>
                          </a:solidFill>
                          <a:effectLst/>
                          <a:latin typeface="Calibri"/>
                          <a:cs typeface="Calibri"/>
                        </a:rPr>
                        <a:t>Warm </a:t>
                      </a:r>
                      <a:r>
                        <a:rPr kumimoji="0" lang="en-US" sz="2000" b="0" i="0" u="none" strike="noStrike" cap="none" normalizeH="0" baseline="0" dirty="0" smtClean="0">
                          <a:ln>
                            <a:noFill/>
                          </a:ln>
                          <a:solidFill>
                            <a:schemeClr val="tx1"/>
                          </a:solidFill>
                          <a:effectLst/>
                          <a:latin typeface="Calibri"/>
                          <a:cs typeface="Calibri"/>
                        </a:rPr>
                        <a:t>AIHA, hemolytic disease of the newborn, </a:t>
                      </a:r>
                      <a:r>
                        <a:rPr kumimoji="0" lang="en-US" sz="2000" b="0" i="0" u="none" strike="noStrike" cap="none" normalizeH="0" baseline="0" dirty="0">
                          <a:ln>
                            <a:noFill/>
                          </a:ln>
                          <a:solidFill>
                            <a:schemeClr val="tx1"/>
                          </a:solidFill>
                          <a:effectLst/>
                          <a:latin typeface="Calibri"/>
                          <a:cs typeface="Calibri"/>
                        </a:rPr>
                        <a:t>HS</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4" name="Line 22"/>
          <p:cNvSpPr>
            <a:spLocks noChangeShapeType="1"/>
          </p:cNvSpPr>
          <p:nvPr/>
        </p:nvSpPr>
        <p:spPr bwMode="auto">
          <a:xfrm>
            <a:off x="527381"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736349" y="5860912"/>
            <a:ext cx="9002011" cy="369332"/>
          </a:xfrm>
          <a:prstGeom prst="rect">
            <a:avLst/>
          </a:prstGeom>
          <a:noFill/>
        </p:spPr>
        <p:txBody>
          <a:bodyPr wrap="square" rtlCol="0">
            <a:spAutoFit/>
          </a:bodyPr>
          <a:lstStyle/>
          <a:p>
            <a:r>
              <a:rPr lang="en-US" dirty="0" smtClean="0"/>
              <a:t>For further explanation :  https</a:t>
            </a:r>
            <a:r>
              <a:rPr lang="en-US" dirty="0"/>
              <a:t>://www.youtube.com/watch?v=1ueLaBS9_dM (Starting at 2:38)</a:t>
            </a:r>
          </a:p>
        </p:txBody>
      </p:sp>
      <p:sp>
        <p:nvSpPr>
          <p:cNvPr id="3" name="TextBox 2"/>
          <p:cNvSpPr txBox="1"/>
          <p:nvPr/>
        </p:nvSpPr>
        <p:spPr>
          <a:xfrm>
            <a:off x="3810000" y="6199764"/>
            <a:ext cx="3537956" cy="369332"/>
          </a:xfrm>
          <a:prstGeom prst="rect">
            <a:avLst/>
          </a:prstGeom>
          <a:noFill/>
        </p:spPr>
        <p:txBody>
          <a:bodyPr wrap="none" rtlCol="0">
            <a:spAutoFit/>
          </a:bodyPr>
          <a:lstStyle/>
          <a:p>
            <a:r>
              <a:rPr lang="en-US" dirty="0" smtClean="0">
                <a:solidFill>
                  <a:schemeClr val="bg1">
                    <a:lumMod val="50000"/>
                  </a:schemeClr>
                </a:solidFill>
              </a:rPr>
              <a:t>With permission from Dr. </a:t>
            </a:r>
            <a:r>
              <a:rPr lang="en-US" dirty="0" err="1" smtClean="0">
                <a:solidFill>
                  <a:schemeClr val="bg1">
                    <a:lumMod val="50000"/>
                  </a:schemeClr>
                </a:solidFill>
              </a:rPr>
              <a:t>Orah</a:t>
            </a:r>
            <a:r>
              <a:rPr lang="en-US" dirty="0" smtClean="0">
                <a:solidFill>
                  <a:schemeClr val="bg1">
                    <a:lumMod val="50000"/>
                  </a:schemeClr>
                </a:solidFill>
              </a:rPr>
              <a:t> Platt</a:t>
            </a:r>
            <a:endParaRPr lang="en-US" dirty="0">
              <a:solidFill>
                <a:schemeClr val="bg1">
                  <a:lumMod val="50000"/>
                </a:schemeClr>
              </a:solidFill>
            </a:endParaRPr>
          </a:p>
        </p:txBody>
      </p:sp>
      <p:sp>
        <p:nvSpPr>
          <p:cNvPr id="7" name="Rectangle 6"/>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894815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571212" y="2290008"/>
            <a:ext cx="2784309" cy="577522"/>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Anemia, Intrauterine Transfusions</a:t>
            </a:r>
            <a:endParaRPr lang="en-US" sz="2000" b="1" dirty="0">
              <a:solidFill>
                <a:schemeClr val="tx1"/>
              </a:solidFill>
            </a:endParaRPr>
          </a:p>
        </p:txBody>
      </p:sp>
      <p:sp>
        <p:nvSpPr>
          <p:cNvPr id="23" name="Rounded Rectangle 22"/>
          <p:cNvSpPr/>
          <p:nvPr/>
        </p:nvSpPr>
        <p:spPr>
          <a:xfrm>
            <a:off x="558215" y="3777544"/>
            <a:ext cx="2797306" cy="606641"/>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Indirect </a:t>
            </a:r>
            <a:r>
              <a:rPr lang="en-US" sz="2000" b="1" dirty="0" err="1" smtClean="0">
                <a:solidFill>
                  <a:schemeClr val="tx1"/>
                </a:solidFill>
              </a:rPr>
              <a:t>hyperbilirubinemia</a:t>
            </a:r>
            <a:endParaRPr lang="en-US" sz="2000" b="1" dirty="0">
              <a:solidFill>
                <a:schemeClr val="tx1"/>
              </a:solidFill>
            </a:endParaRPr>
          </a:p>
        </p:txBody>
      </p:sp>
      <p:sp>
        <p:nvSpPr>
          <p:cNvPr id="24" name="Rounded Rectangle 23"/>
          <p:cNvSpPr/>
          <p:nvPr/>
        </p:nvSpPr>
        <p:spPr>
          <a:xfrm>
            <a:off x="603935" y="4597559"/>
            <a:ext cx="2784308" cy="381722"/>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Kernicterus</a:t>
            </a:r>
            <a:endParaRPr lang="en-US" sz="2000" b="1" dirty="0">
              <a:solidFill>
                <a:schemeClr val="tx1"/>
              </a:solidFill>
            </a:endParaRPr>
          </a:p>
        </p:txBody>
      </p:sp>
      <p:sp>
        <p:nvSpPr>
          <p:cNvPr id="25" name="Rounded Rectangle 24"/>
          <p:cNvSpPr/>
          <p:nvPr/>
        </p:nvSpPr>
        <p:spPr>
          <a:xfrm>
            <a:off x="8422592" y="3499202"/>
            <a:ext cx="2784309" cy="974265"/>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Blueberry muffin </a:t>
            </a:r>
            <a:r>
              <a:rPr lang="en-US" sz="2000" b="1" dirty="0">
                <a:solidFill>
                  <a:schemeClr val="tx1"/>
                </a:solidFill>
              </a:rPr>
              <a:t>r</a:t>
            </a:r>
            <a:r>
              <a:rPr lang="en-US" sz="2000" b="1" dirty="0" smtClean="0">
                <a:solidFill>
                  <a:schemeClr val="tx1"/>
                </a:solidFill>
              </a:rPr>
              <a:t>ash: skin </a:t>
            </a:r>
            <a:r>
              <a:rPr lang="en-US" sz="2000" b="1" dirty="0" err="1" smtClean="0">
                <a:solidFill>
                  <a:schemeClr val="tx1"/>
                </a:solidFill>
              </a:rPr>
              <a:t>extramedullary</a:t>
            </a:r>
            <a:r>
              <a:rPr lang="en-US" sz="2000" b="1" dirty="0" smtClean="0">
                <a:solidFill>
                  <a:schemeClr val="tx1"/>
                </a:solidFill>
              </a:rPr>
              <a:t> hematopoiesis</a:t>
            </a:r>
            <a:endParaRPr lang="en-US" sz="2000" b="1" dirty="0">
              <a:solidFill>
                <a:schemeClr val="tx1"/>
              </a:solidFill>
            </a:endParaRPr>
          </a:p>
        </p:txBody>
      </p:sp>
      <p:sp>
        <p:nvSpPr>
          <p:cNvPr id="26" name="Rounded Rectangle 25"/>
          <p:cNvSpPr/>
          <p:nvPr/>
        </p:nvSpPr>
        <p:spPr>
          <a:xfrm>
            <a:off x="8422592" y="2163111"/>
            <a:ext cx="2784309" cy="381722"/>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Prematurity</a:t>
            </a:r>
            <a:endParaRPr lang="en-US" sz="2000" b="1" dirty="0">
              <a:solidFill>
                <a:schemeClr val="tx1"/>
              </a:solidFill>
            </a:endParaRPr>
          </a:p>
        </p:txBody>
      </p:sp>
      <p:sp>
        <p:nvSpPr>
          <p:cNvPr id="27" name="Rounded Rectangle 26"/>
          <p:cNvSpPr/>
          <p:nvPr/>
        </p:nvSpPr>
        <p:spPr>
          <a:xfrm>
            <a:off x="571212" y="3117776"/>
            <a:ext cx="2771631" cy="381722"/>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rPr>
              <a:t>Hydrops</a:t>
            </a:r>
            <a:r>
              <a:rPr lang="en-US" sz="2000" b="1" dirty="0" smtClean="0">
                <a:solidFill>
                  <a:schemeClr val="tx1"/>
                </a:solidFill>
              </a:rPr>
              <a:t> </a:t>
            </a:r>
            <a:r>
              <a:rPr lang="en-US" sz="2000" b="1" dirty="0" err="1" smtClean="0">
                <a:solidFill>
                  <a:schemeClr val="tx1"/>
                </a:solidFill>
              </a:rPr>
              <a:t>fetalis</a:t>
            </a:r>
            <a:endParaRPr lang="en-US" sz="2000" b="1" dirty="0">
              <a:solidFill>
                <a:schemeClr val="tx1"/>
              </a:solidFill>
            </a:endParaRPr>
          </a:p>
        </p:txBody>
      </p:sp>
      <p:sp>
        <p:nvSpPr>
          <p:cNvPr id="28" name="Rounded Rectangle 27"/>
          <p:cNvSpPr/>
          <p:nvPr/>
        </p:nvSpPr>
        <p:spPr>
          <a:xfrm>
            <a:off x="8422592" y="4580148"/>
            <a:ext cx="2784309" cy="506628"/>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Neonatal hepatic failure</a:t>
            </a:r>
            <a:endParaRPr lang="en-US" sz="2000" b="1" dirty="0">
              <a:solidFill>
                <a:schemeClr val="tx1"/>
              </a:solidFill>
            </a:endParaRPr>
          </a:p>
        </p:txBody>
      </p:sp>
      <p:sp>
        <p:nvSpPr>
          <p:cNvPr id="29" name="Rounded Rectangle 28"/>
          <p:cNvSpPr/>
          <p:nvPr/>
        </p:nvSpPr>
        <p:spPr>
          <a:xfrm>
            <a:off x="8422592" y="2693446"/>
            <a:ext cx="2784309" cy="674594"/>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Intrauterine Growth Retardation</a:t>
            </a:r>
            <a:endParaRPr lang="en-US" sz="2000" b="1" dirty="0">
              <a:solidFill>
                <a:schemeClr val="tx1"/>
              </a:solidFill>
            </a:endParaRPr>
          </a:p>
        </p:txBody>
      </p:sp>
      <p:sp>
        <p:nvSpPr>
          <p:cNvPr id="30" name="Rectangle 2"/>
          <p:cNvSpPr txBox="1">
            <a:spLocks noChangeArrowheads="1"/>
          </p:cNvSpPr>
          <p:nvPr/>
        </p:nvSpPr>
        <p:spPr bwMode="auto">
          <a:xfrm>
            <a:off x="264920" y="260648"/>
            <a:ext cx="9930213" cy="808037"/>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t> </a:t>
            </a:r>
            <a:r>
              <a:rPr lang="en-US" sz="3200" dirty="0" smtClean="0"/>
              <a:t> </a:t>
            </a:r>
            <a:r>
              <a:rPr lang="en-US" sz="3600" b="1" dirty="0" smtClean="0"/>
              <a:t>Symptoms/Complications</a:t>
            </a:r>
            <a:r>
              <a:rPr lang="en-US" sz="3600" dirty="0" smtClean="0"/>
              <a:t>: </a:t>
            </a:r>
            <a:r>
              <a:rPr lang="en-US" sz="3600" b="1" dirty="0" smtClean="0"/>
              <a:t>Hemolysis in Newborns</a:t>
            </a:r>
            <a:endParaRPr lang="en-US" sz="3600" b="1" dirty="0"/>
          </a:p>
        </p:txBody>
      </p:sp>
      <p:sp>
        <p:nvSpPr>
          <p:cNvPr id="31" name="Line 22"/>
          <p:cNvSpPr>
            <a:spLocks noChangeShapeType="1"/>
          </p:cNvSpPr>
          <p:nvPr/>
        </p:nvSpPr>
        <p:spPr bwMode="auto">
          <a:xfrm>
            <a:off x="527381"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AutoShape 2" descr="data:image/png;base64,iVBORw0KGgoAAAANSUhEUgAAA8AAAALQCAYAAABfdxm0AAAgAElEQVR4Xuy9aZdlS5IddG7MkZH5sqq7Sw38NQQSaIAFXxEIEGoW/BeEkNRa8JNAqqam915OMQ+svbdtN3O/Z7iR+aqre1FR61Vmxj33HD/u5ua2zbaZ7f7j/+ZfvEzTNO12L9Nut5teXl6ml5cdfsWfoyP8d9Q+e3h4mp6envjvvP5lml6m6enpeXp8epqeHp/a93dHO/7++fl5ennmo9p3p93E3+GZ/j3/PCrP3+34fFzrHzzXP8fHxxP+Ozk5mo6Pj6ajI72Dxo5/Y+zTFL+Ka47iPfPZx0dH08X56XT15nw6OzuZnp5fpvv7R153fn46HfO+0/T88sL3ubt7mG7vHqaj3W66uDidzs9O+V63t/fTPd7/5aU96/npeXp6fo4x6X3wPLznx09fprv7R94P98VnJyfHfA/81LnR2ry09/I1zzGHWBf9fdJ8v7xMWC/Nw47j8T21JrrX2dkx3/Hk5ITfu79/4PfwOd4J39Wf03R6ejJdnJ9NJ8dHnKOHx6fp8fExxr7j52enJ/zcMoL7YGx3D0+8N9brzcXpdHFxNp2eYP20drge47q5u5++fLmbrm/uOJ/4DGuCseKdcD+MM9d4x99hzA/3j/w93unk9CSuf47xH8V1jxyH5gLyGLICmT4KeaP85JzhHW9vMS+PvAdkHGM4Ozudzs/POL6TU8jhMZ/lNcEz8B28F370nlgfvQfeR/MUc3txPp1QpncU+TY2TP40TY+PT9Pd/cN0H/sQMvuIfcd10JrjO9oLmi/8iXW5PD/hWPGD98f38P64xnvX48G/MZ/YV3UfaZ4xf3inp5i/HffBMfcg3n2aIPOQDcxR3a+WP8s15M5y4uss59ANUBn6t8bKdzs6nnZHWjusA9bM844xYeze75eX5xynZFB6yD/eF95Ho34Z9VJ+f8f9i/fVHEn/eH1e4hEYY30nv7vWSuOUbJ9SfvDDdeA6Yt4k9x6H56W9QNHTbexFX0OnV12Of+P1tYegjyfqa+zH01P953e4ubmb8B8m8vzifLq6uqSew3ex9h6/5rrX3218fB/dH/MD/aL7h/xAT+7yPMBcaX8cUZ44TupRrW/VX34vjLHKxPSy43fwfpLPHBv3wckJZcdnmtcEMn13dz/d3z1w7s/Oz6fLi3Ou3+OT9rz1jddberruZzxTuo7X87zA7/SfdbL3NO59cX4+3T88TLc3t9R1+C72P/bp0fFRzPNj7EHpNDwX7wG5xTXUFZw7jcf6mmN/lD7Ez7gPPQc7DBS6cILOkb449AdnQNuvcT5570n3aGxLY/D6aB10buV/kp/VH+yBHea6GgjSqf7BGCDbZ6enPJvwd8wxrwn5Sx2oc7GOC/eZ1RvlkX4W9ekEHSglcHt3H/NjPZZnl+6r87rKqc9D/Em9hus4t3ldXU/NV66D373aZ+P4rXN1n34P1vkedU7/Pb2n7+3x5b9f2pmU8yNZ83qN8zy31qPcdtdg7Vd+Vr87sy/q3B2yB6BTJbu9vVa/uzSGqtfHOT/k2Xru+vt395kZI+Tq9/kDXeofzYPmif8fOh5/hb4ffyh7G4Ob+16TtY352TtPF57V66j9Ea2t79YzDpHPpSlIvbs8Sf2ZKR1SfzB/FW+Ncsh3X1mErfWpc9f2Vjxk67ttHcug9+S96MTcT72Nt1s5z3avBcAwzqpR60MdIg2jlwA4Di0ry2rQapAy+PFjYLh0SO5ti1DW2j/6lIASoAGH/7EAm/7rjYGlZ0AIYKDB2ASQxeGI93h8eOKfAGq4N4wZr4UAAgDyRPCI/yAoOPAEZA2kXqbnJxly3ugYB8aJ53z8fDvd398TLOB7qSQEZDBXmDMYMgKsu+ns7Gw6JyA8prH2EAC0HoJYpwpQ7BzAIGVoQHkalMn4lfMgwTMdFgHOMAaMDYaXwSiMYNxPIFiGig5vGasCcGGY7WBsCxThXjBE8A6YAxhxAMx4PgHW4yOdAgB5mGM4H2A8YwZfniFjaUzimZofXPvEucZ9Tk41Dhn7NoJlcKQT56g5cyxHXLcGhKWwZfQ/EBA8PjxMxzCii+wZ9J+enQxGOoz343AQJNj1fhSAs0y9cB7obPEcEoDDWAsHAcDDs4ApgXjMI8f3kKCEJlg4qPxeMKQ855Bl7DsY61ZCCRi0hhgbDHPMa+9I8lwnqKdoU1SgTPUn9/wz9rdBSO8wszzJ+JJDqDm5AjhYV2iN9wEwjCjqmgac5FCjcyGurwAY+qke+JRNOqKWDTLNo05sngWWpSPM0zHXDwa45cFzwZ0besjzYZ0nBwqA7iPnX2AaBrnkswJ16pXy0x3GcDSEc4DuEugVrzudOum8shPQziPsE6wNHG9yXghUYaz4PYAgZAz/Pqez6px6EPe0s6UCPe6z8vJYU0wbZEh6Qc4hOhteptB3kq3R6ByNJjuiDDYlDzK+sRcsG93BDuCFM6k5mLSONva9L7B3/U53t/d0ahK0AyyfYT6wFwQwLC9wdElfJlCUnsF1Am3VCeO9JafZSzhs5BCA8wNrcXcv8P1w/zA9P8Opo3vrTJBz7PTsjOtwfi6nL/7T3B1mSozGFs8h6/fiYYa+PfSH53/oyDTI0tCq813PbOvtfaDpecy5XB3LCIADkFSZMgC2noYelK2gOfbesPMJurG+C67xe9pB0GyLmcEZANOZ/CAHRD2bK/DRedsHAeDQ8Blagw/VmLZ+x5/pMEg5aHorHAv1fWblIOyVdt+QqSb/zRHZy1o9X70H8v0kv1Unet05J3CQzACfcUpXQcIGAH6NM6fK56HA5FsB8BK42jP0D92Qa9f9EQDvnaWHznPds4fKZ92vP8XyjffIPb18d9lydtIIzNYd/NcNgOvJctippXdb2id7cxL2ma+HDba2lwmAHf31zTSxBpfpHfQBH0OiVZgAWIocxpE9gFbOcwvHhSgenjYxNjhn1lRGXu/J9ov6oFAkOI0tAbA0sH3Y2Jii8YcoDD3DAjC4p732MGZgpMB4s7L3oU4jkhEORdgAJx7unwgu+ogrlzCjZRFZxBhuru+mhzCYmnFaQKgPX0eHG4g5RrTmpYFKzLtBBf40SPLvdGAXcKK4P+9hsJ6GuoxFHx6eD3wDRjKMcj0DkQlESOwMqJF3oQbMLwDzWUSXEAV25AvRXwLfiPJbUAleAARgVEaU7GgHB4SMdgA3GtshQwDViN4IhMuZkZFYgPM0MPwudCaEsb/vgReAd2SQ0eu7h+nm+oYyfnZ+xvX2xpSBpSieIx7aF4hEI6qeUWsZ0o4EVzAh5wejE43NEHIZ0S+vD2WTYOx5ujhDBBiOGq2BHFAZlTN4lTwCBB9PJ8E+qN5AMxvwTmI7wCiHI+JhDwBrb2gdrISxFyhRJbpmwx+goFdC/p42eYvghTHENYoISgJLOWsYHYQsE0dFFJ2OGniRg6nC3wu0AADz7wH47AzBvVLuBYC5v22thXYmiA2HiOefJ0jsDz9HOq8AUEdWAkxoP8kpJhmU7mhR+wDMfF84Rp6lRwF4qmHW6+j+YJC8pnORaxnRQY+9Aewn6A4xMpqOKN5gORK4cJTJ87Pz6fxCOlL30NhtfMPZIaeDnU3a13Bm+TyA7gCoxDgN8rWeMfctatpH/LGuACtjNNFzj40G+bfjVSwayYn2qGRsnEexX6DbkxmCfU52CL7TDk/JGeaQ7IzYn/au1wMaU6boeDp+MCd0GsChFOyp8wCzmA8DB0TW7+/u6TR4DnYF3wXOwvMz/me2Ec8vOgylK+mDigisx1Pfe06GKojyd/i7V0aB7ZjUGPpxLMlunbPUQ1VPmpmyEQGesxM655+cQHQ2xBl/FjYCnNCpXxSt5H+M4GcUgXIW7+U5g47kGoQC074NvRaAmfqvi5BrsNUgNUCsNpMBsG0U793cWxq3/2t7sFiUtlGsb3weLRnyBvR0CMZeqeBRDlM7BnKNRyNf05bRajP8xrPGy/btADj39oworBq/4/XVaTJ3r/n7f1sEeG49qrG/OY4ZFlD3neog+CMA7qbmEIBq51jdt+PflwDWIfffXN+VC9r9V5Bkje5SruJaf2ULAG+NzwGBuevmhmWc12yprQeUz33G1a9U/S3lGjrWSH/Dl7v7u/8EAFhfqgupyfUdTV3oo2kVOOBKG1eiSPOO0yM8oAOY8r2bQi/PXgrH17H1f7cy1vgFIOQdt8FEyloBjPDoM+oSHnR8B1RSgxpHimj0APSFt58APwwbU3ZhWBvQKHqJKORzRKJlWPkwwny1aAaiZKBI3dzTkNemkqfZdFRGccOQJ9X6HJEYRah1jSKqAD74Ez8w5jAPovQ9dhGq9MYHDSXozZ6nKpQGTBmVEt2VFOizU44ZBht+MMbR8SHjUIYtQODFGaJHiPwo8oUIxykcB0HlE+gJ4MOojSKC2GCKykq2fcAa8OB7t4zOAgCLKugINcZmumnzwAcYxWc0vMNYqVE3e99NI6Yn//5xurm5jfc5ozGF7/JdCPIhPylzdhadnwMoZxRfVGjJKe5vJsHjg6KTpr3xnY8VcW+OgmbQG2TspjeXZ40C7Yi52ARKU5AjgCHOiGClEW+aKeWuRcpFgcR8ISplCn2N5NhRozlDpFcRV5jOACoJtiQX2uepifRv6ReBWdFw2r6OsfBbNix5veSiRW1D53i/kgkCQcHeir16eXmWDogWAc75a5HnAoBrRBHPN3C1Q8QHoA1QRPawF/FONbIkB43mVjpCTgjtKe11Oi3CaYjx2wlnXQo58XPy+TYwQ28r/B4OGzm1rLsNgvKgqFHmZJbwnQPk1TQAzTn0iqKVkGfJR9LuneJhI9tniWVGTJkX6Q6kPZzCmajokB0HBoEGczUqJtkVAK5RYHwX8+nn20C38w7AuUudofc0o/UCynI4YX7EDnkMJon2Y3XwSmfkOKg38b9w+mje5dRSdDxSDHhfpC08kLKPe5yfK6J+1lIANB/Yb0op0XWmx1O/IErP6KXOYzmttL9Contv/0DdHQ01y9VogwgESz++5odrNgDx8fujwW9gZGPOerP+e2sMozFVwaHYNAUAk+kg1pHPPT8L563ZTP6dbMY+XcVygHWoz8rvyJEmGde5nO+db2OZNwjWXoOOMHutpm9Jh1Zbzc9ue8dOu0Jp9tP8fDsAx3WoTvAMynr95bCTPGfaTO/sqHqnOEFCr9qSHMEd9e/Wz0qUdwl8+JZbn492b4LgPn1kaYg/RQR4DgR3lP6t+Vn7/I8AeHF2DgGo3gtVT83py7mHbN1/3AuvXeZDAHA9//aIQjN6oo7hkPGtAWDv+bYX4y/cY6Fa+Iw1AF8YInnO5ShHzDrqu6053f29f/ov+XgpUxlsVthSrAl6+5vt88l5bcl3xf1Mo9sD12Pu7wwI3xI0G6dW6lCmysN07q8OKAHgI86zAAgMOv2O4IUA+IzfxUXNG4uoWUSIYYw4ygbAp4MKiYgyFNKAct6jAZuNbR5fjB4QaEeUFrRagnXmfMqoMWgzWCRV6GhHEAkADMCAa5BrzEM7In82VHEw4yBXLq8McwtzPbA1NzlXmBcbfH6/Om80YhEBZr6zwCXApwGRN6QpvFhSgFrcAwacAZ/HgmfjXlg3RaNEe8bf8YN3dqS2AbCgreKeWEP8gHb++Quo5I9BZT8tkTYZ6jaOFTERpVaRHNFYTd03KDNd01Ee5t7e6V3pYCElXkYB1uM0WAIwXjyPADmOCuOdYdhiPTC3dtQIBAV9m2A/c9fxd+ZnnpxorDS4FWYVc2Gart5cRt696HZ2iDiCSmPv6JgANTZ2y8nE3Tg3sembARYAB/dLWn562m341NzGjHBqTQSQKgDO3Ww50XeOgwFgpSglZGPaEQJHZpUfmnUCyBQIYIu5IcCkt0T3QNTSOcl2JmlnBrAlSFIOIfVdyTeWXtS+NShMZ5YUNwxpyA91AmS2GNZVHwoAm1mguYBRScCFfOpgjSC9QfnAaXQT2A8R0AQICeZ116TE6hpq83AuWMcHMsf6B4Cqe8TAkMAinFIG56LfKmpZo8CmnutxCTKhU7EvIQ8GwADRlL0nOe8wD5YZfj3ylAWmnO6gPDHlvGZkV7nXym1OPZQGuMGcHWbQs9Ituocdks2haXmKc0wU65oT6tM6cvQDlBto4Z6OJDoy5+gv6M3Qh3gm6wZE7QDLRUxd09VmJulME/BV1DHedwDokt0+V7RGMucAsGQ862a082FIo8jdu/w37Z8+wrl37ndz2UeMR/BbZWLt+XMgx44SOTjkAGeee/ybjqpgHhi051naU6ArpdnzJdsjdHIYaRVkOtViLYfZ9pUdib53PQMkE2kh2k7ztZqj/fzfBPfa/+PPaNDX+9phWyO5+Yy8nxz2oUtC7bQnlUc2gDe8C+60CYCLw2pJBtZA7iEA2Pet4Ffzvu0A+qkAcAc2ynMPASGr8/JHALyoOrYAqs+HdFDkrcY9OfeQrbU75Plreq/dfwVA0vlebxL2DH91AOba0vvrEeB9cFvBb7v3GgAuTthqz8iEs9M/dGTBrtZSW2uw+8//x39lv2HzLmb0IKnAVpjVI1IPVx/eIwA24KyHrJV6BWWjEvK/x2dUhWYAjLE5ZwvGo3MYcf8aNfA74FoWagrPPw5I5qMGoKLgh3Fu4xGGE75fqcWmobU8qpcwfuyVH4pWmA6MSC4M3s+fb6cvN3fNs88DOaLIBBeFUo5F4iGOiB6AYRRaeWzXKOJHMM3CLZEnGodjjajYyBE1rBbcKuA/AL6KhWSEEHOLCDAAKDbXpy+3cQBnIY5GQSTFWOIlA+SE8+oIHcAiKKq4F4AbisBc39yTdmvKoUGZgIcMV64Xim1Fjh7ozx8/3zCajnUy2JZTQkCMADiMeUeeRF1HNN2Fa+Td7iPABrSKeON+lkHLJt7NxWns0JYjIR0MpKsHIMR8GAA7SkBDO/ID8yDW9xtwCs8ZKaFYu+Oj6erqvAF4RY+emCdsWVf0vKf62XDDNXegW0bkTwpf+diMekfBrzklUo23BpwjcoH7cM7BTmgR4P7w8D1lqEYubjEkCdgjQtz0RRTLcMTNY6i5vY1Oz+CfcsGxDozItVx8g0aBaWHGyFsORZYwJ83HjFRb4QoYK2qZxcy8vzi+2MeKDos+mzIimXIUGGuliB8cOJI71CEw6DMjwfNhtohZBZpTRUuL47RNvOVKxrHW2hF6Rx8t036WjNws4GYKsO6l8yEeKzOb0cg8+KqDAPsWDjzoXjBA6MQDKAynZNP1xufMExS1mRR7RqIFBrkq2F+nzuNMGnV1zPCcD+cu5l81IjK9wWfIOLd2mKHwXRpAAhrV4Wed6yJi+DfZOaFz5CSAkwP59KoZAaeP9j8o4WKOuMiXx2M5TvZBRJ7DaHGEkYvbijNGsTfq/MyZXzpbq57ZB1nSG1tR4Pq9CoDnznYbfNWgrL+bA8CbBswg6PWdMHaBXp3t0KUVAONaMzeks6Cveqed59nOjMqoaOyVYmGa8VHfq+DXPXvS99X5LFmthUf9hX59ZL36fEvDUMLQnBiDY0N7wUGOPoCx5KioUd6598C+bJUkYvz7RrMcjhxnvhD/LsbO/jfqb74F4Hou1p+QnxrQ5jDXB/etAHhkmLymONgh78Tt0QL5+kuVpT8WwVpBX81RWlPoDpn1w67RWZKpFod9q7ejtr7j4KBFYASgr3EQzT1rVT/PFe0bQPch+n0OOzoNbdRblG/nAW9NDrbGP/yf/k1GgIuv0ArcYMFGirym1dueEQgBjFxUUf30eR4IGpUiWUm7zoOrHdfNwFpThlZwAEMAU5dRsIqVcUsVUANAe9UNeG18O++SB1ChPZq+hyIxzBV7csEh5yT60AqgFJFd09/qAQbgDcoq/kOk83c/fJ6+XN/SIMR/jniSwmr6XIvO2VCPaImpA0ET5vMKRcrGsQ/JpDDp+44qGfTDYHJOp4GxCzBhPhpFFhFzFFRCLt9uN13f3jWWQOZOBY1rp2JLWHu8O/PYzkTpBFjDz9urC1Xdfnqarm8fps+fbwiCYYzYcK1zKKNGUWg4EjB+RGYBgK+v7yhXrsas/Kc0Rk0rddVqV/IVUNFBXufFUQTIMeamAuCqvGDIOtJQwY2ixVnkx8/H+4jq7ErNMr4MJOshpciS7uGoFf5+EnltF+eYu6DCh9xoayW9G9fTcVKMRVc1N0Bt+w+sBxTJQt5zVEEfAUCuR1/AxdE0fG4Q4qrZerQjTWl8jRRoXEajs1TdrfqDMhFRcowroyf1npH3H9W0TTcmUA6apnWQqNcCwG3eraRbdCxAYKuIHvosaMwAc86vb9rLYL4V5TI9OkEFxmIQ6CJyLNRDJ54cU0hjYBG0yGsXINE8NqAX76Wov4C258gAxvrPcmQ6tiNUBsBar6yabn3fAI11B2VXDA3O5eBk4cEeXlrMO41dUPqjinHTdcEySKdrdAYoQtY6C4Qck0FDvRe59EO1bdVmcOV9Gd+UzSh8JFDpyvZ9ES4DBBumAMCWFWoIFnYLUN4cA3Cgnk5nQQ/HXCmirrNQVdOjOGI4KVXkCh0G0HVAzkE6I8PJRdZBAPcKaILh345EAy4ztcxyEADuqyGPxs6S8ePn+RxcM5JswBmEOZpaAbANmDlQ6N8JCCbroer8ev6Pf/dYR8BtJwf2kjsNkEIebBqmRO1QDT+rZGMvAADb+YFncUxRBM1nulkgthVaUED+n5bT7e+v2S+WM4N/r7kdH/UsGI1FXOuxVnBqNk5dt9FQ9L6t+iqDG9Vm66P03Tw7AlxecE9WHIGcyT/VeXtIlHX5mjXZrDppTYb69Sn27NARZe4ePykA/okiv/37/BEAL629dc+abNjmqizKNYfWoXLm6zar3G/ccAtA1n2u2FM6nNb2zqHvsfX8tBuWn7t0j3H/1uvGs6377LUAuBm/RqXFS5QHU7Y8ScMTxWWoomWQlIqGGqCrAAZFJ4xPP0aHVDVAuq0bBqk92VKCnJRyGZ5zxLYRJ9PV1cX0hm1kBLxIp40KyS5GwXYwF2cTgIMLJUUKnWiOtWgWq5jqHsrHiuhy5BeSuhcu4UaNRKQPlNYwgOqhgsP37dvz6eoSrS8eCYA/fb4tbW920yOLPMkY8PtmNCZbbOhgllFtRwNBWatGGvTcqBQ9RkUy/81texAxltHElhER5W3rE4VmCGaPlY/stkkqQqPqzQJU4dmFVz3y/LBuaCuCecd4UW0V7/Du6nJCniZ+8N0vX26nL9d30w1bgqDNkIvEmIqvPFmMD7R1ODJgIPM7N3eMhmId5+ZMhikM0og6VQPRlLagVjsybuCGsSJaVaOlzr8jPTQMqxFwGLw2Y6oUd2JEgo4PRVzxvjbc6r/9Lk3u2QoIkVoVtWK0P2jcLfIb3n+sCTYnq5sDjBMYR3sSG2yxn6REnK+sdkt4dh/x0sXe66ORZwq4jTNTa/0d6wVFwmDkOxevFmgT0AgzLB4YlJcWBdd7uNJ5izBEZVEBxqTKEgC65Ui4D4OM0FjDevtoq+LDItRb248Bnvhr5kmrrZefVYGmjVkWiGqgMtsO2IkiiqwcINBljgZifhgBDuDW06BrNFLg3wY6qfIxTrNhLE8YtxwVomN7XG1voMVR5K9i/AKNUXAvcltJyy8FA31PnSMRiQ1auij0bjukQmVc9zB8qwMj11AVgC0B0l2uMq/IaQSg6Rho54LTeIqTQ3In3eGUAoPfBJa8A59X55EV9u+DDltopHJkiW3BVIpjRLaR0+tiiVgLRGNdGFJRfnxvrPit9nPO7XXOZzhzWNgt2RvNeRFpkzyHC2i0/q9R+33jwudoHqJzwNjgbgug+P4NCBcQWNelgt/RKZ76JdkGHt2agTUHcKrTwM5uR30JhIPxZOemWx1aj0n2Mypkp2XNBx+B5Qguq2E9OsL9Xv6OdYC+k2yFahfVuRuBroroZVTPRm5z7MUD6/P8LBuRvf1XbbB58FuvKF1u2j7s7hDMrfa7yorkC/fPG/+1BWK3jPitz+vzMvqbg9oGOzWCmKkE62/lMzRtGteLkNYbovNLNwvjcm0KWwR4AVyv7a/12Oghb6gUlqJp2l9tx8tHOtj0cdX+2HJE1c5ZGomdcdJDbeeVyzNlZOkeVf+N4xllY17WvK99xuTa428VAPv+r5HZrVWw89lPNwBuz4gaB3P3mSs6PF63Jj+U5WGSUtcctldG3To3zr11Kfp7S4Z3/+Cf/euXOij8vd6wHnBVcRoYtzYujWbhPDoJV/NQDkaJjSIrennec+MLUEazz5DgZgzIVhGdJww6A9vLMEIkXNkexhMBwAAAjP9cYCajBZNyfu2Jj41zcwvgEzlsKJaFitBRgZm0yqgSKZNcQA5RSVclttEPEPLu7cX0Br1JQYH+cjd9+nTdisEARPqg1SuL5uoiXAQTUSnVlX+dx+xD0tVQbVi6tycOcrX/YYIdaZVsrRE9e/F9GPP43O0inGtn+eA9CbonRTxQFKf0L8X3RSmT0UaPehT5wbywhRIK4EQfWjzz6s1F9F5Wr2XMHSK5aA8FQItCMZzr1jtVKwnAARAOAxJyoYrF6qdcPfVpWAjcKI8budEqSINrQUkkiHGuXeRbCrxqHUiTRtVbWRscg6ItqjztaPlYdU/GugpqeM/YlmYONIuvHaun8gNymJWPTgcOK/RmvjqVsauRRgQLsoj7qmBa7j1HUh1ZpMOgVOC1fDnixX0epwTBPqNWD1xjt3XBdxyBNCixfrMx5Uio9YipoKYpV6OLYPlFxb4oY+FAM2vACtSHl6s8V6WIasksvhUFzfgerSWTdFnx6w36M4vKkAEQPZNZM6yxVvoUOhuW9gyDtu9WXqYE24BuVPNCy+Fh3yKWgtwGAAYRej8pVKcaSA/3Ld68dpnj29Mb8bkdMNUB1oAU0zrEesDvKEcPKvh2/3BPgM8KxCxgt1OO+f2DdEYAYDuItE80b47kWS4N6GXsyx4947MAACAASURBVBFhEMy9imLTXcsosVEcHeP3Yn1qQUU8C/pBe9jFqTKyawdn5u8/iwbLCu6mTAtAGBSPjgLPW6N6Rz0F0ZwfVaWejJgzOvKsq+u+qA4kM0z4vLaeScm2gM4ZQ3YYQ//m/noqvbLDKVIAkZlbswaOmQ42pMuflJGh48KaseXzh/smQHAc20l/jfxf7w/PtZ1GcwbT2jMr2PV11g2OoJJdxS4Earlnk8I6AQ4m00ATaNq20N50QbPKbuvHte9U8Oeef6/nuK5LBmQCVgPcdux0j2af51Joynpd7Lr52euf2VeNX5rv2XGWVIVx/vnvyN9dM+it8+blM1lPS+P6KcHCmqy9al7KxXO2tM9/pYok84h6bsiRzz00jiAYItVRWy5Zm5clmZt7x9dcO34femBzfYuDz9+fp2XXOgy5F5ZkXLokR+TrVBA0f/R+WzBpSzJmgnNxOLd0oALyE5jLrm26walog17e0oFrn48R5tGhZHtp9h4LRbKqbPU2S53vSHlY8CCNOHNPumPBZvfPxnK8RmaZA+xJqZMzKux6OPizLILinrUamUEH/nSEph6QFXC3KDABRXpffYC5kqcPrHFj26BWH18Y+fKo06BrFMn0QgGAAYCyCMmZaIbO2ZIxmPmI+De8+ohWwpBn/msAYLynDXUbawadKE4F8OAWJxYSgEZEqQHSMT4YmqD70rBkldB8f3wOQEgKFyoOo9rx7T0jrfi7ga4LfMi4dN6wihfhd3hPG7c1f1n5r6rsCuMAPze3dxy3QHFWNLa8cQ2jcAXmEd8FhRmyiuepaJKrXisPlDmOUYRqzKfCXCMqDEq4nRIARRgnIuOI6uLfAI+ooAqAbY89FBnWj8XLTpBPqArdt3wHVNbNliwsHhM0Yhg0zPVCSxKC80dGuBTFE13OhYxMlawgxQV6MCfOT7Tn3oVVKKOhxERlVUENA2DTexG9AnOBvUCftb64Hk4B3ALvrGg6IsyuWt7vfq8t/A5a/2QPaP9J9lW9W7mTljODI+/nCthIzQUgj/xsUdYTLBkYVINO+sP0OY3z6VGVvSk7pOnbK+hctaR440OC7SEvhs6yaH9U978MhlKQLoBm1bnWDwk6s2CCwKjApjylTCIQyA+HnPOGeS2uLPmz3MPoo1sims7H1LyIUeIiW8EJLnmoMlIbRdueS6eYvKAN0pkciXRwyNkiEJUVkdNYlgw4aoV7i8ngQlGlsBbyhI/oPmz0be8NOJHubu+CgXE6XV5eMNKKMYBR4Ehapec34yWYDAR9kf+siueQf1H9FY11ZFNOT0elnUKgHHLJ83gI5ln0Ml1dXTYAXCPkbPkFxs7RkXp4R6oG5gP7DXNGmj/7/qqQnfvCSmagH8V+4F6P4lhi94gmLp3rCt9gY5wyJzkj+NmKqVljTq8JxsmagTie8z4rmSMaVatrqoz1swGlz4S1KJYdfHhWtQP473AAHwoy8oxX+oV/5BjOlokenx0krzFY9uekB3B+Bzt12MIrQLDTfVqEl/2oVaE8o6jRalET0gpMuQ1Qc2IuGGF1PnFJNXDbfAwOh+58LYXMqmFeCzLV+aKBOwBgr2Vl5s0NVxptOwq78KrhjN0/j/ibOAdqJHvuPlsAaTTYx3uMObvj54cUslp8vwM+WJPdavPiVu3aobhW02fhXKsR/VxLDaYHfH19j+7aKOx4wCusXvIte5PyH8ydWfmrfevLBa8BwK95vxZUC12X6/MtALjvM+uinQZ4vnNjm9nxGkpZdSHMTouUlZnU0KX33NLNcwC46qGt9R3vX7Eb7jMHgNMe6Z0W+3tz/vO6519zPr5GFtocGADPKqoZj5QPC7+8cmQzl9cb3ROLz/W7QtPpcptU0RY/Mt5lWMgggjGBCNp8uBy/h0ECZWuDh03uWysWUTCqgY/PAbYAPJR3hTzRicaa2pWE0RoKCwCYxpypldG3lu9fLAuDaEZBW1sUvbOAcVDlztUvlnmWyA8jGBNgBjAxYBGtFtQ6UbVhDF7f3OmayCvDuJTfpIi02tGk0wHPBNinsRcRRgNIzK/6ewJAiuKoCKpAGI3b0uahKYugRQIAY/6+e3vJtcr2EYo6AUPgmQL3ooT7/npHrRkALNsknZ9Ob94gh1tVodl26BbOAbWVwndv7u5b0RxFRpVXjDnAj/sB390+0LDBc2SkZ1ssrwdBMCnN6nWaFWZ7CmpGSINiGhVq08Hiqt8yxLR53XdagNHRQhqkbsUTRj/yBgWAn9nKCT/IZUdkXQAv+o+2li1aG+8zAQoV3GKuZNd3Miu4O6oPheviVl5jRsMAbqNiunK+UfBNPYAx96J/C2w66re/pw0WnCPrfr65p+Q0iOgZeiqz4FPMUa1q20UvnJcfFZutveBUiFQLU5W418Mg7JR3RCP8uW7xwmJMjB43w7MvIuO84XpoQN9YX0L/6DmKoNtAaXoy+skK2Ok5crZoHSWPAoWpToI58zxNF5enfLTAgvJK8SPdWAvYZW/hBMAqcqdewNLBjXJMfK4WZX4XjEU5yVpvU/Ld4sv5rwbfYx67AVfrDxy9hpXrLh3j57vIU40SOS+ZZwFkBHoxWiiNh6Iixy/TBfWbi2OpYJ8AtfQnaeRwzoX80snFVkLSv+jDDp2N5UMkV++WvWPxXFW9lxPu5vqejipXVdceSKeT6cxidsCRmCk+4wG9dK4tHeQNAIcsiy2U52o1uF1EToycfSqaCR8Zwc+WPiGpXV73a4yLBijLlzy25gQM54Edta+5f71WjpT8Dc/vlloluVCNDe25RrMPPcmUncZayAKHljfbDnMAuM531TVpJKoLhu9Rjce65+r6aH6km0a7alxH77cs8C8HNcceU1JpoHPyZ8r04vyvtCCqtN1RP1KGSq/ipfsfYoCvGfl/aAC8ZqCPAFgbMSO+7RiLwILmoq/i7nnM+a0zuQCAZyo/f+3+mtMdr7mXnLZLP/vjx5XVrq5gKuer9ujeBq/93gxmaXHEr73PGDHeeveaslLnznq2rjn1N87+OPgtL3O6ZHEG10LgA8V6Xket5yCM+3MLAI97dXYPWDfNAP9Oj2xNdrnP184Pi2AJ9GVriFwkV/+VwMnQdoQ3Io5BeZ0bOF5egMuHcM/FN22tGo2mbJoqpmhun19cnwVgaIPUFXMzupDTgncEoCN1N6i/BIBRuKTRUrifHMVS70oacKVNVO/dzigOQBfou6YBu7AW6ceky8n4rdEbU3sBMpCD2/oMR4VmVatGG5ukAetatU4ZvS0jnQwAUQa+etYCjDoC48JNArpqRYT7Yu5pOEd+sTcy1tMGBgvzHKOo1zkjJ9jIeG9E6mBUMyfyBVFMUJMVuTWg7XJnURE2qN6417t3lwTBpOHyO3ccM6LwKEhjB4OdJDY4MWb8DgD+7g5G/D3/7QJVzqO1ES46+BNp0IrVKbpnsNznW6bMVwBlA2SkLSmSigibjAD1fk0atGjoQXFnJF2RWbwfZARRpFoJGPOPezqSYeo+nq/1lJPH+YDep3aG4O1YaRY9U5/lTMDz1EoqWtrQ6oqcT1cgZv6wvLjax00zNOquZULGTgJgARTNGx0D4Uyxs0ltpx7ZUseVy+eUmCnnDQCVlkW43oCc1ZhNHwsjY2A7yRAdcqEcvbX8UJ+ELHDfLLWBCxBsgx5/MkpN50TmkuJerkBrFgCepT2ift7ZMzaj50qtQKqCHIGYQzEXRPkmlTfAq3Wzq5nXQ8v71WBLaQnuEw1ny2VUGk8arqP7ep76XFe2QD0ERxDeciaJzHbT9fVNMCp6mq/Wrc//dr/WBqQfnsnoUIsoAcl6wGLO2R7oONoKhdPITkTIN3VTqabvdxG1fGIEGP9JV6g6s+cKf4La/OYSqR5IBXhm0UIwU9C6SmDD0WGnU0SxPzhYI/q+ZxSU1jUYx2t+VAEbEWDpEwOcJSAB/VsNMV9X923uIxlD6jP8bT/V8EH0t+nKoBTr876I3tc8cQTAGSWPFojROcGVtrEWNeUAtRPMnGpANVI9alBgDQCPANfziT991vXvloXwTK23/tw3MNMxVtfO93NqwAgawiXXsSfm5le238p6HwiAm4yX671fR/mv4/ibDIC3xlb31dzcjueRr5+LcFbwO953BHB+ltYuayDo4NoGhK/aZxutoLbmaA0AZ6G/Xv7mZNljHh06hxSRWpq/Q+ZhGQD3Dqoa+Z29L1+xrE3Mqxg8iauqQ2Vt34w6e+ldmCIx0OSrjtl6xghgR/002hrjOMbvL30+jmNrXPU+S06o0V6Y1X//xV/85YsVvf5M6pMM6Gj70Po+qvesjGwAsH0PdzWGb28FgCsNy/rWtDcPdDSa3f5jBMDjpNsIrsC3TqDp1Oqpiv+ytUytBl0Vj78PY0BVh10sKqJyLR8yo9+3oDQDAAddGhRdFXFStUlG6wY+mqIyKIITuanRVoSGWouCa9ygIQJUwAgDIIT3uhrgjq7U+emjKlmhG3OShZ7SsHQVWMyVCicpuuqD3GtFWXE7H0Sg471wvWi9MtRQxZY07+iBid85mgXA7A0CwHj55nx6//aStGpHbgAKCYTv0CLpjsaq+huLkguDUMXJZFDTwL/PyBFbFMXc4Z7OT9R6JP3Em8MyZxDrSuVVnqohIiMuI0DtPohChMGufsMCRgIpKB4nyi3GbycMxu4IvasAO7KJ55PGjLxnRE0La8Jz2IzKMiZHSNm+xv2hA9SYPQAlbKoeo3osehTrFOyFfGcXFdJ3TCdMuRClN8c0pNiUA9oGMJ7lueJrhfVWmmZoWtHOqLBE8ExHUg1a/FwaB+EU6ZTw3oGOKHBe6zxvM1A8D35+p0R3Khhnp5IozzxuonKsnAqm1WMcLNLGvtGSSwMDjVGGgOnDj0/SGXJGqZezgTbAr0G0nZJ2hHitaiTYujHBIJ6nfH87DuVsNICPVIH7wkoJ2nVGrDNaXtMFrEcxHlR114zAERCVjmMvtLnEe9MBK0dN6ojnqKWAPMdwdoSTyvmcmB+8A9gj2BeQd/UWFuPGUXa3CIPTBfOFz/ic6BYgp4Ty8QmI2EEAfbxPmZLA2hLHR3TooXXd9XVWqleKg4wbOw8dZa5niv4eVc7DWWP2SidXK/+ojBLfuwKwztib4HjVGcFr3YqmnEHVSACcNlvlNePp9kj54viu1pOSn9QRhz5r7roEWWZGiPLvM5/6nzpNTl22EIxOFdS3wbqqVHvrDjOgNHdmT4jB4p85A68aiXpnMXTqj2wad16QI0VOf6c2ZKX3RtkeIvkVYI1AxGPYAihjsaxxjre+3xyKodd7sNE7rL5mnUcHR73H5tg4X1/vzNky3se9vfd+kSPd9HGL9M23vhlMQ+3ZvUru+RQDYM75wvxvzfkhc7h0j4O+uzL/tV1efYZtZL1fHB5tw/XriTNy7WduTrfmpH5uW2huX7TASXXMzjggXEwK97CdUtfWRTJbqtiCfp7Xf+tv44DiGsBcAptbum188kjP39wfC0Ov9zlk/dbkcAtI7wyAeWiUNh91sWg0RY6nwYdzLKuCysPIdCrlNVaalu9ruqgMmVSUPqwJAIM+lhFiHUWmC+JaFx2pCt9KI41yFZOCAUbDNjzcNqCr8YZnHYPCGqAFCwCQXAEwM+dirqqCwhwhOoDxNXog6Ns2tCKHjiDIVWGD3t2iLkGHdDrgybGMfFCFYYRhPGj5g+cQtMR8OFpDA36ogpYg2Dlrmlvl5mV7HLwLIqiMMoH6V4pM8SAHtTBovjaUaPAhSsWI547RdXwPlDMoslsAYNIMlTenwkemRwvI4rl4R1DTQakGACbYJ4NAeXoAv/gPBckIgpG79yzjlxWro6VQy0tvPV9lWOtzRcIx1zKI++hIyqYL6cAYcWuSpL2OAFjVhffgWtveij7IUaRiWoqWE8zQ8BadHD+tVzDmOuiYKiqmgkgEPqenonZHf+Z95QwjW9a2ZVvR/N10c/fA4mIAHKxczYrpAg14B1dOJa3+5YVzTtM5lLyVosGV6f11DPVaU7RbmL0UcsJ1LafbEXi08CEF26kQqlxtZeoicZg7XOeez/68ggHIWssFnz2IfYQVz7mvKwVc9M7SPV2+3W6irNug7oF2smdsqLidCu40Vg2v0fWWb4re2Dd3rQ+waVSk93KfSfZ9qJr94YiygLQA/hip1XpFuzIUgYvWUhA0g3LIKuSCAB/sDuoi5NvLcPdzsDrHAW5NIbY+/vDhSzPiTk8FME3hlyNM+koAAPeHjk66tp6liDXGJZCg/YS/Q99BVyBXmkyZALR4OxU/EoUcex2OOMg+ZNIOARVxVLEvV3H2uJpeulSdAgBs/ECXwQmJs9Dj8T7DXNTIofeFZWM0Kl4LOJfMnb2zN6IN7sMu/Z30yrpPHPCtYzkUQM2Nx/vF8Q7Lk+RaTrPKVFo34dY/rQB+rPLN2gmku0c6FeoxROE3rPs9OwKg24DsG9sedswrlSd0z4EAuIJfjNxyy2h9KXC0ZpiNBmA18EZjj/+eK4IV07ZlHDaH48I0HwRyynfrevg8XVvBTQM19PCSnG3Jzu8bAC9Fn3Rg9QxKnVEa8da81v3XOxXyjXmuFJae57u/ft0BsDr+eNRrANLWenSfzxRRw+cdAK4pDjMVi8cq5PX+1Dsl+FbtNl+3JX8+P8b3quvX3WNBXqteqOPAWUbd3Irp7vcGPlRXzM19ddaN97HdsLRmczI66recx3oX2c/jWTf3nBE01zFC965T6F8lbbMX7/7RP//LF1LFHLGKAhveTDhECESCPutKuwJayp803QbfIUCKiApeRvSyPgLskdDgGQCwJ92UVUfA7NHF5za68XxTfDEGV2mUQeVDLwwmgAe3z3Cv0cjrpRIpxW0wJrTrQX4m2mAAoJiqZqDD8QyN5pnzytw5URcpBFHwBc9wdIIUxPDKQ/CtEBlxj3Y2io4KaOMAh4F39UYFrT59uQ3HQrSaYjsWVUBmBLfQ0vEcg3HnPxHkRxEsAx2vN8YPpwWeYyAro1irJuqzaOmqqxx5yGGQIqLhPGx8B9RvRHGVvys6pZ9FQxNtUoImyjzgMDQdMb17EAAG8EXUWw6YxwDAz9PJMSrSirpI5Rked/YCDeoj798Z3ppnF0BZU4aWQ3vo68HUFERr7RBAqRx8GREKgz1yG1XRWyDONG4V/FKrJvxZDzg7jJwXj17MAAGg8Ll3aFLZlBvLPOuIKjDi9TJN17f3pKLjfozwH4v6DvlxzjRppeEsAAV9WUG63UtEMsjsViEp049p6A4V4Fuv0+iv7Milo+54b0c7ZVCJbWClKkNe7BNFVzNy6jVxNIV9PouByPWLCqm6n6wSjjuepf3oPt8Jvquxycg6QNb5fkVhOwxwH1Mc857pLPK+bOOQJugKLt3dKy9cYwuKKqP5imhZrvWZKehOT3Fla+dF7hvhdCBEc1mbSgQqsY8gi3CKIR8XIBGFoVz0zy3FMD7oVgBc0Pfrnvn08aaldWSPY9VdUE5zOuz4TqcuGhcOpZYrGgUzWiRYc2Kwqb2TbfcAft9eXTJFg4X1osXap8/XZKWYfueUE+9BTCPXDGdIOM5Egz5nCgJAFucEeiiAtNgaSWWeAymSce+k10dat4wUy4fnA3qZ9Ox4ZqP9dgWf0pHbmS9DT+ctY729VQN4fREsA+Ck+ycA3jJAt0ycui8SAMvZyTMuUnnMbDEAZrVz1qVQbYPmqIu9xr0VhSC1K7Og1RgBHsdYzzg7Fs3SqGeNdLpBUb83q4Oi3n/PiJ/JKe3mdJXCnJHDZSV/GD162TBeB2Bb64+0mqVrDpHLnwIArz1n/TNT/DMF0LZe/dP6fdyDvqa+fwUMvX2QdtXSXp5b458CAB+yDrPyNQDgmguLHQd6N4Ngkd5U9Uy731qEmWlhyTL8KQHw3lrNROBHu7KuY8U5Prea7dqdFX19pTlds7yHxOLakq/1s2W/FkF9nvFZ3iOrk+N31QGxpsvXgPDh39u/ciuCTABcG95rU+kl2BIocpQAFkAXcnsUU6OTvy5DkgdSgEn83ZTCvh8Yl6TRlPw8G7iOBlRqtgv2mHJqjy2AIQwn/LA1UAMPotwhesuc3yiIQsMOlZSlXYJ651w0gU21VEKf2VO+c6VWN2ASkdBx8wt0qciTBEC5lqS6oWhX5PHR8CtgR4esKLKsNIoKxa0wl8AKWihhHhDJcN6aab0YJ/PZongNgTqsnxaxzUI4eJZ6ecpwq1F3R5IVmdS8uYKnopDpDJBx9cLK22doRxTRdUWDTfmVcQHwytw5RpdVlZibJ4pBOR/Z68RNBur4o2igbnNkQ8WUXQEd5xeq0qijDKhAzFzgqIJc8xhdodY5JNWQcg6nFYcpdQbBPpjk4bIhLpm2g8bjtKPBEWBRUFHg57EUcBLtWJWq00ts0Gv5s6yx/y9aUJ2fdNWubYRXzxuBI2Q66KB3yMm+e+A+vTw/ZeEfGPJwesgh4CJmOlBrDqGNOM+DZadF8sKLKR0Qirv2fXRhF01VM2ycx8b3jb3sw8CVlOVQkjPOUA/AZuyjnNFEzSXAjqtuaz0zH9mK3Aa69wV+X0E593GrZJ0UVvzeVFxWjSbrQHRfrlk4Eagjg/XGPPMuP7xPISFoCccN9ID1nPUOnln1Zc1Vd7EpyZALoPWFuUxDtWwr11yuLAufouzRUiecepAZ7zXPm3TFA+XERdYEyBXlxXWgQMMJAdYDIrUEydG71y2y/G5Zw0EHWd2T1vvN8RpOlton3OwJzA+qy79//2Z6/+6S+h/vBNryh8/XLDZnBoGdqT73sE5i1mAfiJKtdm9qfycWiVs0xYHbnMD5WT2KvR+tL1ul8bWTfeWzeuZ47jxX3Z8l54wspK5AnscuefV81z89hCUDdw7o810LY8NyaLpvGnk6H7cA0NoUVfkwULLs2ZmmdCc5H1mQrNXDUGFGnEsuyuf3cVS/nSsReaoFu2okbw0AmOE0AlqPXb8XE6Xq7bquoyz5/Gm/X4kAK3dgYRaZerCQM1qYMFtrUD9fAsJL91hbfzsI1gCwzqSv3EgHRGK3AOJWBHJs6Te3lv5dD3TT8boGgGn7lvUd5//Q/bUmw2v3qDL72lXgM7l2IftxA+8J19ToGRH9YssemBfwdmY4BaQwMMb9uDR2UqDb7eNJLjJnRzrPzl6Hjms6zqGfr5SbrKekwE2yUVLHzQn5dopBtW9zTPrb3L6Z0+lz8unf9QA4xxPxsWCjHrJBazHDZaeZ7hvOHv/VD+sWUbJl4l47y4aF3v3jv/hLqrq6cRJ4ijqMuzwwX0ZgxF4FCZgpTUHr4KzaG6UBWNAdlQpRyby/MJYr0KiH0QhybIBAcABSm0FWALDyyU6mNxfy3oOSC3AKChyjZuEhxlgE3BwFRs6eKHVoG+OosoUlr03vuQC1KbIyuhnZjHX04Wuw6orJ2Jc4ZBmFiArOeCccmiwcFdFcGE4wvt5enfOdEMFjwSQWgYlKp4zUPEy3UYXahgeMOLcmwruaPo51BWglBbbQv2wgw5CAEwC5ddj2bnGkTDKBABan2e0IzJEnp2hy6avJvrtRtfr+idRtRx9BLcE8m25Wi241mSlGGxwCoO9m3mkaUBXImErOP2GgPwpwm/7OmHWrSK4osZwzKbMBB+JX+Xvcx5RxzxPm2XRyUjJZcTaq6CI/ERG2AOimYJsKqChTRjfpOArDXgZ5Rrly7SRnoGsSwB4f00mDcfj+mHOyAGyYx2eg0eNdIf+4PyJalD8YgvfpPNGeEIA0oMTvsjdrgOTgTnrOXTG5M8pLz9J24MW74RktahdMCSyD59ZMDgMjj0fvqh7K79+9YT6ti6wxxzYqLmNctwF2qHNKlWYdu26DZKpigksdEEn9dgTP+5QyE7mklL8OdOo+lZ7WQHjk+kk3pNJPp4LbBYl67EO8Gho+FM1CoWy8KB9Z6QBiQ3j8lneDD+sy3McOzupkSd2rvYK9xzSGOwFH0c51cItOLACsHF+lmshheTR9ub5R8bpbFKVT5XbtCVHsHU3LytLhfOWekW7j2KBLImLHzgIvcrKY+YF7oYiginYpdxcRYABgpFQAKENfob3a5y+3rR6DwA/m2VEatcTCfDIdIIqVqY9sOko9v1yfGvkMcDwaVM3hKkHsKhfvXbtg0TcWvhkLnfz0VZzlDAMDJAxpDlhGT9Wv47MhEyk389G3+rllxfJZ7+9zOhlb6UiaM6qqHq+fzxnnCfTDmoizdgTA1B3hJLWjXLVN1GILVHbrL9sC9d6qcWJjMc+cEQD7/Z1+lMBpvoNFM8g8YTH+8V0ryK9rVeddm3207PLfiwAmKtTPy189D8crlv8996wtkLt0N9tPawDY9ozUe4LGOfmae87ePJaL5uRub67m03mb/nUqT93S4zMPmbM+QmaZh90KgJb7dLyX5Gd9vXI8eV19932nRgrboc6HqjM62bdeyl82Ubbzfm4P1DnccpBwLw50dI9nW7KFZxyMcM0j5yaPY8u5qnppeQFwfvl8ts2qFqclBYwLWIB+AeQhaOoCE8uStkVGU6if4mWbTMScGFTO74WqWPbfYw8AayN2Lonl5MCio5acGB5z29CDP29wPPj88rs02Sgszaord//on/8bmBKKhAb1iYZbq4QYFYRbn1cZZfGepaKivBhDC884PCJHUnLYojhtIWKTukIyfm+D04ahIwrcL6XID4CqN7ijergGC8Oev+gze3VBMAsQ//nzLaOJrmKMe+HaWhFZdCn9h6ic6KoCfqTKhVfZUWl6cMK4wzU3d6rSrHGonZDGH9EdGl3y8sCId79Le+gVMQ0QxYimJpwFu06PI9KLnNqXSVRYgPtnVUqmR1uACJ8L4OaaOf+K+VFRrdkUMM2tngUjFnTkn313pVY4iC6HA6TSSuAh++7d5fTu7WXQaWVQamPIaFXbpidSt+GA0Nqo+q9znFXICjTdoICGWzJyCQAAIABJREFUIEERQB4MgAF0MmKdUaLm7XNuYigR5BDI0C8tYxLvtmiOtlXSYNMpVBw6kSdpg0iFrMKob9F0Va++hww8Pgh4D6wIy3ADhEULU96boc1d1uVTaE2Pp8vLs+nNBXKtTycUX1NESzdiZA3/DqOAeylkVynYATJIo40Uh8j1FPXe7Y7UI9v7VGBBipmyH+OsOavyYKI3ZYD3uEYGYgt2tLxsR+2ggxAh9N6vkdyxjQ7uBZmHzP2Hf/6z6eryjHv685c7yr9lnwWLrtHP1m2GhoM7ltZAjLogIsTzB6MOFAMeXO85tuKtucswTpKeLVqt9GYC7wo2bbzjGjJAoiK1KlELlPn7DRhGmoVTHaAPnRdsRg6+JRCSesDgGUOy7FQaLx2IkZ6CPQyg8PHjDSO+zrv2nvP+ok4NAIyDHU47rAHAc8u9BeU/+owrVSYZR5Yz/OniZs15yHwg6TjoIkTHMR96D8iwZBPOH3yfLJ5LpI1cBAi+JD0b0V8AYBbBi3xhV1K3keOaFZyDqOQsSqycGv6xTGMODYCqDh3/PsrU3iGdN25ndDNKioHQG6ehI8xuCCXgca5VdK6RWsvv3J913H5PG36OMDQAWObC+yrPo/XcR9+zzqXHU8dgo0ZOm/wEv7ezXD3ZU0d1Ba3CYYF1MwCuLKhqUOue+RDu+fJM65r2/pHf7Pu52NocmGrvuRKJnTP+61xsRSi3vj8HHubAz7w+3P7tEjjxN8t2WrzZGsCpKSZz8lP369wD5oz+ubVaGtxWBNjngc/8qhPWQFgvg530N28HI6T0kue5Nq73uEfWVsx56kvXeEy19dRrKObzAKvXCePce0/73Ot173Zk0XuMhaZmnJO9bNVWhHqSmUI6G7KwaWW55rzsA0SzGJbm1FX9pUfcIlLBG8iOOiVEpe+4SR0zvxeGVb9vZUs5TbM6PSkjmtAuDOzZHHWK9V0GjvJt6v5Km1mfb+39bk7mmCgckOe0Z7LUc2FOxy2drXvy1dogRU6rX0i0aA2Anv6ZPBkMzd7UGrXJFxOgyEMi8u0GueVERV6q6XHNYN5rSZA5crgGPVM90fUQswGHSNmbS1XxxHvA+EF01REaG9oqKnNKQJk0t6jyykIskauK1knMhVMOJkCAJ5V5k1H5GAa5Ix4nJcdYES9FT3FP5Bo7D86GFN6DdHNQB2PeCSrhjUYlX4CVACKq5KvII95Lz822VS3JPoxvebtl+shYzZy+uidg8CFy/rP3VzRGMRYWnwpqtuUDG/Q7RIBRuCqcBYqoSAoYjQzaL/JPSaWMtbaBoiJjAPcnBE40TNE2KvoIKxkeBboiKh50VG8yrL+jW4xSRl6hqSSO3CqfPYzVsvt6en4UwBparvBZR44AZ//N6qBx1IW5kQDBpIdmZEZAOKOrBBBgD0SrIGkNPcOGQXUoNTlDjnpQ9AUy5PDIfdBX+6YhGgVonDvKg5i5myryJXmUMjWrA9e4LRburZxNrS2dROF8wf1dZVdOKLEAbDzagFSxML2jIv8qUgWZxBhYsCYAOdkRURXYYMjGA94B7AXI3Z//4rvp7Ztz3gN54te3KqzmyN73H7401orHZRDrQk58L+wnRsxQlC/zjTnnESlpCr1E/SB3bkXh3GSMU/lLCYAJwr3W4RTDPHgvwulhfeKD18Yd5i2ZCuGoLHUWdHACDKool2nhlM3o6ewoHN7Hug9/4vcGgOnUUNRMfcJPuA8JgD/daP+WllZ9dXismfKSUZsBtRPwb+SRk3nDFk5Jc8f6u4Cd1jYNDjsDXL0XTkcc2GyJhnW+QR0EOfu4ryNvG2PFPrQ+B0Po7VtEgt/wDGAu8PUdawlIz0T+p/tJA0yHN91OAqy7AFWCoQrSGpCko6mP+NXr6oHfDDM7RBaMG143eMfnjETlzBUKWlgtdLwuWV8RV1j5uPtofBfMyz4AzkJbZrok9XoZAFcjpj6nGjoeTDU4a46ojWWziSynNgTNVLT5geegyJ8piNah1XDzPSyf1bZpZ0nrIZ4082qLjOOuk8qIMXXivDE/Z9zNydHcGq4Z5mtj+tsIgJfkZw0A1/dc+vvW3lgDwAm4tLYja8D2y9Izcv3yCu0H/ZuMSdrOPQCu9z0UAFcgO+qX/X3Xy+rhIHi/pZfvvQSOzUZ1VLNevzTOWT0bALjWI3JgIuhbTe/394VdFd1x3Ne6sPTm9ljvlFuXoBEAO5hQayyNbcpeB4D1fBNNWpqqEHDBl04LjetzovX9+Pd4BlRwXsd1MPhth9OCM2MmFWO899xzPc5x/4/7fPeP/+LfthzgLE7Th7Cho9W3U9Efbz46EKJgioCVIy2OzBkAZ06anBWhEAo9mkZGALIeNKfB5helQR9jQcSj/vgQpIENQxlR4Kjiic9w4CG6agMchiPup57Ap8xnxWfqffpEQ5/G/ZOSyQEYAD7UT1gguCoI3AtgEc/QfVVQaPxR1BhFnBS9FXXKBozez8WyYKQBeDoSJMMNHiLnayrCA/DrcQoUvtDoIxiI75hCnIawriMIiUrB+AzGKfLoEGVzngKLT7HFiNYERimYtgAgoErjPfEc9Sh2DqHBuPJJ3b7IxgPmD3OJOWUlZBbOihzoiITT+J1UyIbFw8LjVSMvbb6ixYYBsT14KmiiQmTVw2VnR78+2aCdshgahAZwy9Ot+b+KRJilYBo7jGxT4gRG5MDoDGm/TuST+PBqUeZAwPWAZ1TsBLKtVjgGSo5gabgugCRPIOZOVWuxrtgzArTaB0mZxfcctTczwHLhirySHQNg05ihH4bcyKI6vaelPzQHkDG8HqPakKegm3r82GvYuwAx7i3NPX2miuH4PRxI54y+Q/ZUDA7vqvyPl+m3v/vC3GY4jJi+Afmkg0LpAm6z5YrGKKqm6tvKjWe6BytyJ/21gZeYK9LQouCD1xvjYeupaHXk1BHcM3NkXYYgKFYxJz5wcU9H3EXLjYjzHjXelZThREgKMmUmDi+DEOcb2qMNZwdSNjSudGqQ/staCCq8B9kBcLy9u5+QW/8y6ZlyikSrlygcJfB5xj0NBg7y+FW1Xca+gRHuAgDslmkVMNmx5NxiFeRTpXREgZFb/OnzDfsMY77IRgh3u/ei6xxAhgCAoaMgfixgFf2zqTeinVcC+9w7BkUJhucNmnZm4RUjnSVtiCjgNWNEcE3DYlLhqgSxCZJ1fiwZif6+K/Rbh+BP7239bqCP8a6zv+xfstCmR6PTulTnmfd/5pCnzbBOBR6NGr+753U841NP9vRPVQhXnYo540emR9of1tFrEeAaKBkNwLom+qzvbTyCyWow8/rmFPx6ADwvkfrtliE69/nfLgCcrJg6D0sG8Nw14/wdAqx8tLnK+twaaAy1ZZauqjK0tj5bANi6okXeZqjQhwDgeQDbg/YqSzUCvCZ7+58ZvPeR1hGU1O9VJ1bbt6Xw2yFrpX0WqVX2HlQHQixmBkfy3W1T1bmmyjQYNpAM/Wo9e8jeq/rZMmFbvKWTlRio52UEwI7uei6k5yPwwkyYjKJG/GEvHazNY1dUrDgs2vnj2iIaTQ2Yzo1vqy/1ln7Kd9I7zF0/7pOyxI296H2nP1PCdv/V//J/EgAjFzGKgbZNir/AQGV0qPQK9eLb8y5DUZQ9G1oCojlBpjRbyBLkihcNIwYUNRcLwou70JYNGnq8Akz6fjCQ6mHpa1oP1uMjgkDmqB7tSBcFQFVkQS1gYMRhPGrho1wvHNyIrAnMhFEdxV5cIAvRERWSyrxSAQgBVtzbhVMYaS4FbDC3MgjRqxHGLSLMokoblLXIMMYQudcsilNAJgCV7qGIsWiBMgZhYKKvLsZzy+JH6l1ZBUDznC15vC4YA4xTARAUrEIP4pcAwMizVPsjvNWby1MayrhGlWEFxCkLUZFbBb4kH6ZEA5iw/dH5mSJXARZQnRNFovCuMHbPz86mYEdnVDHo5ATL8Uz39jUQk4y4IngW/KoHkNeuKt1UbqE4In+iFi+ysVMjBM5jxP5ClVEVuqpJQgGsS5E4yXNRUC0/2QflTCQ1aHgYJ9an9dMDCA/qnze8DXfmTz48Ui4IgCOalr2883BWMbl0eFnJsUBbtI4ycDYDQg6H/QgPDcumdfNzRf+xb2QYYx8J6KrHMb6C/UV6/RUYHOqBDHmB4+ki+nID8GL+APzwPYBg0oHDQXNzKzni/nh4YpT4y/U9I5qg5H8J2rQKTmF+0kmBfeIiNtVpUcG8otdygtU2RwbAAM7UCeFEawA46Jncv51RFNXro1e5i93pIDCcrdT/TC/hgYSWZAWsSw/n4cHDMhxuPlxA18d7AKxjHg0isB/hnIJjksyMKEYHEGzGj6jayjkn2ImUAOxZRunfXcr7zI4BPMJ0H9CYEb1lnq2cjmLHBPMlKtljPNANcMYhJQM6GusJWvXnLzfTr3/zo3I8Wbm8FoTJTgCsoA89Bh3VWmw54iz9kY4qRcWpNzCmaFWGeTSNthlFyegX06mso9kU1ivWOVX3uLhgetH3c25Fb9uPKs8ZntJbNn76+gE2HkYQbNlYM2Q55rAFRmO1AeCWlqSzRFHV3liaA7nVqLFhPVIxRyO3gsgxAuzqza6Nob0q49eO5no/n312lFYbo0bsxnUcjb26vmbtiOEDue9BWp2HnyICvLR2W8blkkH51wmAt8CUz+K5d8Q4HTjQuxi45H5Zm4O6F3sDeSEaNTMIp6fNr8Ho+MozdjTsl/az3qsY7CUCrHeTfnB+u/OB/d5bAFgyPs8RwXxalus81jU7RMbqu/kcSxu0B9rjXvf453THFmV73LNmYLW9O6RQKBJMSQhdLhaap6fXO7pLXQOvU3/dGv9mP2/dutO2ci3gOeqc7v2Kg5R2QAzGVe9jtM35t7Svev2uy/07nwP1Gj+nl4945xLU+VoddQgAzrOt3//GoL389SPZ/df/6//VIsCmS+VBLjoqe6u2YiGpHHxYKBIQ/SI7+qOMXApUfM1/ViMSL+molg4uGY2KKrtVjAwzefrlZYcBgQ3iQlV4NVPVGpALg//q6pzXqkDVEw0pPAt3MWWSoC8qRmO4fj6AFYspBQBm5AlRYESfmLsaRm7Qkg2CceC6kXZt96PCHDLWAfAcmcKYlXcsATI1iwYQKMBRFEvOCK0LQDP+DSDAKDGjt6Aeihb8/rs3VGKIepAyiPzMMKT9fu4dbOonaZ1BIwTFHMWWAFAwPrVpEugQSBYwgaGMzzG3nk8ZHfZyC5j4vZjLd//AuXOF1TaPse6igj+qXQ8KZkWOlz38juYg2q73uyf1eCx9L7Alqm+NUlBRhOE9btBUEHmI9fRYyaC8gS4K1fcado9Racp6zGh9CSKjEJjmBYZ3ViDOysGRS97JhTYU8hyrMhMlvhZBkhInuIi9iWtg3ONAQF48jf1QoHZQ9JRZATxThrVfnaepYkam4e4ZFc57HYAeAUUUQsLfAXJQTA1F67C+/t377wCAz6bLc1Qkzz7eYAVgBtS+SYwFAdHIxz/eqZXZiRxkAKcAOpCVT9f308fPt9OHjzfTjx9vpi9oK4aic45S8m11+LsgkuSjN2T5rq7uXGSrrW20C2v6IFgkkEPTo12EytR9zi1blCmSq9ZhPiiro6Snk/GgiKg3nImkxLr4T8vXDqAe6Rdm7MBZo6JP7pcdkeCIYLd6CEdgw6AYHQCw9oUi28ovNp0da0c5PDme3r+/UroFKiojun6kgnpIh0D0jdeGLoaQMs+X+1iOOhXNUiT66o1ALHQ8GS93D9P/88vfNgeLdb4Oba0XdKl7hZONEyDRrAZc46Ij2qei9eL7eYbo79arcoaIWmy3hAvYeS8oNcj5WRn1aUCpVP2tALg7rENxVAOEb1U9mOUL1gP8M2TVRft8GY0C2yclkjHqP//bz1KueOpCv4cBsM5g1wFJAFwNGI0vjZTcU/n7fG6CmPF9ewMznQaWd8ieW7lh79A+iXxvs2ViqamYzRaq8+d5Hp89N/fVlsnvaZLh+BoB8Di3jNB8JQV6ad3qeq9d0/ZMuai+42sBzvisb/2+C0HOvYP2mnbgCKQNjtae77063ru9/0qLHX/HNs38HP++AbB1QQJg23Apyz2AHsc5B3C1N5zKkN/IfZcYYAlILa3XnuzHLxyFHmUvSD17kb/UP8vSnbTp0E3B9sy9IX1fHQzjvpkDdrp+uT1X0+czaXRzslafkczF+TFrbWYYpbXHuNNqoOujtab1Uq87066o817PmyBbcth5FhQMaPZS56VJO2lt/x2iG8bzY2m1qyNUsiGdUFmtc7K3+y//53/7QrBTaUMOfDnyGDmZpKDu0aBxUKHyrWir+Bw/PIwi99UAePRk5WK4EJVAKQyumluM69h+J/JdFfTMSa7g3Ae+NwiMFVS/Bf0N4wAAxhgRRYLRjXGSIszIaBb38dhYNRfRPFAho32PclYBgCNCQionqM+iSZsKzKgvgaijzFOLMhuUfEFLIwBsHJTxXXvllbepyDCAOvNvH1TB2t5s/p35j/cE03iWq5ViXhD5wLvYABBdRuAeEbGM3Av04qfRhhkB0rvSSI2WWI4yw3hHNJxRInyG+0YhGkdUbPyzMNSDWqng+ZgrRJKwiiompnLz9oBZWCFTWCtEeBhBjwI5zXmB3GRSzgGAkduXRbKsLDoAHJGAKj9zB74Ue29simqZRalkEEp24SAwmHHkg/lxYdzUAylZECqq5nlvxnNEUp2vUg0z5wb7wMB4aoEv9WN1MSkpatMBIXOikStfUD2AIzKCPRAA2ZFzfLvPAZbThSBtAMDJVsg0CYGypPeOhqKjwLgX29a8e0OQg6rOojqrEJvAr4oQ0YCPZxMEQ0eVXrJW1Pi+6NECXY6EQ3YhLyhU9/n6bvr+ww2BMOi9qA9Ah1Skewj8KrJtuRwVMvt4B/Wsraur87pVWsiJjaWWq9mM3ogCB43UDhXKOOUrqpjTGsgaCHaYVMXO3wVrR99DVFcF5lyIrxr9iKQK7PWVvR0Fpg6PqspixqBCvSqrK+dfhafEAur7qWLOUYkZ16KiM/dxyBxALpxW1HnuLQ5nJNgzd+qxq8JocrTAMQk9DiBsOjy++5vffVJf8IhES+9Xo08RcdO7vZcympsASNUr00nWGQvID480CjquIg+a+jT+7nVwHnwFjQ34Ol+0RHWXDIE5o6QaIiMYS1CfRpLTbzodUgBw/c6ccZbGkBhLzQhykcKS6mIAvK8LsuXhHFAZI0r5zL410JxxWg0fOdFRfE12hN5d+4UsIVLdkxUEuQRQdvrDyIzymo3PnZsnrYv0rf4eADgYM0uGmy7+/QLgLUNzDeRvfXf1vQ6gYG99fwsA1zn3eV/lZ+3+Pm/xZ9p7OrMO/fmbAIB1RkSBpkiPeS0A9tzpzwQ4Nco6AuCqU7bma03Gej3Xz73Ojv12P4cA4PouZLLaHquDnWFnVFC/FO0e94VsoihWVUDhHLiujydGaLZmOkoVUEAxrNo/Xt885LzwNa6pMtq4fmYd3+iE4Bw7RSMGXe9Dp3mtYreQi7403kN0S7W3RtnslrHMuWVDtmK2mZw7T3f/4J/96xflSsHIjMrHYfQ06hAiRaQQgu4mgOFNh5s6/1IAOBsvS3BLjmzzTMho8OCM1DWGjAA7r4gAI/LTTPF0JVb8G8DKRaEsvBUAM8f0/JTzhRxgYHTlBp8R4GG7q9/mPk0ZzzYdFAYSxgcDDHmHHC8o0FFECOAaP5hHGD/KD9H84P64jnnGQbPGOzgHEUZlW+ygNRvY450w54hewbhy/15uumijhB6XfDfm8tIs41rYeLSwCQgozxbGfo3W+hqB14wgqaJrOCeiCjbvCycAgDHpp9n3V7QgORNMiwblFCAdP6xaHREcRSAlynkg2SA/pnHriKCjDargrSin6dQ0qO/ueb3aC5XiU6UaKPt8BogbD0xvKCuHzMnWJyMF2oYeo9jRUgrvYJo53wcFxyIVwABE75ng2RE+r7OpxHmQ2/B07qwMeq0x5uekKUXRVoOyHhNLwMjewSdcc8gJvgM5xI8ZCK4eXQ0COBXaXIejCN8hCIj1Ta9l7zBoYKSAhGpUQjYQweafFyhqhTzNs5Y2oIJdyuN3YRsAftCfvXchy7f36hNtp4sU8y6cN5ibiZE/VZMWWwPyf0dKtIDwh0930w8/fpk+X99OtzcP6j8dqQE4hLJ1WTr4JNuoJyAd5/e1d7gD/KVXZyuyFQ5GylZjKEgPeX7dVki1BGKPlcJ4Xiu/F9cwcp3p/KBDRGkaciBKX4n58DJ9+Hgt2Q6Q6PXBdarUrgOE+509o5XaoRSSEzlUwilq9gf2oKOFyrvVIe99C3kxaPVnPicgz48P0JmPTLPgGKI6OMYA2QYINhDGnJAOfX1HuXYVaPZn3kmvU+cUneF9ntFL51DLweZCVpAt5+g6P9eO3dqirKdel7oYERWt+7j2WLbRJPdmUuEtS1Uf1Xv496NR2Rtuup+dltZ1MpR1B+mdTCvyfeuffoaYIVsAWEZbOgBV+Zx2QJz31V7SvTWY0VCUHL4eANtRq+r7ehOMG3Lr+hfWt5gLU+pxVlqOq35O+ezzs+sa5Nr0a4hrLGNtrQq4qnr2ayPAhxiRW9eMclT/vfXdOZmpv/vW778GANdnWX7Wxpf2RhZrlSI/HACLDXfYT7VzPMdr85OAM++vM6VlkzQ9a1vbDvpDAbBaZHoPOhpaa/f0wSbt1Qw+rTnQ5vTUmqxZ7xmI2bnl89U6rOrCdQp6jtU2FffjQmElz9mazM2tV/1dncs5vTZKSgXAev+0g1tgbmi11Y0BaxE09r19u9P5X20uz2Hq/30adgXCGQwxPXwMCvkw6VkBfs8t+dhKgaiy4HuOa5A6OvWvz9YqO3PySAAs40TGhfPsCApZHVWFh6gsgp4Jo8/5S7iGObJRVKQuAmmXAYg98UblpivZu+PvQfga1dlerYik8PCOatU+2BTBlWcXxoqNO0UVBbJh+ONgBHiUkQQDWRVTQbnEtY621ggkxqo+XUG1Yc4lDPVL/okfRFFN08b7ukIznp3FXSLHLKqJyhCXIkNfStIco20TngUgjTzY2o8SF9/cPJB+CKMG0RCMG1EUAEsYolawfgfoNebVRgw5HQ4C1Fy78IrXjUlKI43aidE4AF3nMnsdRTNTMSLToyULcICo+BdACv7zONGmBv/h3u6v6eJMpjE7Ei85UfQeDgX8204YK23S66NqNIAaDGF830a7Dzh8VxEttSSSLIuuh7HbwdFkMw4EXOPN5mIWLnjkexhcujhWyx/kM1XkSYo1D1k5lrLQztjnFnNsFgDp99FSKw81G4YoXASwKw8w3g9g0WuD5yDKDscVo/XRM1tUeTlquH+CaZD0Z8k0/pOzojq17FHrKbiSuXpYOsdSEUl6coNBwDWOFl1oUYY2RgBKKoKm+yo3FEW+9D5aB9Gaf/YO31E+MKLCjOrePRFGuCo2mBXvrs4bGwLvSmdNUOmd50NaPPqD3z1OH0CL/nQ7/fABBZbuWsoB9teHTyi4hIqxajdlxQqKY9LYHU3MytHSb3mwpR7U7ygv4QWu/Ry1H7PKPZ5nejvGAGePUx50cNqIEfXWbdZIIQ6KcTJodC2e/ekzAHAW37MOaaDXzoeIfmK+bajU1BYWSgwnKavXByh2kcCzszMWy8P5gvVCxB1FrFAdGvOv1Ba1SGL16GM5LuQJF73a+hiFtQSAowXc0wsB8MdPqviNAlxNr0f+t3WBC+fV82jNfB0LGEqX5NnS2AXBeMK9CLTCe25HLfdTpANUg6T+Lud1neZcDcHRoBzfxYXDanSiAmAzWJrxF85cj9Fnhv9tIMx1idSnFq0I8FuB3WhUjgbJmkGMz9wKbFwv3Tf7bafBlY51dRuIAnUxXgNSX+80AP0+K+x6LdIugd6TDq96Tnq6j/rW9SVD5JCfuPdo3Hn+DrnFa6/Zkp3xfjk2zMP20+ZoyKLWpg7ZaoNU5a/uj/HvVQcu7aNZWZsBQ+3Nyjj9O6cH+t+jPG3Piq44ZO4FditATcoqZ5Cfm9GQLXrGvsDeK6aKV5BWi+SNY68OgqX3mpNX79Wt9/T9cZ3X2Y7cOQdBjjtHYzvKe66fVzt6Md/J5HLaUq3SrTkSa1VFMPOMn9M9Mf2by721f9fkwAC4OeaC2cX5ig3I77v2w0xKC+azMvr8LrZLxn2z+UILF4zvMcpF/VoXNN6gia/dp8pPlWk/a+277Zq//9//Hy824pkzh3xL5OZhk4aRbuF64qGOaKZzfUTLNfXZfVE1qdrk6BtZB9RARrQCcREYbxYZGDrEDJKzBUX2CfWEn56etpY5BiwsisIqpkfMGTNYxGEHEClaZ1SdjUiBPfPOfcwF02YANQ7GHIppffdObZXwkojcsups/JgSCJDKqCArD6tNCcZMUB7GHuYYBXkwh/hB3004xAFqQRG2N11z9NIK9uDeAAeYHwBOXE+QEpvC7yABSKAiYJg0ZwG/EnluLavCc00ArAhSpZbT8GBUSIBLNEkAkYheRV4fc4NRQAtR6ocnOh9QhAijOg/qNN4bBjNAxvUNaNwCsd6oFxfnMvyD6o3InGj2jihhg2Md7qcvn+/o6ZeMCdj4ADFzgHPiQ5iFbsJgDRDid6HMcxRRZCjsGEWWEkRTXmNNJcNZkVegW5FaUfHkVOD6OLfdoCzGW8Fme04UlaEMMffd0RtR+LxfGO0j5fWYjAnnyJJOupvYCxtjcnstGe+aP47J/TGDfoM5EA1Xn/snDTz3t8659nx5P7sgmYEDcy5RRTgiQ1dooUVHyTnHJkeW6KaO2DJ6FwcTgM2f/vzN9N3V+XROoOT1j0JOdApB1h6mqzdifpiyyvZlJefakSBRJJ+ma0bHVSQL7ZQQIcY+ZO/YaxXMuiFrYp85IcM+IvsR+YNsuRhP7xyQTqEsYC7oIbCjJJkLmEOccFhQAAAgAElEQVQ4BiwTij7KSFel9ByH6fk2JLIif0Rfoz+vK4ezl/nR0fTDx2vm4vbFvrSfRRGNqrpggEQFdIzLnmvTmjEmVYCHPhRLSGkh6MssZ+P7d5ekRGM9kAOsnuz3HQOEBV3iOQZLdtbhT3wGnfAWtQlQAA66lW2aVBQLuh1nQkvLaAWcojhTwSOHHJDfBIALCF6LoHqv+M81o6ge9BVoLRkuzlu2Pk2gW064cOhQbwYAtmFf58iOO7VMUyqF29U1HVL6tvlZ0seS768BwGvrpCPPe8bMFDEe1EZNjmo5ILJThbO3q5E/Vw13zhCv67U0Nn8P7JHVn5UCWVvG8/qNtz89BITVu6TsHQbqfwoAXOfA463jHtes/6zv+JBFjmaiWLN9SEse+gBa7RCvtPntGc8rDpl7n/8V+Onv2cf1UACc+3+/avrSuOdB5YY4l2hy3Sdz36r3XwPA4x7rabv79RX0XNlulh/ZMLLlHAXm38OBoJo24dgk/shzuOrcOpZDnEBbe3hNDqRT5fz1uPUO0im25X1WVyah59syNOoxO261Bgd4sxaWXXbM/j00lmVZqXO6JlFrun/u/Dv0vm1+/tP/7n9nDrDoZWo1QQOkbHjflEJkbnoUlmA/xejZKgqijH2Dt3UAnAWf6mYR+I28hoh8tMI98VwneuH3NrZUMTMOwSMVV0IFWRSsYpQ3qgoDcKoQDZ4vSxTfJGByTlOAAQBmFYdBzvDJ9O7qcnr3VpEM/IgW7r6nalsCAAfjHdcAjODHYMyKiL+LqK4BNDcd8i5dRdrVSNGbMnoWgsIKwUJxH6wLwTL6wLKHqQxX5zDiGRlR7eluBsmjoTPSb1vUqORheMOJoqo8Rb1Xzj1p9QHG8AHkAJFtGMicm2hjg3tgjADHMGIR4VYer5QVrjM1Hv/WuyXFGtRs/CDSiWJGuL/beSUA1pEBSmXdmFAgbuNlpeIqwJL/oKNQSer90CbHsmqQbLoqfx95nAaXZgFUZd8cG1C6pGampjA1Gp5y52HivkwziFxx7EHtWTkz/Hflv2UbEKyT6fd4PsAKroUDy/vSHlcDYCsG0RgFOPx3fyZlrL3uqu2OcmY0xNG7Qi+N0FMDwMc7AjyAWhc3cuTM7aLwDq7YjvkAWAYABph6c6FWZEwlYN6o1gl7EowCgDxcxzxp0sCR4gHQrH8r4pMODleEv4vCTi6OhP3F1jsonsUI8ZfIG75tDqbREPK+8sFe9VunT+FYCLXpAyNBym56c3UeLBxtMrMbCNrpOJLDiBHiFq11EUFVsMc7Ut/BYUUKsRwD+DscT9h3SKEA28fy6DHged5/zqt0gSdckwBY0TpVEMcBLccb8qope2cnLMj3s+/eUGeQin+N3sCgVHN2JGe1mIep2lF9XnUYwAKQXkd/X9FaVRALoJr7P+jetX+i1yOCsIt5VONhLIdDsjXwznbIKgUg81ud2+3+42y9EQaX56wa8TpPHT3MP9eMonrAzxkAe+OHw64wSryu7c+gNDYDdAEAO3JuZojeR+wv6QMX8eupcE2WvxIAz1WWn5sfPEcO86yJwD0fFMAEwHKE+KdGSKTvxxnU5qxzPQfK6rmuv0v+7cwd7zr+e9nI/nrjdOuZh4Cweo8c418vAK5jyP2zPy91b+U5ViivOrn31njTyF4Av9LpW7M8//khc2/wkvP+9RFgy+dYNX0rAnyIjpmXkf10gLmZqOfkuIfm/6271DPU61BtrL1dHDrKQFLXVp2VALima1TmTH3uIeA353x5D6/JAc8Hd06JdCwwSlDItjK1pLsdFNnPl57TNdUOdsGor5Fkz8/4HnN7qncerLfF81jW9qbWvd+ArwbAf/ef/G/MAXaxFEfb2gCctxt05Or9VfsZRVRtEFsIM3yf0dE8DBXdZWTnxEWFHFWwpzgL3jBqcXpCAOM+s/LuiBZob3TdTDBSQOl+GwCYhbXcxofRvsjpjGheOIykIgPo4/D68cM1n0G69OUZ73f1RrnD+MEcODqGe/LfAwAWTSqrzWEcbBcUlOFaxdrtglyZ1cYcgJUjqJB+zCUNP/b+RVsiGfgCwFG0qwBgjFWOBW3GnuqddFV7mAT4soCMQS+sKYBEediDQosocuTIKtfOESQBJEasHgKoo7JrRMcxp245lRFgAWDTPtgeKXLDfSA4F83gCHOLPHABYEXTrdwcIbA8t5ZfYbiyAnbbRAAKUiaq2qzsPBiyBrtO+k/6jCrcVqodA3rR09X5y/UgsXfSERV7Kp0PJ4qI5t65n3ge8yZZNVx0UFBvBX70/AqAGJVmsmke0s5hxhpzz0YfaqxdZT404E+6r6tSawZryoL2fHpZq3x5/mvenfeBn4Xr4ZwCnZURu+jTjLniEkSEWoasor3IGf75d5fTn7x/M717C6rrKdfJha2QOoCidQDBmLNf/Pyq0aAdSaZDK2S0OklapD4OR62CcgjZQgkVpL/cTr/+3efpr379cfr+h8/KiW1FuKyMTU3zHfaPlqonTYGW3CW1E/oN8+O9QHknG0LRfTgfG+0f+vRUed4+EN1uiH27KS+qiIwIKujw0GG45/WtnE9wUBEsD/2ICa5ZA0BRY4JVvqrnMXr7OjeZhfukP9g3mLUITljk7Ofvr6azc+UOA3Tjc3u4DQgNGkQ1xrsqr96OMbwj+pOjajh+pzQI1ajgXAVFjLLrQh7dEkTV84X2H/VSV9P37xRRHYBv6JJWn4IsKVHbaXC5SvrQFgifOUd5BMZLxsjXAGBLoXV/BcEC7Vktc4wAU5cGADT4dUoUnXKhb0cnWTX+BE6/LgI81xKpGj151iSDwnrIoN5Gr6na1bjymaJrpM/GHwNjP7edhQUYj4aXcttUP+SQnyXDbcsAPOTe33JNnes/NABeAr91jHN/74zkGVqzZXV/3d0OR3Lhc9v2xU81r2t7nWdhi6r+7QPAa3M0J1vj9fXd676dXau9FpJzzsW+ywZZeeGBdvpk1idSEKLKh/f+ofty67p1AJwAXSwoMAcVhKyBq68FwLY39X7Lnpy1d7D+1J7o2QVeo/r7ub22df8lGZqbu3qvdFIsOyB2AMAwTpRPJ0BTv+icWxdJsbHBKNIjeuomAK6GswHwKOQ6DCsA1vMMBuyZqJ4XtrGIaq64LyOerkTbVYwWsJUnWDl/oFa6x6wMt4wSw8Csh6LAUVRtjn6UKBIDAAy6HSrUshclaMEs1qUImw5OeWDclxYUVD1XY1E+shYCBilaGt3eqsWJPD0h2GGwOSKHNVEe8sSCWQCKLs6DaIf6DasXqfMbVfE5N4kFUKA1ItKIapYKdKaB1kreXnMLlaOalhMVjIHx+Rg9jC1DkUuFHGTQWl+ignX0W2axtSjOw3cjhVk0aFWHNah45hxaNk3DNk3WIB3rinHDoAbQtjGDd/KcWw4te6a7qCCWi9+EkeacCkbkTXfOKDDWUAZfRuUwV/x95E4boJoBYMBTHVZa96yabMO0Gqq4r2m0lH1XDIeD4kiy5Lx5g0RWqA0A7DVLxaOD3Lnf+A5+WqG3oHz73TBPotNmhL9Gje38saxU/UEDPxxEdDi1HODsO435Qc4mW10h2lYMULe9otwGmwCg7WffXU5/9rOr6U/eKxcfz4ROQN4vKPaM5Abb4xd/8pZ0cDgL5BQIx0L821FHNY5P2g5lIlgPdFjFPsdzfvh4M/3y1x+nX/320/Tjj59ZhVrgIAvpKMjkisTz0QrLqQG/lYifmzQl3UspBwKi+AE9mzUNohBXlRXNPfrtujWa5IgF/FC8jjpMEWHocekWOKm0f1xZ3A4CO0mRA2ymiXS53s1ON/UAV540PmeBtcjLB2gFAIYTAz94JtIelMKhqBy+i2gu9jj0PqLVZC1EfjGuw3sgFQW6GPR0H911P1lneX2b8VTky4Wnlg5Y/D7qEYaJlIUBqUdK3207IB1RtP7mvo/e524VVJ9n9s/vHwCno+o1AJimf0Sym4yXPr9uZbVmjHwLAE4jKiNK1qV0opfCdhVEJkhN9pW/l+9Prdhy5Pz5KA+HAGDr1xEkbhXpGZ/lsa3J5F/nZ39oALy/FqlLR5mre6jt9whwpByFtnDtoI0ILmUizsS8x7evwBrwGcf+hwbAa287vse+I+iw6GcFUvV5dR97j9U/eTIWFlcdz5j76muTrRLBgTDKGrhtBXp15ube1sh+yj26BYD9bgLAKKoKW0xMSGGgxGxzFGjb/uOcjf9eAsCHvOu475YA7Sgbc2MaZc32xZwMzrEvamT+kLHvQIFWHqEMxEb3iciOI7WmVmJAMmoQwXyksaIKi7X6YxTRAeBxxY0iOF405/UZACdIScPKkbDMpUvQIEqqAJbzKwWABcRgXJPqdyoqcqOrRfQMEwQQifexMecoFIAl3g0GFg5ZtGlhhVoA8TCiefgOPmMYyKb5wshUX1/NrQu9wJBQfqEqHNtYZSGxWFXnVGFcKPaCOVO+r9oJwfhlsawHGY8ywFThlTTEAFamAdpAqzmsnG+2/lA1ZYxHEZvsvZwUh2hVVXIzsbTpjDDQl0OD+dhs0I4oTAIuG/AEN1ijAGB69gP/g0HsyCEMdFENDWAUEaLDpCk+GfvsHxoFngxGmgKNgy7pLSoa4dxpv6eM3qA1Ri6io5l1w7aIB4BSUCHxrAaAo5gbxi+gk/vDirgeyhWg198rcifZpYFPir0AJOahRjtUTMs5x6Zsi92h7ydlxE4EOE7oxIh88EoPxPOgGzR2553kfTrnUTidvI+8pxvdOwAwxlAjwLgOe4rOIhZaSqZENdTp0GI7rmMC4L/zp28Z3UUxLOqkKISEHr94Idz3x0+3BMns7X0q+cH/cL0dU+qdW32hPuR80MnJAFlTtAxVpx+nHz7cTr/7cD39+7/6UWA7orEApGYwjAd27YHq9bbC1kGXB6znwb/HXNBZcKYq2fgeZT5aBlFu4+C2vFlP87sBfllYLKrXu9IzWSfskQwasSjVnnvdy46eLJao6szRWzuYNXXvejxiuygKBmfkd2h1daW8fjJyQudQj7Dv9xNp05ARpJyg4CDkgw7VSH9QwUA5IeE0q4aAc59tDFQA7ErO7cA+IAJcKzRLN0TF7sgx7fZfVxU98ssKDVqe+5629dcFgDHuup8coa8OZ+7dQoGu4JcG2ODkwTziHLIMV8NnNIK+NgLcG8Y9rRKfOQI8ArVqCFnv5Z7LQlnVwNwHVMmeWTL0x+f2hto+3bZ+vvTdJQNyDYh8y2dLxq+Bv+89gvutZ/4UOcD9fM2D3zqPW+vUfR6U9zn9zzM6anr099eIqixtzcO88b7Nnbbs/yEB8Nq7ee/Ua14DgHU+ru+xLd1SwVe1b+q+9jns+UwbxF6QfAN3aJAjH8VclepYx1HfcQTovbwmOF+ax1Fex+vsgKbtF452RIENgGVvLVOgR7uy6tNeX8/Lo1k0a+OvazDaPOP35s6INX1X9fj8Pupzjcf7b4HgHYpg1eqgBF5R9RkPdJ6ni6e4GBGpyMhVZQ6qCmHJiFYLCxq5aMkTUZ8qhAmAFakaF8VAFd+pUTZTKOvGG3MUFf1VAR1THh1tbL8rNF0DGfWc1HfwOxpzd6Lt4rlqX3QaYxVAVI9cAWIrTFwPYFrbt3iTCDgramqAa+AFQ5CtXIJGwP6m0ZtYbZfQrkmGqqKlynkD6FNunJwBeBYN36jc6xYdeM4ZKsIid5hhjTD8lbLNNdd91UrJER98bAcD7q1CS3aWTCwK5KJjnm9VJ0zKkCNokB1WjQ76ON7RuX8AdShwBYNKVEb8pyJMNmbFRhC9moZ58fw9P2ve3QZJuYhRTCt2Dtch5M3zDoO5etFwXxlW2TfVirV62Ph8FoNTyyUDFkeGRSOVE8a/m6MJ+jDlXATwxvOrQ4fj9oEcuXbOA3FuvFkPI9Blpe6gkTt/30rBz8DvDYD9/p7jVpiq5M1lRGS/Rx3eJ0FsrFNE4lu0MAC8o8sGwHBUCawLkFblBRkjxfv0mKDo7/zZu+nP//Tt9I5tk7RnAX4/fr4NgHs8/eaHL9NbtDpDP+DoLezDDHuFBbEGDdsfdBIcgSj9nQc2gFvsw998/4X7FPnBv/3+8/Tb7z9Nnz7dtMJ2Ve+NAFiHl0B1ZRQ0fWGnRxTvwNyAEs15iurX7lFup5DGKyeJZFsHpPPDzV6hs+xYQFJ1EFTBHjn4cmpmv9R0dKDK9gmZMIjAim4tFoyiuWpF5KJ+1BfHis7jGqwfKjjDkQh9iveATmDO9u09I/d49o8fs5rzd+/kwDAQ154Ph0XMm/ewzwLRoOWwaEYRUxokU3Ie9RVWlw74fQAcrchKGzA7zCS7YhW5qGKjQUcV4tpKCM/8/QPgrA7r/VTBr2Xahk4HgOlkzFx+61RH67EmSNWx0VhlXfOZAPBbALB15GhcV2NrHwCnI20NALfCdS6OUwRhBIBLMjL+fsuordePQGrNGDz0+a+5bqsNSVH7hYq7Dd60Zvt77LVVoP0utVDPGuBdnfsW9Q1qbNTscMrE3DoqIGEqbV7x/wcA7H23JE/fCoBtT/mMnXMI1Wvqfk+5yNZs4z7XmZGOe+8tg0mByz6C1QNgOeeXwW8yBufmqJ0Bc6HK+MKavI7v43OYQRAGuFQM1mykWkjT48F3Kkh2gNOfp07d39P+3pY+GQHwuE5zoHd8/uL5+8oSCPWMsB21H97Ip+3+s//hXwkAu3dsqQBr4SP1DuCQvSgjEkXKrqpAwoAhNTOoq/LUq43PCIDbQVt6s1YAbBpfpWbWqFRdFAumwKTAjo09gsEYq0G8C+ConYiiZeyTGABDFU+Vs4pIKCtGR46lv6NooKjWAL8wBlEIBuNib9HIyYUhAYMPvTMhmNxsdChk4aC6L2B84rsKysqoZHQakZAzULDPWk9HzDWog2wrdH3bDE7npzpaAsF0DoMBhPssd5s6dABAPwAwdIYNZhc0c24dc00j4on5JgBmxW38XgZg23wuWgVjelLvZdAgAUgc/SGlm4VsBCZRaVzOE0TDKyVVwFSb3U6EpA9DRlg5O+6l3Ey122kbMqIg/rfmGW2THHnUbmOUsER104uW1QGbQR73F4jGOqsStEC0IteO/o6e5PRSiiZJwBCFqlzd0TJCZVj6cL5MiiZJzkUvTrq3vKoYD0ETitudwZMpKq9lTAePe9zKaWVQZqXRU7Rr8YlaACQKGHWHTX+t9qZTABRR5p5h1V5FgBXhFahyxMryZMYA3vPt1fn0Zz9/O/3iT67YEok02d2OFGhEffEDWfvh0y3vA8cVcoUBeL1ueDaLtAUIrk4Wskhigxhw+ZB20SJfg1QGVSG+n37128/TL3/1Yfr17z5Onz/fdK3JNK/2CIMqL8eJi4h5XOk40vrBA+20BEaukcN7fiadA/0WDkvrF/zb/Xi1/6Xn6JApubyOXEKHIZLravVwIjEVgbnm0qmUkWhzh+ejDgKcENRJ0dMbTBkW07pVYSvLLWjKZsVApumIYx4yaiqoABqudSoHgPCHT9cE8LgOz6AOixvaeWhWAs6m5sSKvr1w6LhOgvdYPYT5uwDAS0ZVPaCrset19/yR2cMK5XIyMGe55P3SgWsQGRFg5N7bEKkAeM6QGA2DOYC0ZETZATFnFNA4iJvznaKAIh2eAdbNslH0V8wmR9g1fshxsAUixzfHJ+MyWQ01Aq0H13Pf7zmCm3qe1Lmo39Uzai2CrODqfcUrwmFaDcK5z3Vt7tU8LwyEMhLtCLrGUKoGx4svjb9/38ydq7VC8ppRCn66f28B4NF2r+u7NYo5AFy/g7lfa4NUn93/PY113GOUI8vD3vhK/q9Exh0Vci+M4zsEAL/G4TEn80vzWK/NPWwLxWFJz4XYG7wuWmpV3WYwUAGlbBSlQC39rAM0F5AsNlYpUIV7rsl/DSiYrizbJN6xgR+nJ4V9FmezmIs4o2rApVKiExzr/fV9AckYe9jlfv86Pzgz4eSt3/XfewZNX3iq6vExBWeUr/09nutpB2J/P6VbuW6G2G79utczYg4AWxemTM07tFJPrqPQ8dwazyjLnnXbij+gE8OKUbzPx/mrz5o7G2nHhfN7lHGOCxFgAQAJXTXWtUFkxDs/9rjdUELHgzEKlNBQC2o0+wcHNdcD8z182AqACiB6s7pCMIxh/KhQlIxzHL4ekyN0jFyQgq1CXP69N56UbESDWRHzRZVgT9RKSMV3NABTcjFO0HBh1GJsLMC1M3VTG9TjQA6ie92qqAt6+ppGC9omaIJH0yOMn5gPV07FeB2xg7EpYyhy6khvlHMBhjpog5fnogMr9w8A+JZ9hDFWezF1oAvUKJIrQI85EI09DOIwgFBYzDQyRoBu7+i5VQQbfVlVYIY5o6Y1N5l4IeggvTKqh1dKKa7HuignUNHfn72/Yi9XUx3xDixkUyj3UlKhvEI2/G/Pu6PWjmIq6uX+tXKINABcgK+dKY76ZvRI4F0bpvb/reudBdtSOUl2HfHF+PwM7qtoD5UHiR1IUmT4PfaMKzsr51mUFrUQkrMFa4j3c/ug5A4BrItZUH+6fdLagumwM23d+9KyJ2WJ95URj/9g9EoR9odQfZadF1JSCXw97jRIHH2LPrmg0N+rKjgAunP1DS58oLf95lZIl+es7vzz9/rvPaqyn51Mt/dP0/cfrlUB+hTF8Z5ZuAqfvWXhOkXjkX4gdgF6I0drJPQAjOJYjYFSqvTq0NDhKp+HKP6eF+TnoI/wX/3m0/Tvf/Xj9OvffGA02hRwfMNrxOgsC5kB4EIXldZacTj74Hrz5iJaIchJhHtwrqIOgY0k/hn7xowcXR8F6aKoGJ2Bx+p5aJlVoTmATDj+lJebAFgOKYMf59/CkcXezZHCwX7kN2gd5TZl2MNP09vLCzI7XPDPoBrjx/ehEwBiMRfQjwDf+I+6MYpg1YPNcuk/ISvj4TiCqDkjbi4CPAdA5w7Y7KMr8EumB3RraQnXDK1IfZDjNFox0ejSXjDLx+9j42Tcy2mg7Rsjc+9no4gO3vjZN+QcFe/ZFgK8adyaIWL9WkGtz7A0sPvK6nQAFKO4GuL19x5jBanaM9JZ49roOv8+C3k13RHIqrJu6r09F7XtnJ9R9dnc3OXa9OTZpXXoFPPwDwPotWvWPqsR2q+5xxYAnjMq63PWAdK24XzI/cf9XGVl1A1tbDOtXZoMhTL36i2NgfIyUzW6P/tk21QdtDYnr12jOcN/lMnOvh7sl7rH6hlu+fd319Zh6X1sa9bPq47BsysA9t6f02W5v3tK67wDLRxcYEQOvdVTJ/Q09ao/qu5odubMwmC8Sp3UWVnnyqyfNvc18BOb0s+pnQ2q7Kb9n0wZj3NuPTzfCvhlkcUEUL2uXdL7+fs2mlmxlN0n+2Hp5xCdVx0d1uVcJ4OF7nyo9mOf8jCOY5wrylcJ6HvvtHUrVHbvi93f+6f/8iUFsx5e7h8p46xf/PQYq08VaKtPjADLmAYQjtza0k9LGyK9s4rMBsUgvNDOt3X/Tiy0Krvq3ngpg1xVrD4K6qx6T+aitWVuBai8GXGNc4RdidgA0gWXWKX05p4RXowFz3VxJlXTFY0Y+bm4BkYQIiCgAgJcezHcCkkGkACCi1UxUtFV2BQfA9fC4ATFGZRAGMgw4PEcfBe0R+Uc3icALgaBDCsAQvQ7loGIHxlqkZdsQMNWNnIIMA+QUWi0zEGk6YTayADJkVoI2VE4EzAO5x6z4nDrU6sIgSp0a13QuuRn79/w3pjbj59uGMF2zqGiVWIj2FhxEQKzCiy4jvobRMq41JrDkHaRp7pJrECsmDE3jw9wWATlOQoKyAcRXrGXkFdGU92Hus/js9eSFPvIbcR4cH8Y+jWKaAWg3PPHRqMWABa4gUzBMcGWSk2ZRr/i4lTC+zh9wdJewbedV7gOCpvRvuOjqFyeeZ5mDHj/eIyK0ivCb0U4HnaplDUCUx2rwmwHQVc1Wjk293QYKbKJd1ef3nweK9SG/nGkDZFDRIHRjuxP379hVWg4oiBHv/3xZvr05U5F8M6OSU2GwwlUaMgz6brMo38mEMT3zuOQI4iJHuSUQff1Da90VcBJAxWwxWcukPX//vbz9KvffJx++HA9fUZrLxaqSjoyUxRYyE8A+ORU7wtd4Nx1AwcU35PHWrqPuqu1rPPhLAcf5Aey1moDPItxgh9G7kKkVZBPgB9zixZUzFVnpXk4/m7JgKmy5wMXoBTXqyCg9BF+8D4E3kGd5j58fp4uz8+Uu8uUDhVNxL3ITDjHmmTrPdchEBMmI3rVaHitcWk9kkd9Ru+sS+r9Lfvt9HC0YTACnE+seZTcQIZd8wHrpHWLIoklCqw9IxB8d6ciXnWcawblnCEyzkk1bmsf49E45VlZCr9ZvlGPTPISrJwo7pbOHK+NRlNtg/ZuJXe8jjnH1ufV1TWo+6z+3XOUxqyBh+7ltehz4RPIz8mOnerVUG8GZpybc+OpVN65NUn5mY+uVPlaMzDX7u09tnbNVo/PLQC8FsEb99Y4jq1nb72b9+LS3ljav7yvAbCr285Uf/a+G9NgPK7sDrE8UuvIpSteq68OmZN6TQUocxFgz1G18WvV97p3UybzCWvROrxbi0SWSsL1niN20HhSZ4z6tr6bwWzerzBVCHbkjK56oQLgusd8TV2v3i6p75x7tqWHtjzb6E5T0tXwzV5/ZJu11PUap+fDZ4MCYNWZl+OYA3z5HsG6C0Yfgjbjz/zcO4reOxrm5C6x1DIArvO5pLfHNff71meOIHnU++s6VsBX30mnZI2lOwo8zunuP/lv/4XIO+WAd1QNBhmKx3SbLATBm42bIOhRD/cCvYzIRnXiUdHXF20HVhi4iJzWqrAs6BMtiQBoGgAL4YOxAQNKYE904TFfQ4uoYkx4Xo0Auh0PAJy9EYyQIqoRhV3QugNtOwCqEBVpUe1oRg7DsQPAkROLqBx+2EKJhdACSy8AACAASURBVGciyhMxXgs+PO2kpj4G9TcowIioAODCqMSYkHP39s15ewfMh3t4uj2I6RZ0SkTCvAEK/myVXKPiN8QGSh5zw6I0jPZq82LMoJY6r65F4qNtEIU42g+RShQeHStMUw/sYcN90EMZvUDx2afPN6Q6ytDOvFu3WsG64RkwtnFzFl0DzT0egM/MPLBjxIrIyqXlAIds14PUmxsGqGVk9PRJdqXwsr9k5jZZeRv0i74vQOCDD+tWD0FHfhgZjwrJqRC8RhmV99xIRiTnuVdfJkQI/TyzN/DvRn1lBFpvosJB7uub/PIGuorB57lyldfKqPD7eI0kY3qG+3fXOagKPg1VORNAnSVDA/npzG11i5n0PB5FmxZG21iQ7ixakoEKfTX94udvCHBRjfn7DzeMxELGwMwAAAY4gZ4A0CVARLrG4zPlHgDYexPpCrXFDaOSkSfEStuuCt05m4JmjFxY1g54nD5+uSMI//HjzfSb332efvO7j3T2AOABJMmxoEgp9VKAbszZGH1SBfikcmmuQN1WNWjMl4v8MX0jqitjHKL3S4dSR7KCpHN7Nc/QKQCy0GMYDxgdaCfm9kVaR/1n3SkatmoiMEcKwDtar2EOJCvSZ1X/4z3I5IFDLGjqcHrQgRbV91HUT1HR2H3F+bplcM8dkuN3XPm5yrC/59/V/bp2qJum71QatiwrjCm+b4sAK83B0QCfsXY4Nl1SLM5qMK0ZAHW8Pstt/CwBYIFfRU7HNcKZRB3aALxAvOcyQWzvoR+Ns7k5zu/2z61jqIabI7T1/Tt9GsDGRr3TWaq+8tgt+/Ve1Wle5cD7fn5uNfZDAN4WwKzvurbGS59tA7D1KOzW+P6mAOClPbpoKL8CAH/NvPs72/O/7gD5lmfrvK3n5BYFOvf7CG56PZejOhQAj3rEd6hBpwpkraes90Zg0uvDCtoCgEbE1Ton/9STRx2euqkHpz7bep2Sa5b6JAN3zYYpbUW/FgCPcl3nJXWi36kH+9VRN+qpeg6Mf9e/5x2QozzOrcuSzOb6ps5ZCR53587ceMd1XHuuAiXJdpp7j7l3YRskN0JOg9bFpxRh8iarQIGKO5qWgE4Ig95UZUdrTdl04aH2kvyL+9Jm7uLJ8QlpZDD66E1vVUaD3lpyIJ3TBhodja9mgCXNrAc2Rxxv3Zh4L1YljsJXilQKKOAz/BvG4cWFoiNssUIatqr0YJkRQb66PKMBB8MahqephY7gwbgU1S8XSIbrMY1mCC/GDzqo+xyDfo1IDOYQ48F7imqtvsdsLYSiVTcqQibvPIqviLKsPAFV6PRndji4ojdmA9cAq2OM+FHRLzkW8EzQR/Hj+bWjwffE9SqOEpWJS5TK8gQDF2N/9+6Sxbxg4H76dE2QAKBvI6SCNjwT73J1CdAf1Pygntpji/dGHjRArHudAkxwPqMIUDUwRgCMz+7v7+nKsIz6YLCSUHQ3Wr9EZWdvJAE/RecAABlhj2rjMvZfmMOY+0eCL6CaFGgDyGpg1pxey2xPNYZDBw6CS+Ycez1wD0dQ7UzAtOFzGOxOLaDyDEYC5zpkZ1SkAMAaf9B/S1S6nweNklHFYB2MBjE+N9jV+x1Pt7d3bb+wGv1IN2rVjVWBGACY4OvijOANAPjP/+xq+u7qnO/44fMd2xTh3d69OaeTCIMH8FffW/Xqxn+Mfp4pLQDvgj3pPtYCB0mxVKspgYY8tFQgzs41fIJ5BRCH/F3fPky//v7L9H//8ofp3/3ye+bHArhqn0lfVsVfD+mqk32N9q964zrKhX+7qjPmD5WUsacQBca+NEXXYF51CtC6TpTq/+g/+Pl0dXXBQmmQAbBYuKdQiT32tcclR4l0aKOtI4WEaRa1WrRSTZ5fdtOX62vl/YLZEAXtmNsfFZXBdKjOVMwLz42l0+6Vv/9WAOzHLQFh7CkDeNWQUH0JFeDSHmtGsmnQpXo9nKoVlM8ZYltGyGsAcNNFfDExkuqPUy2QsqO0o6yzUGXVjmzNr3VDRrxVr0Ct2sa5k06uea/z1+B5kNNcg32KXwXZ3h8VFFQD2e8yznG1b+pndij6DND795K5BYLXclznZOuV4p2ytfDFtfGNazB3izXZG/fW+P2tuTnkXff2b3GAWx5TH5e1+SMA7s6W3Lu5h3pbZx60bAFg7akEleOaVPur/3utEdLrgrqe2o/92KoDrsqHddEoD4lrii5urJs+b79ei/vIluodDXO4wjYXvjNGmcX2mY8Ajw6UCiKdQqY51VtZ1+aZXJyT/x97b7qk2ZZkB53IjDkix1tV3QgMw3ggJDUgw4wHQFJjwjDjcZBaIMx4JRk/6KbVfavukFPMQ0Ykttbytd3P/s7w5VC3QH2j7FZGfN8Z9ujbl/tydyf1YrhTzbkwjlHuwy6W9vja2TM13ynXxnNsVlulk3t+3b86t9vIB76/VUPZBMB1zU3Kt//+f/k/P6VXtNaqVbKcGjfgSe4pDD4o9W+USCIoS9peHSgvZzauUqKRYAmUQMapSpHQpI8pAlb+cD/Ap4GBFE+BQR9kLQaOIEZZjOWdVCvk1RHYEs3vMWJllWQGwM11K6FU2ntBjwgoqE+f0lOKdkO5BAUaPy7vw2tC+SaoDu4+aK68D97mACgCmfA0fyT4RXwsFADWIUayrYgVdIkjPJvGBsQ0RhIpCCOMh2sBoy2Oj7bAk+dIniUonErYFYr53T3pt6CPnp4cNe82jAz2ZvBdANwBAEHTNl3bXh97QgAokDTn1ctTUqAhy6Bgw8sEGrTLrkjYjJOXoH0oP0XDAdeA4nN3gyKLtp/DW8WYwWLZe1RcOD7rlaE8CLQdei9VFUC59hSrjRrK9tZZUGpc0DYZTyolWTV6JUBbVungKBgwpEfOmZ+lHLrmMeY34+zSG0dQHvGgDkNwrV4bEuQlFPOgJoljv6Dg2vypo7J5p6qgQDtbXyPZnMe6AmDMjZJuaR3ZOGDWhvdjA3ERm2rjh/rjcldZi5xrtnjgmVguYvexf16/OB7+/Denw4vTQ+4jeDDhBcZ6BADGvGEv0KiDuNk9gTXsM/RZRgLJAFLQIR9KKSavS5UxC6/ZFuVzeBB+Qoz8/fA3378b/q+//nl48/a8Da0p+vYiWp5ULz7a4fVJgB6eXxuEbOyQoTAOG8iEiNnF+7EGyOIhJVf7HeAWhg2sl3/0Z6+G09NDGhUwTpdIrHd5zVhee30tf71WxyyajGEGoHI9clYLAAC+vG7UfoBsM0pakqouvhPex4ePHycB8JTCveShqvvXA/+5HuC6F3plQIfrMCAvBpNgRYgJZMR4b2jTc08Ubz7+BgDmWonM1G5za++SBhoXbQOAqyemZlmv72HISuxxl5yqMbKWpVWB8XqtRr2Mq8ukgX6Pwe8c6HRf/K8NLmugWft0kz2yBoDzPLCXaawQa82PPWd1Taz9vqZAWr6uPWfu+zUPpPs3d/9a+5ba9f97AMz9OAZvfX81PttRQKfGqt+bXzrPc/eteYDr91oLY+aFY+zrOqhGsTUA3LMq+v5WudPrVtWINrUOe0Cr9m+GXCzJSrffa7UHpzbS9O2uf1uu9CCthoZVEPa5ALi+KwGg+lkp3T5vdEZkMq92Ljc69FiX7ue2zu8aQFxbr/39U8/Osdfa6wGwDIx6U10j1HlKDou1tkzpAnZkcMwm9vHOf/c//x8x/hlba2+BD7I+eL5viAEoJyKAmOOAq710JEboQdUnUB6kACf4dSyhF4AXfn/IIY4MFElarsPriX+tWHuwrSza42ul3u2TUiwPLD15BOCKyQTFWUl1ZEHy+JAuDCUT8YtRqqOWLnKCGGdgRl9F24VnZmc4Av0yyijZ2kMlJJLBnJ3fECDC44zMyZhMetsfnC06KZNVMOia8MpGv6zIVA+bgPJHPl91OVWHEz/wlgG44j+DeS2i2H2xCOCRUzwvAPs1Y5ZtgMBcAaQA/P7m9fPh2ckBFUAk7nLJFHic/E73AXNjxUpxofAoaX5Zj5VZgkE5VRkugRl5XE3nrcABTa1GHm8yAcu+knOmlWfZqUgGo43rZHDFsmV+cQwL1/GuFD8IV2eZZrKj8JRVgS2jUVJcTaOWpx/lZe4Ym80+h2JtQOwSUempcS1YKeCOFfX8VW8U1rvZB2NlfUy35f4Jb7xLJeXYpiQwAFbZAIEtjLkBvK+0wMRz61Ky57iCYIcz0GscssHsEAA7GGlevzwe/tHvng+vnh0qPv7jI+vzvnl/RW83PLy3d/AofqKXU2XLpOjjxzRiAhnWmg4lmhJZllsnvGgAOJKSSaZENlyX/YrMonw25nsYht//eD78+7/+afj+h/c0kLmeKpXfONWrQcQHAeYvlUyFKaRBI6jEYdiTnJPBsFLa3R8lpHsY7lja7aOyjj/ZGf78ty+HZ4yhPuA+wh6GgQry2yjU99IYEUYqMUzkwU7DqA4sMWgYJdtKNWDsWIKNtPKIiy0Hng0mBmFaG7kWp/72u5cOxo1nxJljpaMqBz348jvr2u1/pyfbpabizBBrygnzugQntRZ30PEtmxhzGKElc/2d6uvnAGAlotSa7vc9PPY0IJcyWgZonuPaL7S7elXFQimZV4NZU72gqeDl+NRxTsA6Bh1THuNeaU5FtY699rnl0Rwg2fbzqvBtA27WAOavAHhp907LgLpepvavDhZr1KHhTcUABwCeA3mpU/3HAYD7uHX8bYP1twbABpbe+3Xf+3zrwVK/EqYAcMrf6XUzXg9JhZ4DwFpL4/mt+xoyzkmCe3BWnWvU+5wdsTTN5/qaB3gKBLtEW46XHUR6gWWa5S6cMXaYVydhHbMexPvZ25wrU9dU0Dk1n2syUt9Pe/jxvoo9liXF+FvO9wB2nhxAGJipmP6df/Y//bvmAaaHIZSXyi/PxWu4KAW3xtua8qSJUbxZy8KrUd6gWykJWFI2DYBlteJNrVf20NRDDoe4Ysi0MNLzKXoffkhFC6UQ97L0SWTr9KbA55gHJXERbVjJohQ/ibhVKM8SlPKIuW4uwAlAIKi99NjEe+HhxTMI2BqtGqWSHgkS0T5c4yRZBnX21IA+Ce8mACI6AGo42ssanUygkwm0ZDyQ15yKJ2iYKE0VtGQXzbalxaMqa38A/gDAoHHjB+ABmacRt+s4RNpCnRkulCiMJ7Ldfji7Ylyvs8eifxhHUL9fPD9h9ueXz4/YPgBmgODzy2tSVAVgx1ar6hmFUo33ktYcyaKUXdnlrzT/WG+ghUOJEyDDvCY9WO9Iyj36jvhJrtk4Bd1HJjkDjRNGj2IlZvbcUCJ9yBLMFdC+u5sedbS50fkj4UFvtXcsMNrhLN34He2TQUE0WyVXU3ZoX2tWQQX8EtRap6DoA9xgnlRWKymF9uhXIVgtukpIFu+Mkmcuh6ONOT44nAQsDRiZrn/Tqhw1glEOCMMXHlavY78XPa3lewiAI/4VxiNQoAmAnx8R7OI58AD/3Q9nnCcwROANxlqHBxiJsDBmZAcwAdTucBDAzMq9Y329LhLkSIZpdHW4wlDmTKFOduaD2+v25/dXw1//3dvh73/4MJydXQ+X12J21IOpUpsI+APsmkWD722YY2K6CHPAu1jTGEY4MCUg76IUkufXhxQAMLK8g8nibOLfffd8ePn8mHsdP5A3iMvW+DzhEr9HhufwVOpAUpZ8JnAKyn1jfLSM8JJXkG8yvsnb7vNB8iGBitcdx6Fkge89DCGB29hNKR31KPyWALjuE/8ueeEETGITYH3KqNtSFrBJPOyLRRhjgCSCHhNfk0A85VLtU//75wJgG5d7AOzY38y3YbnsUloZb2jw6/WZMcIhGeK8r9b+On5+d0+x7sFID55zz1TdIL23PYso2zU2prgtCbj9vQxa9aeC71nANTNBSwwFv3sNJC/N/bfwAC+9f0mB7ffW5rqcB45LfVrcvzE5SwYsbbbtALASkc7/VIPH1FVr478GALYdh7nrljzAabDMuyvY+xYAWACvj6vNea8AuMnMkA1j0L25VpYAcMqBfq/mc6r3dAkAS+5Og2Cfb5UV5jVRZQ3HOs6Bfv0uUaAt8+s5V8elpw0nFksvMHEPy3/CAenw0s0MzjLoJDV6SpZOrbM1+VR1uyrj3beGO+LCqXntgbn7aR1qU7aM5XmuwTGTkfpBe6+8VNXpufNf/4//WwPAVCzpqbIHZxwv4NNbh1ZSk525mI0OMIESGKb7svFTsjAAsAAc3qt3j60KafVo3qFwi+M+exsUc5VZh6tb3Z4vKqz0HClZiX/kjUJN0gdmlIZyqGzQAqyIXYUi7ezPAluItVP9Y9XrVPyiBR49zZFwCOMPZR3KI9rSEuA8lYe0bw+eARo0MsiaUo2JdGZqAuh2EGhoqRxHvDZAH7yqKPeyD8pnxHvaw+CFKU+5kvjgXsUhSyFTjePDyDydteIwVhhDgrEYQIDZs3NlvFX8tzzwfM4BnnPEuqEvnqsGMDzgAMv0BN8gQ66urXGvNjYwRhnjGvHKGBuvA/yOecB8uB4pxoZzEkK2JnLBOwyATSFBX2qpAx8a9lCODUHYS+o3qfsxAvi90VJRm3cPscARRx4Zb3MjR2bVAGC4z3HfaBMzhBOgoW+IE1V8sS16aRV0Bmh57u1FtiCx4ISBCLHcTAAVFFgLKY9BM2uVzLX0iD5FAjcBGNX8VuZqA/DcP9rgnj+MoYWcDWUWovb+WX5UiqXBr8fA96DvBHlMlKV9hPnGnnr14nj4s+9Oh9cvjhgHDLrvm/fXw998/579xeeIp0cmedwHAIz3eN2cHO2xFJJrhKMnNqjVA7QZ4AzaAtCwznf8yOqYcTreZx8u7oYf3pzTE/zzu4vh/Yerlv3XfdQBqpCQXRo7JA/BAHDIgzLXiwlScx5gvcjbvcuEfVif2FOKM36ggFC9c8VUQqbc3snwhLXx/PSQ9bkxpk4sZxmIdqkkHLzCD/Jq03N5z+d4P5p2bzBuah3km5PR2bDJvU0BvUkN9r6HHbH32jVgWA6TLwXAUwd9As9EQL2CW+fL+8iyxtmgtZZUn7uCqaYM2yn16VMzLOBZflcDZWEImGprr2RVZaYpSWFcttwTy6EmcwkjVMgPJUlT+AzOb52hkm32AHtNJ9MG1yVtuLajJsSr7a2GD3sv8r6xR8ByeEkJq0phD1ikWI6Tx3jeUk7VTNFjo7uuzdbX+d8G3KyBSzxjTcFcmv81ALYG4D5nbc3tmW1ifbcZq/nn535cfU7n6a1j299L/WEFAFs3nBuntfFfbW8JAZl6x/K6D30kFmhldbiUowGyqc9zALjfn/VM836ZkjnVgCTZwP9vgNLvrfsm9+vmXuvHoDdG9d8vg68xg6Bva9/HbH/KMxqCW16SBI89+HWfps4jnmNdR6y71jZNrZWaXLSOm8fTBojmBYZh2frpqHrPGPz6XVPrq362JpuWxl9nmjHkOFP21Pv795pWPreH0p6chuVMMinHSnWmeqzrvO/803/5V8FqlSdWII9Lvh1+dbANMh0DmgdXUJrLiGiS09PBjrj+k/aJkkm5zAlpjqqd6o3EJCkBMKaSjDDxS1ih9PhYAKGEp/VFdSlx/QkSUoVHtXrOmpIfyWPo0X14VNZZxOBGwixb9pVQBlRBgbL0DcnbYXqllEJ5Z/E8gGpRK0QXRIkjAH9+HrV2G8BmHVY9GYD2/Pya9GFnSvXiEE1T5ZnogQ86N7w7AmeKe6RCEOVd3A4p36IY0zvEMkhPh8NDZHp18i4p6OgHy6YEoMIUIsMt2nXNZFRR2zb+hcKO8UP8L+jU8Eji+VDOkcALXmCAVvxwDAOEEQw+fSLLVtSjRWZxvM/rQAqyknbhPVTM6SFH3KwX2CblEuNp5To3nRajvG/ypvs6ePnhBQadgps6vF76vma6jXrLUdKH7Y/a1XiPEyyhE43OHc9wrWRTXPFcJ5OzELEVqc15lA+SlzsFjYGtxlRA0XVe+Z4wBJiSTeFZLOtOnoa9cnyIMjbRFidaK4Db42VFAW3Bo6w0N0ATlGgDYMmXnBtcR0MMDXDaKylbZGpQLL3CBjDfoukfMP73u1fHw+9enxAEohTS3/3wYbi++Tj8+W9PWdpHyYYGMjW8dtFnGAZglDnGWo+SVcwGHUbAKpQFxAX0fVjWpFj9gcp1C8YHDD6Xt8MPby6G3/90Nrx5e0EvK5Qvjk/Qrx2brxJM+kG7WR/cxruoE401QZZHGJzQNuyz58+OuG/pXbwRcHWcP8YNsgjPQ44BsC9k0HrKbOJguUB+OHmh9xnm/wrGOBretL8l21O+O8ZdVHWVMmN5q6BxTylRjotNYKs+Iz7d5S1M0x8fXuuK05Syps+qh6CwmMp39cCdykJc+2KAiBXK8IUwJqq2c31fyWNRADBLPhW690ghagsqxqV2aoIi7nNURu+Mo8dtOtvHMbkGgEwKx7UkZpJ/UnnOM3qscEn29YYivVs5AbR/xgpl140Nplf9fk0By7ZuZodV2xLc2htc5cqUcmXgr3lOGuWXtGuzr/mJ27bWx6Xv1wDY2rOX2ofv1p7/JeB3G1DYln4XBrHY3gma8+r4l7Ipm9dGIjeH64XiVz1In9OX/vm9Qj7V1ikGQZUr1cAhNkp6vrUHk7VRKdAGpqZAr60DvSfkUAnjqHuszpnl7JQBccoLWfdk7rvSn5kG9gCsXlb1oN4QUudt/Dt7FDIN1Q1kQBbgTSxSDSPtDJigQVPGjuSQx1CecxuHp+VQGgPrmNU5r+OfBuMcBc9bBeze13MgNIH2OIlVb4xwm/qpGYPz1Evbeox12q4LzBZAtIvVVfUEPWXMoEoAPJr1kdHZ/W46Rmdw3Plv4AHuhIw3GA/NoHJ5oEEteXiUu50HChsn8Lw5cKKl1kPISk90ZxTUDiVKcWLhQSplVaioRaytM1PjubhWYC8TbtFiw8RW8ra5XWgL7j09Pmx1L6EcepNWr4M2ocCkSgKpVEiOh75zPB0FVfFoWLGEMgrQ5wyoBJmk6Up5gIcEHhgo3AC4ACPcXAZJjFMVAIBXF6VVkEEZ5TMy/moM/LXAdfCDvm0evWOjqbwCEEfyLI83FCAozR4n9BcAnZ69SPRyGDHRrBsaQOfdh0t6gFW/U4tRXkmBU4AW0HCPj/f5OwEEah0jG3TQpuWdeNLK1LQ27O1GYjDVREbb7W3Shsff8gDjBx6uBMCaEijt1RLFhE+RibkKHm9QK/42HDC2osV07rDGNUVTy4wsIEOQSy+lKKlYzwbpeKeSN8mD59JdIW4DfCvbtMfPwFPrc6y4e5xZ+ib2bx54TkKlyVBccSanYjsjphbPsefHz7FQxjhg3tBf0iIDADvmGJNogF1ptngOgXHEwAosqYyZ2SNWkBknTfrOJ9JGNXYRt9FJVpc9437aB3Nij3HlWFevnx8Of/abU4LYNx+uh9//dD6cX9wN/8nvTrlvAIbxbpZZ21dme66JSFKHPYhSSkocpbarpI+MQ1zrnF+NnY1gM+eyxHUwFEAtBYX4p3dXw/c/ng0//nweHlWxTfCD99REaWQuPEbt56ijjXaBso9xwrMZ03svxgOux3cAwPDmqqzZI8MNkNgKcor0XBqKhqAwA1zL4IUSVKAry8Or1bYXycYwJqA7O35Z8ysjpeWujacGgek1nKL+xKjZMxer23IorbgCwpZl9RCzfF4a/7XvegW0Jsnwu9YAQJ55TrL4VPkjyOSYovUlFRrv4PkR8qi1pzEJZM61OaRP4NW334pYM4bGOar1pTOx96iSFcK8FDIc+kz12e997XdZybJn1c+rylQdEyuT3g99m6uCvjZfc9+3focOUt+RukckGltwKfVgsSpyvYL6tcCyjsfSs9beM6U4f+k4Tt23tv7/mAC4Xyur/fpcAKxJmPXA4/0yDOMaMb8MZur8La3L1TbXmIiJi8fzbxAqueLvLGVG10aW9R4A11fgejN11tppIBVD1piOvq+uw/p7zW/iNjukoO6v1pdAtP3f82M833Kfv5Z/fj/ntaNt16fkOeMklAZxyXLr5ZaBlnX17GueAeMQqaj+wpJ/mwyHXi+tz7N81WfJMkp2XeadUN8zi3U7Y6Mc4mgduRxtoaj7eq/3HKcIByte5n4m+nH2PJjpZkdng7faXKMd0cvy8TxNGyd9TR2nUeyRdo+w5z/7V//uk6361frrgaGyV7NLEwBnyRuBAQmRHgQbaFTFJQ/5MpSmcEQWTQ56KJByY2vh0esD5Zc0QCUvcrZjKe3jdjjwuW40ejtY2miPY+KyG/KMBj0M8ZcB8PE53kflsCrmkQUa3gqMJIELQHeAJSqQe09JIUYmadcaZf3ea8XUYbxFP1SmY5YU+igPHcF3ABuBT1C0H0kbhscVJZmc3ZmxvK2+Zyz2eAa8OgALUMhsqW+KuYFHAE/QLeFdJu2YoDLrWiqD9lN6iZA19mB/v1kE374XrRPKuNeBPM5SqPAceJJRcxXz50RJeA88S1DgTcNGn9EGzAueBc8xAATqkirbs5Rv/HDDI9MyvXICwAT1UX/U887rIo5XnyX1T4pcCrimyJdENl5X6D8VRhofFNdYBYopFwKcmcUciiW+O+AYHBBkkKJOg4HryMpjM84Smxm8LWAtiCp10O03iMrxkaCX8WgvDnCBU+wDeoAb5TG8eiWxDY0X8Ni7vBaAMLK7x7ohXTeoyD0ArjR1GUOilBkTx4XXM1gT9wHg0E57q/U8qxySFTCOgcJsAIw9if1zcrw/vHx+OPz25THvRxmk73/Smvzt6xPuT9DusffQLlCe8RxAC8e2Ij795ekBQS/XOowXUeKoGdVpOJAs8tqa8gCPDwIZaW7uHob35zfD73++GP7w49nw/sOlDDrlYu6dVj5HAFiGoaBEt8RKUdos6n2Tthz7Bfvz+bPj2KMwHsn7jKzron3rhXg21jBigl1bWtTdJ8OToJtjfCE78IN5V5k7xcRzcZbwsgAAIABJREFU3Te5EzHczJSeNax90PUHY/u78yS0vdR57WinoHweg5jxATf7lvnX90m2NrzD6x4wt4HKZBgxsEZcGskDvuE9ib7LAKEqBAnWCiX3swGwPb3jPBqUTXYORWNkwAAjSaWn6PmPevGWJSnfJEvGhkPt/3q+W2+oZ+6m8jQ++9dA3trM6syp3q70tv8KgNdGb/n7f8gAWA4UOSrs7TKjyZhlzQCxtrbXvve7Q2VvfPzetDZim0Sm57FOXk8azfm2ALiCX6+WyvrIz8JPVwBdGi/znb8kAPb7e0/6MrByPxzKVRODOt8O5Os4jNLjrblKLGL5J4PKmJZdkwj6uimveZWrPQDWfXZ6mKGl8ZaTahMA1/7X5/UG0h4Ae73mmlgwcHfn9bgPYgzXVTm3l/rzZWkNVmnW762q57c9/d/+q//9EzM3d+UZPCgCwKmIQh7UQ1CZx8LL2sUXUaEvWSFbR8pntcGgjblMUW0PqYehaANEgMYIgIYfetIi4zE0a1q6I0sw3uf4OQ8+wAeogvZEimqKGMeMQ0XfoQyYZgyFxjGdsmrYsxzeNSjEEf9rKwyeAdALbwwUdHnqBoInJLhiSaWHx+HF80PWM1UZJbUFPwpL1gb04Q4FFPfCowPl2aUq0E7SZYNurkRNUkoN3pVtOr3UpkjTixfeMFCYUXoJ36UCpBnCNa5HDFB6yJjoHcYqv2Vc4wVBHealgdHw+GFOcC+83SgpBaUaz0dfLy6u2W94RqFwQwcFPRSJi7B+QMGF0AD9El4oefTVJlCTqdSH8oPxJTj7FHEbYUjJOckYXh9uU8LG4+2YVP2tNYDr0T7VcM26sBQopWatPCjykvHaT8NwdHTAZEMAnwAspOVG3K8BlxOceR/Iw6Z11owsLekB5j0znutAU9klCz95yB07qs9HADjWs40o8u5mEjknxYOwgqLMdcckbMjern1psG/DitasgJA9Rn5uxiqrrbgW3ifH5JrebJCZAlcllpjI6tAe4F0aSGBAQhKs37w6pnf3w/ktKdA//Hw+vHx2RE8m2oE9h/UFuvOLZ2JdnF8gnOCR5ZS+e3E0oP4p6dZhUMHer5487osm57bPUoj+Xd9+ZF3gv//hjG3DXrO3lbKxlTIya0G1hyGrmAWeIRSIv1XuAc8TZJcTnGGNIGcBE1sdKes6vMDXETaBdSjvspQ7PAeGKxjeLGuwP7EX8V5mYI+kf57DxvKIteP5lucxD9tVAMxFmlbcZrCKs8jGKZ453Wc+N6YogvVMWfq9KgFqSk+P/jwADJnrOGCFEgmEJkjOfcn5pgFWMkAZszUnFbRVy/WSB9jv0PrUGUgqfUvuMq75K9Atir5LB+LdVuKqAcvtktEtz3v0xqEnYy+9PVTj0a/K07ZztM11FfyKPDVWXDWev3qAtxnL/pp/2ADYuUw21/MUAJwa3ynwmNelw2V2biKvDr+PULhRUPrIgpqGfOu7MpxPP137JnNYzLVfz9K3BkSVSFGBS/+72Wv1+l8aAEsXGhsAemBX+56Ay2FaGepjfGH5mOfQOE+CpiuZsSnTxerx395fmwA22zsGnZnDoc6L+rgp46wvq91ZVrb212vUZ0gPFOv4tbPM3udyZvbrZ9Rn8ZvjkmQypGF400BT19vUHC6QeUZN6QH0aDz/4i//agN4+wJb89FHX+RSQJXajH5xYEIxdMP9nKpotN+L4mOmuyiQoEBLMfbiIPWQcZWKJ4UHyMHmrN8L63UAWClhWoz01jFGLkBlKAcAps54DUBMb2V4R2y5B/AgJQyxXXEfAXWhg+I9VBL3IjaUHkkpr2jHATIgIyYPsXURYysgp9quWBDPTg8JDO1dtEVIikgAmgByUFZxvzIth1eNmY/hTVR5E81L0iLkMdsPj5891aIAq06twC0UYnhZETMoD7DiYKXYIP4VVOZIjAXa6RFiogE2rod38ACfXTVPrunI9ipgPWBe4QlHYi38i/kBmPpwfkXlHXHF/vz66na4vLmlCMHY2OuqGLXwPsF7EQAbzzfYcjY8pj8vWZcxdwBxZikQrBXv79TmFJ1ZXnDTiPF+eKIxF8QsBbR417HMSMlkzthlAuB9AmAmG0IyogD09MYiCRkzhN/yWs+ZjRpZ01dGJZfSUUZxU7CtbNcEdY6tjdI0QVtnIqlG5ZVl0uNpcITnOukU5p91riPGuh6wcwAY63cMgFHjVV4mCuSIszX9UkYj7XMwFhQLnFZWvEcAeF/t2ntKAwnALLJB//b1MdfL1dX98P/8/v3wt9+/4/cAzHg22o79hXWG6wmWL25ouAEA/t2rYxm9sF4jDtnGtDa3wUjx59gDSz80FPAeeNsGeoH/ww9nw/c/fKCH2mXTvJYai6YlE4wcBLFnIJPA/sDaMWjF+xVrrBAB9Pn582Ma1rA+AZgVdvEgr23U9IZOA08wQx8oU1wCbU9GBif2KzFMnM9Sl93ngte76xGLcqv6uIvjU2JOfR1l/wjwig1TDa8Gg2tJsJbnpiuz9JkAeEMxiZCAVkorzkMb0MgWCM6aPQEuEzYN2qbb1x/oVQnTmY0YbMmgKeU0mP9RRs5nht5Vqc/oX3p9x7RBK0KjPAINvCdgMCsmdQKphqbubSgfi6tl80vLXyt4Cn1KfSUNCr8C4M8cWl7+KwCuQCRHcBsAvOYlq2Bibm7kfGqSkb9Uz1bdP72BSTqk7u3vyf27fH7Vc2+sz2+2eEouJcAzLRd7P4G6gehU2/t2f+76HQOwTQBcz5v67AqAMX7GPP7c+mAaNjO3wpgaLedSGg3GZyfeWcdMmKcm5Ns0aNR3Vpmaz9l8Jq+jUzDPYurDHdWZsjS8sktyOdetMy5Nz0yCfGGdHrDWs2FqHffz07dpGwDcY8+6ptiPf/zP/zVHuQ6sNk56EVtDQJtj4PZHUn2VsGke/PaHnDowTgbCBsYLTB0VAE5XPtoC5RfAtwJgttMlQSIXkazwUr5EPVQSGQ+2KYb4AJ5kex1NrRUweDI8EOw+8ncKIcasygMGZdLZVQ/2ENMatUBDAbD3lMmfnh0RKELpBECV5xceVsU6QmFHbF8FZm2jsaQIkoJBeZYHy0CXCa2wYR6UDIfAOvpqIIM+WZE1sG+exLDHmF4tkHk/XCI5D+OQQZMFMBbQxkbGWCmW94BZsfFsxCTXEkgtXgZtjuQq6A9KPp2eHDNGEYo5lDSM5fsAwPYAYy2AFn15DQA80MOHH4wdgIrLP5lijXeYHgxhC+8kQCM2uwFwUqIBRjTWVrJ9vHAV1gRtAappbCFQTLofPNGOZW1CLBYxjTmlWDveRYopEjAdYvzgeQSY/BiU7sdGNcd1NwH8RRXXusGPgKhq2DK0IAABEhmNPdzqURWm3j9WaN0Xem+d9I6ewciKGd4htIeGIu8JxK+HQckCFO+q1tCeRlnrMhN4NU+jku1h/SIjMdaewgb2hv3oe3tuWL7RD1DpEYeubPUyysDI9LvvTofffXfCmGCsif/whw/D//23bzjXYGDgWnhCsYbgAf7td6fDyeHecBGfMZv06xP2DwcekmO5bI+z/GpcNb/2sFF+zPxY+JLBEkAQXmDQoL//QRmh0SYDWcozevpdwusTvcR4B+QE+tCS490pD4ONk3gG1gJkHeYLCefgAUYf8B3koA1SmBO8C2ONDuFv5BSADMEPZI5j/93nJrdL/Ly7Xc8O5bELQxM86QsGgqZE2gIaD1RJPf3HdV4yQhuA+91/bAC8DUBz/9EmG0Z8ftojK2q5ziX8OAEa1r36OucFTsVtygNc5wDP5hlK401k3ezKPuBdMnDZmCsmUhvPoMFbIR1T9MYTpWvG3tU0vpoCmFUdEhBUT9KmYjS7oSa+0FrLBFhYDwS9nZflVw/w54xqXvsPHQB7b/ZeVMuuCiz7ETYteemaxRCaErNf9zk1gBbGUOpux2cVTNrmNjX71gO2WRn1mRVU5Pmgp/QGtx7g1XdZblZdYg4IL52xS+23AWyu/32b698qpSkALH0qy8KlzEnZY8fbWCZnoO6U4biCYwO6OeDeYzSvg96LWoGh21zPqGxfntVah0H9LrJzanzqs5bWtsfMobU9yK3sqH5d+O8pAJvfbbNyx5TzjfVXAbAHNK2p0DzLARxUNFHvUHMqLBQTnl91zkB23IjRpmgZvqQ82ANcqVbeqFMAWAcbQE8cuAGAXToHz4F3hLTGKEsEZRCTwqQ6yAgd8bsC2bv0/pC+DU/cvpIHGUwDnFGRvlPyLG8EX4P7SDs+3JfHLzw3UD6R5AoADQvN3mx7LnGfFd/2LFKYMxux4xgJwEH1jTJGMkrAYy3atkqZyEsMD7CThuG5rKka4IGFfFpNWyXGAfAk4I0asH42riMApqdWiYeglAMwXF2prq9id0MxH5Ql1rHZmNdnp8fDi2fH9MChvwCBGEuAopZx9uPDcHGFTNd33I+IocYYY37h9YSmiL8x745d84YUpdN1krUequIj5TQAMOcUZV00v9zoVObyPwKsAMD4HH/jxyAvKSWgSk0n68E8m4YCainp30yC9dAyVuO5vo4e3YdPLKWEOXDcZvPEkuKcibJEo05LYcanhqcvwI6pTs5qa3Bppbl6izy+rjWr7NWKic1EVjJm4UdeI8UCmoHgdtgjL4UbAFg5A5rRAgmibm6HO3q+Pw17pN8e8F+VREtAj/cwBCKyGTNWdw8A+HD4zetTxvu+enE07D19MvzhzQUBMJR9sCyw7lnj9uaee+K3r08JjPH33f3j8Or5IbNIAwhCXiBOGCA4D52Ms9E+UsIzy4fJA5ZnX4IGGGSwJ96f3w4/vr0Yfn53yZrFYBQoBEMGPRupMB5IEuf66DbspaNSh5aMCNhLNwxJwDPMqABDBYwUMU+UMAtrD2MJ2eKka+jzzR32HJKAKYmb5ZCMlAIW+izLnHl8uAZIs3LCJc0bPPlzP70XxcqAadENAPN9JS9DCdexYWG7o3B81YYiN+EB3ua5VQkw7c0GTTNsbNyt55KNjj0AbuB/xFBJinY9P31m0xDNElrKYu/54HyFfDD4zXAEnI3ImWCG1Ljer41oIxp2caRUpXBTubEXuP83R3QbL9ra+Ffw6zqcvwLgtVHb/vt/yADY8sc5QMaJKJN1NT+a0q/mfpphdSGMsjKgenBInaXIwk3wmAm+KmBuMiPOmm1WQwU9vdz0/RXA5WebHk1/90sD4FpSyGPgMaxjkPJV3mrcNzXOjdkTXt4aipF95JtG96eOKefBGORlS5K9MvaY17mw/Kvyt/bJ4LOOufquT/LczkWopLFjT3I/TlNrsV9HPj8mz6tirHFbxoYbtacaMDb7uM3K1TX9mm16Xe8B9sIwWOhfYc9TBQq9RcDgVy/OOnx1ENv9QamzhxZxftVzjGfbgwWQAMUOSh1i87CwnMW5VyBteXcGZKhwBJsPnwiwANRIYW4UV5WLceybvT9QlvEeKA0AZfDIUJEuJX/UL40UM+ce7pHqy3hXULpBf4z4XrQTfTpifdb9rLv5SUmzTKe2V8glRTx2AOX2+CruL+OyTI0lHZIUyY8EEwI38qhjDNBH1xOtghFKNMqjoI2gEGN8DKbxfmVz3qcXDn1DCRr8Dc80Eu1cXF4TDHNOwmJmD4Kybx8MpydHDezZc8mFHYnE0DeMMeoDkz4a3jCvQ2Yvhsc9ap0CBHsjm57sbNFWsLRxlMmxUlQwJlb0c5PkpjMAxj0ydiSdpVIFrQgC3Cl5WoIErFd8rzXsckQCkgAldwAsWIdB02Us9z08ezq8HBvrtYFnVKUfRgvvWRk3nLVbgNwUW8dlk3KJ9ojvwnUJxdHll7wn8G7skfPLK46bwb9AbsYp4t21bFF6gIun3XVGDYALBVp1aW+HW3i+kTCN8a7KuO42WVYQtLGetsZSLAXE2R8Or1+esBTSdy9PBtT2BTPhb/7+HfuA79EvrE14SQFav3t1wn2KmHpcAxD93ctjxcR+fKBxBx5iUZhscddhqD7Lq3u4P08hk+dXhgPsSc7TgIzQD8PZ5e3w5v3V8IefL2g8MqOjWUXDyg+Djv1zmDMazg4iYzO8uyxdBsPVvTKqs7SR9jgYKFg3NlygbwD8MHLBeGYPukIdxFDBXLOeeMuiH/K7eH5hVPBPhpwoVMQHKuXKhAdj85DcjAHe8ACHx9IhCxXgfDsAvF1CjqkjtwH3yN1gOaGzS2EnrcRVK6EltgVDKVz2aSp2daIWcFUomtIQTAx5gMcA2Io8/lXohM4MZ5k3I8D7uCrdm/NlKrr/tZEnY78rI8SyYntV5fOu/FoAjDGZU+bq2dgrX0vAZtseWK4tPWvtPX27tn33ttf9sQFwHf+ptfZZ/fsjZYE2NbTOhbx50OWWQzzMkJyTGwobnJ+NkXFt4sLe8CRdoNK250E4nu1zfWk99MCk0ppr+7Sex09y+3og06/rTfA+NpzNtW9tfdT3TgHgOeAofTCN79YP3Q6vW8k6x/+Oy05ZL6vyuoJf6+P1mbWfBpC9F3cKAPf3+W9Tqv237tVffk6G7KRjxUmAa7/7+TVmW5ob6/j1mjFezG+mAHAFrl8LgPs2cAz+q//hfx0tWTdOh3gbNtHaIuV1W9TFWzY3CHPUET9j6pAx6PUGrXQD1deFEuzkLPDkwvuU2XzTMydPE64laEacJTOf3lMRxuS0bJ1hDXH9W9YbRdKjT/JOoi1Q1gGC4QUG8KA3LOIvvQkY6xr1OBXTKs8J7rV3lJ6sfSiou8PllWiLGA94n1HKBL/j+a7Ja1obvkfCH7Tl7OJmeP8emZeVYClj5KLEUbRNC1jeJShGSkYF720oxyyD8XG4v4syNS3DdyRJYbZilcjADxRwgHuACmbTPtiT9wme8ZsspWHPXd2AmAfVEFbNXgLDECDy+gg4ok+gYp+dXTQ6JZOgsQ6zyrsY/EvBDMooqNIcN3m/TdPv2QRpYHkcDg8PmkLI9gR1GkvfZXkw3n6G41ItSPBueHXRNyh7pqKnASNi8iLDOb1uQWX1tRaEAqlYZ/DUKV41gad2WE06hTY4YRkB9tOnYdx4ysFkUrWoIQvAhqQ8WsPw8osGW3+8TwAwcS3ejxjtKnjEDqkZ32UXt5GgJp2rgl1AV5nL3VboDshODO8vgT7WKGKAaaBRSR5b3d0GeBRdp5lZ1plY7JBU+ZcvjghiQYPGuru4umPCKdyLvoGGL6YPmBXhvd0RxYkJ6xCf/VTAH2OAfcwcAQEcnCfggIYMycfnJ4exfhTKIdmVvgJ70007xZigr8hZABD8t99/GH56e6nY3SPJHMgnJIHDtjVo4UGCfjxV2ASYEUyu93SH++7nt5fD2/fILH3HPQZaOBLwIc6Z7BWCZMX4Y8zxDsgulISrLJZ64NW9a/pt9f7WtWODkLPFG/htKkguLZJGw7mzw22xIqBwjEwU5Yzd82fPWPmrHuyxQpCKTl3rUyWI6vj0v+uM1JMriLQB13XAM4maDIwtLhtnWDEuYD2Nk0uNe1rp4MnkSHmI9lSAgd9d6x6GQwHhcZyx97f1AMtpjJ2vl/Kkte58D0tzWMe6jtnYQDn9hF4xzmfpt5G+Ekln+trRqYDqnqpUbdPuek1V3urno3WzTXBa3Dyl/3xum770+m2U/7VneyzrWvOamxqTpet4fUvaNqbTtnVQYlqbQt6Brn5ezIAY7fmS0Gmuj3z+ygCQ0VEYWLHCWgEDLwW2v5Qm4tptWa3WRnkMah1D7/Xvf+u4z++blAk8F0MXcwv6NWFdvG9h7qkuT0FZ+0sMD8v01M2SPbTNfvM1Ol+DujtRn3hpZPu+Tl3r9VrlhsM8JAPHd0l+SkciflEx9FGsr59V56//fUm2eN0LH/mM2zzDcJ1KUW4mBax7QckqFXqFH+eAmR6fyLEUDN90wGSLe72y70sVj/34Wb62f1VjaMKDzlFc3Th1DdZ96vlZAMDysGpiRGfGj2MWuIC3KFJerQ31wPNm9WBVS80IADNGMWtOmQ4oz2h4vGITWPmuhwp+p2LPLKqOoXMCIiWr8vUEy85WHMlzonpOgFLQDG+VBKnVNE0aKBYbwDmALWLwAHJNISYgM80RmZIjS64Bij3HyK4MwYiFBSVVWYH1DlwDJR20XHgO4DliOaTI2gsPJMCsawybJuyxFvBWMqrjQzxHNZeh8MPzi/JMBNThLQcYxBwrdlmADHVQARrhzXVtZCXmuZNHM9prq6nXiOdBpVU0Fx773oiK9yDTMjxaGAfFoYbRIxIrsSxLTW4G2nqUxXK5FgKNUPTq4kdbvN4AtCSMVSLGnm97r0zlNSVEG1NJjegtA92d1OZd7kcaLiJO1hYyetSiLi49m+FxA8iRIcalkFBiTDRizbveg38dp0dgEUm5GAvcyjRIGWXGYCaSU4kT7wl7TVX65o70fvyI0uyY0OyLWAOfhncfLkZW3eahjI3d1nS0c2pfo3+MgQ+jEdpt6u3l1fVwj8RaH1UqyjHAMAQ59roeGM48Tdr43i7BL/YaDDLI+IxySNgjeBZq/wIEM6YdmdxhyGqlASTIzZpAne6TY8XZYg1jL8MDzLrNoC4HhRvimEAmDguBbYyzWAZe15KVWXe1JubxfF7dfhy+//F8+PENMqh/5LuwPpi0KuJxnZxMYQ8wZAnMO7kXxhHrCAm1EIuPviI2/+Xzk8g4Hpm2UQv59p77CoYIGlgePzUKd5WZ/WGvoyYpSb1XyPJaHu/wQDpreTmiGpgqCsvaCSalWMqw8xH4gF6710qF97uvr+2vgKYHRt8UALPutjLki10V42lGRcTfSy6NMxmj3VOeuCzTkp7mahDkvEQGbz3DZQNVbs+JLDV/jtWFspHGZBsl8Vml08ngsX0Cnarg9QrrkiI6pchXpWkJAFdPled+G9C9tK7mAHCVUdso1lUBrfttmzX9ra7p2zkGrAtuyYk9PaX0bjMObV333jYNSjNwtFcGiGzjXQDz1LhYT63fcQ63AMDbjPNGv4v31Ub9NteRH2FpDc29s76nTyJV91Z//xIYwbVrALgy5vpnW16O100JmewAaX+/9QLrDAnm8sq1sbIsmKJf1z05tzbWxqfeZz0xlmZLItWvrQqA6/hVo8FU28ZzvLn/eqNDk9sxCEGUHnW11pCv89Xrw2JurQPgJm+p2ygxasrWbQDp9DVVztc5R/sNgL9UTtpgkDK35CkBBbou4Ia8uwLH2fFA41taUhMA21JWkmCVYP5pAKykRQYdnPCow8kY1adP6MGwl8Zli9BReypsfXfdUyrirLcrKmjl5zNzMwGiEj3B02Ll1x4sxCuqBBE8MlLMJEy1IACA8YyjI3kFVdoINDcJc3qwaJVBbUtRf0k73QdoVnIp/I14XwGkSF4D2imSWiEO99ggWYlrXA6FbSwxsBgHZYbV1NvzDE8TSvJAicZ77x8eWFv47ByAGsmnoOSLSov+KfmXssiinwDgpHgf7A9Pd3dIK4cCr/jjoGSHIleNJPDcgZKNTL5IjkPhkDkCYqlryZOOTU/VnajpjAlVtmorb86ETMWb1HmtTY53gFqWuCJlt0/QIIXOQA/rxZ5Jeq/Dw1E92WNBh/EUZd3lYjDMGG8ADBgjAOwxzoqnlvJLLzZj0eUtduIhUzkJWskISOti9b5Y6Nk45XJg6C/a77Hiug0A7IMOwFgedmU6xo8NCZhXlxlCG5lc6XEYPlykB7gCBK0pW3/TiKTDrCbpyIRcqPcLY43UD/0YAKscjCzSMLAg1hftsdBzwj15gJXFHX3F/oenEx7P589QUkxx9xgXAsbw3uI5jI0s2jNp9OEFw/gfH8owg/vgWSUgjXrQjLWNEsaO3UJ7YQji/JgJ0orJawx0qGS2RK1uGTUwD6BBIynW2cUt27a3H1npkbeAseKSHzV7vEsjHUZ7sd6wfxGGgLYgPAH1kbG/YTwU8JFRBe/kPAAAPcrwUQ/e8RwnpW0OANfzwnHRKgWUFHg/vwLg/lCaUlDqwar9LOOQyyJZzi/d+znf/bEAMPpvwwCyvRsAc1zCGEfvamTnrmWf+jGo/fGYYD3Z4z4HgHEtvOeQ9aZAG9DS8BcJujDPTlxXz+ReYTKQ72PMpsa7GsG9n/Xvujf2SwHwVNu3fefSmvkVAI9Hx3vmiwEwEgxFAkqdKCUkonj4R28dgcxloP4tAPAiSEJbAMJrmyq45jmZ3t81QDe39r4UAK/JP7DX5gAs7v3jA2AAqGBNdWcRR27is9onyJY52nWVNVPjYOC9NL/92dWfEf1z7QG2DjQFgKtMl+Ml1/D4d62d2oZ6L+enozT3Lmk/WXgDyQG1ybzP2vkdxnufqT3o9Hv7610+tsrWftz79tf15jnu55rv6ZJy+bn9/WtrfPpMivxHjgHuD7h+ItRxAZYUUttlcKweZL1n8745AKyBkKIgV33URA0PA5RfAzV5u9RdHvihsdJjA49xJLZiAqmIu/KEayG61A9iVQGAQdd9StDFEjAsPyKKrZKHKA7EY4fFTqpl0DihEDL2N+JU7aFzdl8opAT0AVyYWfkgauT6fQFoAYpUZ1fxfabROkbUln6WSIGHGrGebLf+NcAT9Volh1CSB7+j/aBin11cs8awS++QJhAggbGpYe0BSAEFE7HA9HoxttZxuWqnaou6JJM9rPDCKY4bdFR7RrGgnHDJuxOKP2IVYag4RumkAynzUuI/thJGbpNjpVkWKzziUvqC5sdka0mV8ZgI2PQlQJT12yBR688LywEUWTIE88lY7x147pHdGYmsMLdKskYvcsToCQArYZTK09y3WFasRZWyklBkHU9TZkvJJwN9PAPevuwL4rRRJkxxwq4PS+pseIdxr+NN8T4mxJF7m+1koi54SgM4nREA556yYcGxfWxnK6eU8dMVGOEert9IzKa+iVGCxE2gQKuslAAwyofBUGIArKQMYUCKmtwa8z16fpFYDdnFER6U0k8rAAAgAElEQVTAWtPRfwKDyKCOZ2NMQF1O71sYsOj5RzyvPecoXyDQMvZ4yycIGWRA8fzkILz2OFyciM+1+sbZOtVvfYYxhbwC8P3+p4vhp3eXXNu0gkeWb+yp2zsYlWSAUuI9zRPAOVktUd4J9YzBTkEbHKtvVoLjeZT8SHXTYbSizI3Toa4pH/JVsVgCwPZ6qwZ4lAyLElb9YeX144yY2x5eBns2BoVjuCVw2vY5S9f9MQGwGD/aKy1uLLJ+e/8iGSDlYMQ8T41dr1xQdlEGZxxapVjj85aPIYyH2E+m8dmIVZUUA+QlxcEUsm8BgLeZu03FUHdZzsiYKpncU/jGCv466F5qz68AeDw6XwuAyVYLQdNkkGXSFgBobe18LQAmNlnA2G5zT2f257V9de1Mfb+27vz953iA18bnTwmAfRbUfdyPy9J+W+vbGlDaHgAbr6Tzzs+u7xjJopKdvsqu2mbpEOlB9XX13zEQbCtg5Hibus9XOhRn82yTBVLtF6pz+3Vt5G+SlB2F0thptXm9zqLe2dT3uZ5hY7ne1Tj+SgBcDWutDVHqqa25f/Iv/s3IA+wv6r/TCzTBxNpCNAA2eE4AXAFJAkkMiiwnViAlgVrCleIFhreWcZIs42LPmV35kfgp6FqqZrQzPIAWG3V40QIrIHgvwd0RALA8KPCyiJbqOF55Y5hNNbye8k5FVliWcUEsrwARlFeWTPqkkiB45t5+lEW6A+1TfXWMIv5Fm1wyyQAPn8FzA2UWINKgH+MiYC3lHVlgkUTqAnHKt3ehqMsry/7tIobQmZwFgPEsvAce54vLoHjfK5us+iFlnd5UJsjaoYcOxgGMnZOHGdgzhhHvv7+P+OQx1bZl8yZ1GGBwaOWlTImSweGO7z45PqJXD3+oHJLrKAvscgyCWugYNxtU0GfNb2YjZMx0eMUco4lNLxqgAIgVbvxLhbUlrwnXRfEQy7P7lNcglhp9hyKL8QAAtheZHj4YRyLDLmj0AIX03MZnpG9HdnHHFzlxTU0o4zXrJFs0WiC2NWpl20BiY49AkzJQ+3kURKZXsp8qNYbsx+gL+v7uw1UTjrje73V259yr4zgT718LT/QT80mQh/XOtoCmfEcAbK89QO8+Mz0jZn+3tU8JRwSwCH4Zo7/HMmMvnx/T44mYWNa9jkRZWhfoh3ywHH/WF3bmxcg8H6AN30k4Z5kjAu+IM9eXknb3ASafn+wXAGwZpedUqqZlqEE1/sY8X17d0wP8h5/OWZKp/niuWoZ37D/ME7PDK6Ea5ojxvUg+19aSsjiLGWM2jAyCnj/vh3Z4htHQjA0fgm7PFADOA79kr64AGHWeIzu/Dz0fxPme5dOjWfijH+qDgDuNCIWCtXYOrX3/rQGwFSyeXRECQQNBgGHEXdkYRu9vMDaUW2IcW1fbXtvp+EaHk6R3OWleaXTI/es9UdeDZWZVDCW7KgIY01J/BcA5M1NK8dqaq4aHNYV97Vmf+/2cgUV79ZehQFM3ih8p+9XwrC/qGBUR3GjMS/1eA8DLYyYaVi/H6z0VsPXKfA+Oal8sD7eds/GzdQj1gHrbZ9Xr/tQA2GNU+zIFKuf6Vu+fumZtT1W22tT9Zgjm+aUVOMdesce3xZhOebUbsMvQtroH6jqpHt5sX/p1ewPBnMFgahz68873boaOBG8twHIdM4+Pn2XD9Nz76rqfmueN/mxBgZ4zMDicSBJlah/vDDv/9F/+FQFw3+ApZJ4Tsz341T2Kl6zPzHeO6wj6HT0A5jEcAIVJoeDRbf8qto8ZlksCEh/oBpieLHkb5YkWQIr4pgCIohkrwRM8pVS6HgSCcS89nMgWGx48AArSmKP8Ecu0OHEWaMEArs66GjVOoZAj26+9Jqy1yntEjYQXkSVxAHhD2XVdXXvDvSHo8TkWIKVX6fx6ePvucji7uIxSOor5wpjjHa7nC/DrjNAYOPRHNXitTO+Q6mwvOMFngHCV25B3HF43jBf6DYUIcYYXVze8FuNLD/q9qMFoA0Aavbrh8Qa1G+Cb1OGIaQWwRf9xP56NmGWMDWnWKLUUVmMra/Z61MymGB9bwCoNmvON+XwESEVCLnkFRF/RqDL2DYyCANcwXuD9U4lgHJeL+9D3sw8Xw/3dPUHeb377sq173I8YVxorkOwKxhHSym1oyLVoIYN2OfbRoAXvseKKObBXDJscY8vSTfSEZMZXg2y0lfVggy2B90iJ9dqINRFe6jfvL8J7neW4MDfYB45rN+0nRi4oTTJgsf0xlxibjzCshKeZ8bY0JN2zPBiuBQgneNsTHRn72R4s0rRhbICBCbHO+3vDc9Cfnx8Np6T8amxJsQ8wi78d2+Ls167bjfYqMZwpu841II+wPcWml1bwhphf7NPT4z3KkkqBtsFDwrwcW6TCjilNqAv801vQoM+HD+c3Cs+IcIdGv2e9b5Vzs4yTFzFyGgSVHusA48NM4Ehk5nUS4QDNCBSZ9zneXvAdABZAVeMdh6N1Ny6B5CzZjiElPT3KZuHRkfagLQ2DMSumPX1tWtEJhSPiZOthW2OQPkdJqoqr7+vPwa+NAW7KGc8uGV7ELHiq+Yms3pY11UNfWRpLbXVoQG+MqBS8tm4578GQcZ3lMO5KhgiM2KhV6Xx1jMa/LwEl8wt0xwaQGX89OX1TCm6/p5oR7lcP8NwWWBzb6bn95QAw3xTgt9cxq/Gl7Xud0DpnViiyqwC4oy73AzUHKKYGtBkT2wLdXOB17UK+rgE0v+drAPAcQMCz/5QxwHOYw59bJ9t2UY/HaLski9sAYK62gpH0u9ZgbwCULEpP5hSgq7KQpT3Lz3gNyWjfY7H++n5+698Gs1PvmALA7ms/5vXaqfbUOWu/hx5dn9Vf5/O/zkMdMzstp57vcVwCwAbBU/PMMMM5AFwnCb8bSHgDb6e4+OBLAFzFavU2zFOgHScaiTpQfiTAottE4BiKMoCFFUcPmrMft3g4J7AqsRpcyFCwSUeGR1VUUoBE1z5ND0ok9UFyqAC3mCjGg8IzisQ5RdKplJAonkqUpazS6D+o1qwbHPV6cQ08qPDEgtLIWr6gdR7uE3zBY0aKbFNUVJ8XyYAQ24sfxPL++PPZ8ObdOYECPdVRn5fxgyhjhEzQTEil7NhoL9opIKq6pIyLDGCL+WYsIoB5ZIRGwigIAQNqe3PhkWLbSfF2vOvH4TpqDOM6eHXRd9wLgIzrAZDkYUaM9KcARw+MaaSnmvWAESOrjLieX6dxx5gKIMPgIGXOiVqk4GVBc4KWhweCRf9I4RNoGbECXL4IAJzx4xmjW8EO7rm4uBrevnk/3N3cDnv7+8N/8V/+p83IIoVXwE3jLW82PrdXX+VnTCWW84VZYruaoG6fBRP6I4AND6ho9LjGHjO8w5/ToxiZx6VcS8CbWouxhpKOd799f8G2whtLSnbLiBxZw4OunR5fjaYtoQTLYQTC2nUWaJbhYnkp0KM1X/K8KsuzDWZW/i3IMU77B/IAIwad1OdnR/T+whAD8Iu9ZO85qcLM/qyYaJxbindUOxl+QHmiuccPQKppvbgPfxtEe80B2MGDL6q55IFlpjDlGPxS2BLAO9mQxhyg9t3ZzfDD24vh3YdrJu0C3dnPo5oXbhHNJ7IGR1hZi3lHpnbIF7FDWEoN3zlmNg7rZrWO2utUMIqcsrLo8BC1WbE4cx5gjyWuE/1ZoQ0NgHc6oEscyagx7+X0nhwdfAHc00Itg9jSTz248wyTUrEBeDtD8LcAwHhHglPlf7DhFuuNZdhG3m2FCyixoc/PzbZaUSGzRwsvgKtBQazvSFTFuY11SuNVlEKqzJi+rVbkppQhv39JufY1vv9XALy5UuuYbAuGFhf8Z3zZv6/+/Ut5gHGWV52Q49E+2MwKLcN3UjdlgJsH65ZpdVgk08IgswKALTPWhnUT/JoBNG/l+SUA8NLY8GwLQ3cvb6tONPcMy8/xusn+LlFh+/fVd/Rga03G9PJlbGRYnjmf+VNX4b2JJXRF3+f+DPM91n9GYDE8vxXgVaaPV7H3QP27rq/2u3UDehqifRsdmTLCBNOC1WMybHTbc7SOdwXYPlPb3JY8D1PrqzkeG5shzzv3UWGA4yzadb3VsZw6p1KvnMp1UgDw0oE2HnwvhDWRkN9XD3DNIm3hpMNZHkp3SP9GqngPULGe2wOMtyjVuOP5oACk90kKrCimUMqwUAA8DKLYHrmq+G6B6yhdwxI3uwRUTpaD95mmY1q0M+1CuQUtk+AjlCkoO9gkBsq4F+2wh+n169OoGwwwqKQ/8MB+OLthCRoowwDioGVjs4DezFjAT8hgLe8VAAs8YAABeB9KNREAvz2H64Htp+cWcakAYVFHFODPMalol4C6Yg7xg37g+VCqYTyAYgZw7sRajG3dGRTzHMmdFM+r+pZ4H+mmA6jZokXDGw4K+HPGbR4T3NMDjPJSAM1so54LcIh7ZAA4oGKtmqoCVRhXKpNBf8b8uW6xKd+kx0esqzacwCXi7QAmYAwgEAjvrwWXBR3GgLTc8BQjthlUUwOaXA3apDfIXn0eHuC9veE/+8//PCyFovDiOcwsjHkBzZvPkufTyjGezUQ0SNIl7VYeb740PSmOGbRyy7mI8l1mRFjAai73IqZbCjafvCM6cALMTOqFi88vbwIAy0iCa8mEaAaFBH4WgN7veL6zTDMG+BYebwF+1vGNBBZS9iuAzNqKfqaFnj3ATMR2dEAATO8vjSTyAJPCHeAatGbsK1LdbeSK/cfDKrzKStoUiasiLt/WVwJgANfIQ+B4d7SZXtlghzDmOKy/TfqZqRByw/GfPq7QbYDen95fDT+/u6IXGHvBXnqscdNaTVe31dmyknLoIwBweK7DUGHAU8uAcBzbYSmIVw92A1Ott6RxO2t4f+B5XNAWyjSW+xIAVl4CGWbaARj7L8H2shvQ7e3PCrVZsqaC5DhC43VSlHvl1EptD4A9Dm6rlkuwnToacM0RUN9hw0qvDEgx0rmi9SQgDNnq92LM5QXG/hwbVcZtSwaW++C1oDwZmlV75T123Ldh/HIIg2RAePq7BG71hO+VUL+3ZoKeAnBrn60Z0n3/SJGM9VR1BVMF8VlfBqmO3Rx1cVttZk7hmgMBa891v6bW4tq9234/NQdtP5btN+7Ddk+fmp989rqBC0ysugb1h09VC6qxjKrFiZwkda61bVxtRZRpUjKpfDZ3v/WBtdEYr88c1Pp5Pw+/FADu927tyxoAttzq++++9B7Gfg0trb3+mXUv+Llr4289z2uoZ4fk2TA9g8YZG2swLjcAG8sQy1/jlnx2yqSkqDf56hwhwWzDXQhpaok4dBJ01PbAQOUMbYZcL+EA5pt7WnrLxjirsxkeGdTmuTnePF91JWVtF8Pcr/dS1U8xx/ES78vqobXlS3OodjszeD0n+jNvae9XvXJqL9IDPPWAsVFtcxDrwl7aYDHWVLStUNYBrZ4tKxLedOpoWiikQJj+nCUlxsJHipgHEf+aAg0w69hIKwD2+ukaJQEi0Hp8JGh1fCwtPY1LLmUY7UuPo2q2QqHBvTcRI8zsvqDORiIqjIfow6oligQ+8IQigy0SS+F6lCt5C4X47QW9pqwtfCQKMOp4Xl2jPNI9p61lwmUG3ANei76hLAo8wKozLA8wABPa4hhKULZxP+N87TF0SSVmuZaHiB7iSOjFLNh3eHd4L2iAqAXARU1SJtGH8Ewoxhh9ub6+4Ri/fHE6vH51ylhrPPuWXu+b4epGNWGt3N7Ak8rSVAdsK1YigPHNrcoHOaaWQiHmA997LTUaaYw/5sbUXbwHbanCs9JX8Dm9NLuitOMH761xh25rY0aE15Xz/PTp8Pz5CYE2rhMI1XhjjRIA43nhRa2Zc6kIf5I3XGtNVGACtuKxVzI2jBfWX9S7btm75ekhOInYQyvDNvhw70R9UNNr5aUWTRtltUxFhnC2tzO9hKnkeB9W2ooVepd2coIve4w9F0uKlA8fPF8AGLHVKMV1qMzPYD8gaztZFFGGJ5R5lX+K2sVh0bWhAePKtRvJiLSO9Zk8m1KU/Df/je/sqLi5i6y6MT8VGEmMJ4DC7547RSULxEHOvPlwPfzh54vh/fmNWBZ3KC2mPW4ArOOxWqEludth4kznJbuuv/O7fL1uTMlfr/OhlLkaxEoYHzyKd5YRLL2PWK8c7zBKNQ9la3uwG8L7W5NhTa0BfhbtNBW+tbXVP9cFbre7ZR23Px+WlNI6Ptor49PRz8yD3DkBAkSOtZl2s8+0XF8yKEEWNy8T2BUhn2hwDcYC939pRq6prBPM57sGtecjjLsG1DSqwPgb3t+Ue2YrpMfDr6vguI6E56p6yPqkI3U+5wDimoJcjT2pSyRgp7wOQOO2NgAcm7HqG6lIec0sG2CmdJuqqI9XR+7Hqc/nPsPzGlD7nBtXrt3mmfb0boKz5XHZpplbvR8qyZwHt088Kd9vEVoL98ZV7JcdKaVuq/WDtX7MGTzm2uwEVWvPlZzxelm+egpcb9uuXvb1b1oFwLG/LCvqebO2d0dnTUeHXR9/6ZESYdMefupExXBu+VDbWvdWjvfYQOHHV1k3JfemkiotGQAs86teZEAvnUqlZDdPGH1CZxnGv9Q67uWy/56bCzL5Jn7QJhlc5Ugy4Kyt4fnXMQ/7R/X97+eqn2frIXmG93Wkx2/o6eR1/eF36fdzDJAxRX0RAI83yvSGnFpAdbHVu/o1K0qhk8zE4RMTUCevLRbyCEviotgMBMFPkKRH1g3EVPbvtTLAxR+ZYF3iRbGcSIQlgCdALS8ikxbRK6ryRcyqWsrnUFkL+qA92baq0xsZz4HH9cP59XBze9s8e00VjmRLaLe8U07kczQ8P1UcLbywb95fDj+9OScV2lRktBE0UiaqAgBEPO3uU3rA6Alj7WHEtH5ijWCC4PeXkf484hbCq2NPDd4Paqw9tcoMJ89d8yoxi7ESUGFMAIAxhq5payWobhbF4qJEkzxYVPRv7wiCkeH31avT4bvXzxi/CdqqY5fRZvVNgg/eVhs9lEAIcY+iOaP/8s7Ke4o5cDmmBoBDCfRmlhIYcYyfVJYqhcqYgWAPikpoSZCg766bi78F9DVmOPzQZlNBSed9irhseTgJ3pj9WhR5esqZWCzovyxHosRGjDWOhEf4jMp/A9FqC+4FE8DUbmd6FutARhiMH35cU5c7gsqyQGHGTsv7j+fV51DIhEJtD5UzdkuICZhXhViCPTNCO7axJvGS8HoSidqm5Y2FXf3WFGgDYJQ/EgBWAiytESnyju/1ISrg6xrcGgPH5OKe5pnjuBg025Omed0NkMznP1HNYHrsoy66StmEokYxlwBYxosA1gzZCBr0wyOB7w9vLod3Z9esXwzGBAxCVgKa8VCDond28bicn4j1T7msuaig0aCyHk5VWe2ttJpjZYX0vLFSWHh9qYxVw0GpAVwt9F4/8PpkRnZb09VGtzvsMvqsKYpZe37U3k+Z6biCYBo/u4NoW0qjD3YlS0xDxpTi2SsBU6vZypCNGT7Ya0103IcxkoySYUXjIWXZNPTanuIu01qzdzSI65IlUf83an6PxzkzlvdnufvalMHOG47n2ONd29YrY1ZCPS4VkM7vfH1jg5nHoY5/a18p4cF7CrV+vE6y+oSXhcd4rh1zQGNKNk09YxuQ8DXjszZ+S+//VuB3DsxsA4BZQmjtZ46mPFF+aONRcc3SPC69vlfox3rytzASrPe/gurx+9Mz3gO2vt2be1u9tr5Rx6CXD/29FbxMvWfqWf1+kb60PPHbzFmVkX5aHQv/bt206vO1XxVo93JvvpUpT6pMq+NXPdiQlQ6tkm6pMLX8GRs6cb0NzPX5bF94YBf3WKm2MSebqg6hOdKVph2vAeD+fOzfMzWHlaHjdZH9i/dHQwxwK7Nu4/yaMTpX6vSsfLcHeLyxpi+fs6AsCxB9OwmAYe0u9EcvSCsLzatWFCAB4CdRDkm1QPvNVZ9TlV96thB7GB4yvAegl3Rq1ugVQFG91E+MdXUiJwKWoI+ZlsiDC/97DLows88KpL55dzFcXF6zrY759WIVSFJtWFx/+uxo+O7lyfDyOWrr7hEYIR7wxzfnw/nFNccOcbBQ4EGJhmJ8bQ8o7j8RAIYHGWAQw4Vrzs9vCIArEBgl7GH94b0oqzROdc6akVEuymsDoBMxwqYA47ny4Ib3NUoOYVO1rL93UWv0ieNnPzIz8quXz4bXL09au7HAUcoFXmuAd8ZjP32qGFls9tS02D8rnYo5jNrKrAH8wAy9VM7Ce2ovsEG96dPanKl4j9dNxJxHhm4DYHlcM+5QSbFqBnPVBzYIdk1Ne5IJ1sObzDjeAiz0flCSM1uv6m0+oRED4JRrNmjlzRsbIAHPxhqXYH2MzNoC2N6DLj2lsXESpB3WBxW4lycZ1ykrssaoAgl77RyHzGRbDSjIIFdjlP274mXGnkRn+rZsqYdivdZzIwCsUlrwAK8BYMUTyzu2uxvgt3l6w1sctOUvAcAWxoguFr0+wEYkspLFUzG0Yw9wSk2M+dnV7fDTu6vh7YdrhQPcaJ+TIhjj733Y3kn5qbhm7BH8uwmA9R4b75qxIjJj15rMmS3Rmolj5l3eIMo8hTET9kxTbmFM4GEtu2XLyeB1l0BMwK7uvSmlJGV/Gu4s52vuCDxH+y9BcFUKegXtcwHwlIV7TenzzFZ5b0WgeQB2JJ/ErvE6lOHKALjSu62UcB/E/5HmHC5pvEse8pRnZGnE3tTvm2yNlHlqda9ge+90PL1YU+seuKob9MB3G3BY10qVzyNZ/SsAnlXB/sED4BiZnkpblejZwZv4IsFVGus+5/5+P2wTa/0tAPCcfl9DGKb60fpbQIaBxTb7t+rmc9cvydM1WVvl85RxwHLXsrB3uK55f8eQdH6m65hMGhgL/VlMHf23NIZzQNzGcId9zuC/DXnet55nctFdexDa9IaFeu3W++ZGZsoI3YeoTIFff9bo3g6JDbbMSP7PMgTWDVSNAv0nAcC0dqOkTWZCS/CbSWTqoiV4DACMwQEArhapOhEWej7EK/XXGaXxGeOynKUzamxiTDFRyKgs0A2PHTITi0Im71mWO4FC/uL0kPGq8N789OZieH+m2p5eyFRSIpEL2smMoLu7w7OTw+G71yfD6xfHjOPFdYgF/OntBRNaARDZgMCaoJGBGgoPPL6gPgOI4t1MyvPwiTV0ASShTAPQw9OJ52YCJCflEW1bZX60YBy7J+UjjBdhrYJBAHGrogF/IgihdzHiPR0bent3p1JIt/JAWlHFXCMD9IvnAr+gdqPP6Af6hbI7GHO0FX1JerCUcifB8saF0o3YVgL/T8rMi3nCmrGgcawyM/feIf5baw5jmpbBsfe3bjCXmcJ8YU3QaxuGm0rR6+nT6DMMATJ4ZDtZmidAfF0bVUG0hbSCHvYp4uDRPtf5VdkkxbmTuky6utYJvN2OJ8azGKvNeNdS6imyBduz67WNtVn3pmvjwlAkweSYRWWbrsJQ7zSQD8ZHCFvtAynqtzd3IwaL+puWbSUxyDhOzPXBIRJd7cvwc7rsAfacaNxMBQ8PcQAQe8G/BABrnaTUYRkuZosXXdzAw4ZeJcHKG7jXHh6Hy5v74e2HGwLgs8tbhTogK3okXPN6rGuEBhCOabbBALiuK7euAecu2ZMAVWZUbQcvAS6/5CPMpknDkjzq8moC/EaStPBeKo71YZSJ3XWu7Qn1Guk4vg2IjRSEYgj14WwFy0CvN5r0B/PXAGCPy5cqvPVsg/HJf6NNMDa5bc6wbuZEpcnpzBB9Gve3slBh0PC+8r413VlnpFreG5nqZ70SaRk6pYhybQdTR6ukevBLWbRCUftcEJzyNWPqPP4OUeCZVbKZ/+oB1ghpL8yvVsvVXgnfFthUuTK1PqyXLe6Xr/EAdwabqfegDVUPjJEpe2HZDVnPHj9/DpB+iVxYG2sA5DUAnO3K0ID+s/w7Wym9ZJoi2663Triwv7bpd7/v6z1fC4DTKDGeyyqvvRYrI2lqjPpnOfnlNn2kLlkSNvH95WAbyf9wQEz1fW087BX22bcEgJfaTT1sI7v1WGBIfoyNy/WZUwC4ruk6BiOmaIyTdEHhv2oI9zPqfEzh3N6wtc08jdbet/AAT3lt2iEVyt6kB7hwzGuHpbQKXG5615RIxPRUlTQZ88jHg5aeTSwceDxZs5UUR1neAYIJhCOJCz3CEfP67gM8qADJUlRbMqsW/yaaAoAcAOyz0wPSp9+fXTODLkCoMvTKU2EwQsHKGN69AMCnw6sXR8OzkwMqN+dXd4wDxv0AUQAyBijN28bMvrv0/Nr7i/c4gzJiCJUwS55RePhcQ9dGAdIsor9VQQL7Du3V+ETcKjPeyrPIWsj3H+UpxHg2y4y2PL4D3RkevmBOxmZT3C2yViOJEUsxHSIbtWJO4dm+ulK2YPy4pA82IRMpIfM2kpJFFmOsA4Ai1ndlXK1KC7kvNl7QoAGvNinLaXBx/dkpgex1xLJNh8gKvse+IUYTXn5QvPEe1nBmqSolW8IYGXjiOnuplShMyZ/sRVVSpATiFtAVwJjWaWNEzXypjK4Uuy0LOdvwEfRqxIorDtjp9lluK4wdru3sUICeLoq2wniS5ZqGYR+fRSkvg2izBcT4LYl82AbVNfZPeoPltUNStNGPD43wIve0acz14RHKk2ntPDtF7Ps8BdoMEFGatVf9Oynp3PcCE18CgME2MC2ae49ZsgWC1VfEdepv/JgGrWNFBzb6eHV7P7w7ux3efLgaPlzcDpeXty3Dsenwygae2ZPr4eWjn4wCJp4CLXlTAW4W7xh0sBUiSqApio3ejBCTiP93nBDG0OXaxGoQU8CUcVKzY72hraojrc9cPs57Fy+uWYgZslmMHTXhm9fIhsJYqOBYZj2lqz8QPxcATx2odW+uKbC9XJFC4GRp+pZsoLxMc+IAACAASURBVDBKcQvFHFdw6+d4/aaxYWx4qu/DfkTYSaX/zSkIvSeE6zPOOIPtqphZaVmjiPdns6nS/nxt/Kpe0CunU8oV19pnUKDHFMTp0ZlTSNfaLnG4hReieDXqPVsByLkJjc+XPIz/sQDgNcDgtewQpW3mRPMwZsV5qCsgXZMnFYT1U7XNHoBMWwLAPnPqe+p49KBh/F1mxm17qzNiTS0v7/lt1qef+6UAeGV5b8QH92uh5uBwe3s5MpLRHZqEDrT24znAdT1jqL/X80TgRubK2GiR85CJquoznPDX96lPCy1cMYBtxiCPZVYaDnS2eh6Nn6oDs8r2jXOvsHQa4AWwbk4R7rgNELwxn2VBWx9e2v+rc/e1ADgFwDiWywPlLLxTADiprGPrtLwJ0t7oaWuxYbL09gC4H+yeL24lCwMlwLabtMi9pwQ3oBgDyFlB0WKGJ/Yq4iUB/lSDNuMO0muCzMaIZ3357IjKzPX1PeOA4QUGCFViqEcCsKTgCjw9Yy3T4+FVAGgmwrr5KA/uDeJmkSH5jmDCXkDHAKDNLGl0pDrAAusqIwT6pJLp3NGjhP8E4LPeI+MafQ8ptvJ2YzEr1lUKGrNBx7gBNOKZAMFMRMVEQzIgODs35r9lfg6PK16Lz+kNJfVaZaaYiCuScWHcCa4DGCG7L34w7i6vpLjLyI4LABylX7A2GB/cyhSNU59bubDnQgYJbeqpQ9EKYNZNVrw5DAuIhUZ7cA2MEABkuI7gMwwl6APWj5KjBdU+xtagtvfGYjyx9lV6R3VeSUV3f8ND6v7jufJ4Rzx01KDG8136qlrWTL1BPwDSkXAN61HxrUoeBxCFNQDA/uzZIVkPmG88k2sB74hapmijkynwPeGVFABXsjJTOat3zoLP9anbHm4eAbMlxknwQGnmegfoPdwj+IXxZy4G2J5+ebUz+6692Y4f/1IAjFJIXCeRTKutsUgsZko0jGJe+5RPzauqGE3UA0Yc8M/vrxj+gDXmDMrK5gy5EcaF4kk3/XlsXZXPdso6SrCbmpxKTgXYqQwGf+bzxh5sgzeOZ6xrJPNDLgKtC8sP7fU3768io7XYFwTBUZZNwF5Gk/TglqyYEWe8FCvW1lxkTbdHeU7JXVNYPTRzisySQrt22NbvrQDZQKM1FCVdYoJ47LlebzMW24OriyqjaOr92Lcp38YKBq5P75ju7hXkBrgnJmFN2evbUxUf75M1JboaRKaUfCu4X+oB3gKfzk7rNkBqm2uqAu1xyfFZ9uKurbm19/fvru9fe7a/r3NU71mbW177DTzASwqw14XB77Z9yvHvvYpj6vOaPFkDwNXBM9W2bQBw3bcJ7jaf1u9tyQ+Ho2TtWj5Pk1MSDCWS+hwKNMZnCvz6s7XxWZuvzfGv2Qjy7v5TargrNaRx9zIA1lMVRqe42SoTp9Z/fefUGVAB8NS65mclMRjHcd3G9lkyzHirgV/mcxnryE586zKE0qlFOZnKByFcJTaGf/qwLMnixJG9LPHfHhc7Qef2/5rs4zr/GgCMF2sS5dGqCN6D53jHJQBcG0rARa+ED/hxzVe/09S7moXU3xFUwMvFMhmmqwa9N5LboPOwbCO7MIArQCjif+2FoNf04yNBjk0smaBkDJyg9CMpFyiZr16eDCdH+xGHezu8QSbnUELswawllTA+AOAoCaR2HBBEIiERwC+8rQDAFyghdC/gqthMg0ll/qXyGUm40A8nA8JnF5d3jCUGiEZ/WBaJtXIfeQ8ScrXkQaTJqo5oTYQFwKN4NW0GPAceZXqJI0sySzKhDjKA4M4Ovz8/v6ZXt9H5WNZFilbL7szYVdFaMe0sxYRawzsDYz3pMX1UfWQDTwsarCvei9JCHQD2wYClSQBZ6rolUJ6vRypjC1gDu+wXPNVot40K+BertAHkoz2uXRhK6Km+/Th8OBMAduZhtMmxu7jXBoOMpxX1m7HpSKD18YEe7+qpoLCJcTw5OmQ9WpecOsBcYv7CM8Z1TrACL71EiISwxpSsgLuHVumVu/hRbTgKLyuuwTrkO6N8i2I71E551wVm5L3S/mDSNNb+VaZBy4T6r5zDkUyL/M3Y9y0DvBWO8DI+3WG7QJvHeiH74WgeAGOvObuzs2zz7/BuomRS2yuFIr1tEizJLrT506CuhAAvlB562pl4TcYfrsM4yCRTHkl3fseY/evh7QeVPyP1KA4WPENlryKBW/EuSe5lPWcrpOiXvbU+XAJTqSRU/Pj6CsYsX/Ad527ifabjKmma6i/jX65duZEpt2rdbrBB0AdnuTZDwWumGaSibXPgNxUF0LOirFnQ8M04mFPA15RWK4a91rCNwrSmsPn79ABk6IlBMA/2cn6lbMD+KuFCNrpErfCMzZexBVNMOVp+emXUfZrzANuwabnhddGUmNKeup5yTY0BRAXBVQ6sjVsq9sVrVTS/XwHw9AiuKYHfCgDPzV+ohWvTu/z9Qq3eKSNffZjW92YptLHOOU2D1vqUSJ/zwq7JkjWAt2YkEHswZXUPYif3RdedHiDUe1zRYmT87IRub+Co+3YOfFQ5V2XG1Hr8GgDTDBwdCvS4t7aWMIxtwS/aTf1mZfVqD0mPyWO1ejfHCHUbEExg7ZKKUwDXjfoK8DvVrTo/yikhhlHVPzHmdtDcIhFrnAFNtofR1rpG0zk7AKwzapxIbNpYMpWnx6GZ8qRP9qXQ0eemcKMMkpXj6cHZ/NRxsEyT0gSGUbwUPiporO0adqVidvUgWAmWEiYlsR2yxUM3Qv+gLe6JQur/rPTRC8qYUNFlPYGmDji5BuJvUY7n5YtjAhkpP1JKFUOZsYxWBgmqg5IskIiavDtUxgGA4cnFxgFVFomskMxGFGTED2vBVK8cKKXPjg+HZ8xoq3q3Kq+kd+M58N4ynvgJALBiM90nexeViVWgxHV5Xzw7JHA8v0T5pNvmhWE259u7KM2z1xJ1ARAzK/STKF10e8d2Q2G2xwdz4FhkjJc9xAaCjEUmiL9nJmrWLiaIy35jLO0JdiIuePbQB8XpyrMmYC/KO8YcxgT2IwA8r9mT8o12VA+w149jMU3ZxFpkoq7SplryBfc1in0kwaKhYHeXQNHgjvHJgwwG8MADkDEbtWvlfnyg4QEGAsaSNBq8jDo0AuzK2APFVrV5S5+jrjGU2AYw7REKyy3G3HHPWIOkYiPJVgBcbCNlOAfrQYd5MiTUF9WyfWjeW8gTgGgATbRbeyg8mIy/V01d/Iu+o/0c48hcbY8lDUgAwOGh7kGwDsaM/ah0GH1ek4sp3pQGIwLggwDoqBG9zzrAzgJtLzc96IiPDoCIv1vMKuaVTISn/Bcyx/G5rAPe7onSSIx1HWeB1jXOVh8UoVh0FnE0vsAb/6DDRLIw/L9BhacHmAD4dvj53SXjgDGn+JH3PICv6w1b3tugUTx3Zjc4gyTmEe8zHVtzIGMFfq8ASeVkRJ1OP3Ekamv32ZAUWcTDuMPyXgDADJdwEjgY0WIOg2LOtRn5AsByuaSRT2ELTGDXynrleTIFzry3k4GgskGORffh3StccwppfzbNKaZrCq0BxbaKIdZcbaPPMYX2CMBqDajH9VobILAMmIiOcec2kigMJA008lRUZS0t7plvo1ewa431OkZVUZlSav2Z70mvQuoQawC4Byke+2aoiUfVNhv489m0ZueYTbdzRbtd+HoNXPbztfSmuTG0fJy792vb0I9d/55tnl/XvMFSrg87EjsldRvPL8XQsoa/tB91jstZUBxPG0NZAWH9cgmc9vfM7ffKRvR5Fzt5lBBybn6l480DYN9X9eL6rLl2edwMgKvxsx/TPxUAXto/XnPpRe099fm3ZaCrGKQc2YS2/XqH7pbecI1stQ+4HeN14xlOz+ncOTTlBR6FnEQJr1b+K+3t64JLdvl2bvRnXL82+jbi75bHpYUnwUEpxxD+hXPEZ1NNTtlke2d46A1G6TXmyMpw2xlVe++z5i9zE42SyPhMKJ7kJQmy8xd/+W8/bR40ObZ82cYSiIVQFK8m8LpDutH9rPSNpq0Vw2CcqL3Iyjyrt3q+22TVSWUMrZUtUXl3I8kP6Jx4nmNV8Vpl5hW12nRiUCi/ew0AfMI6orC84xX2ygB4Misn+buRjTi8a1BO+N9HKbbw5BIAvzwejg73+AzU8kUcMZ5Db3LUhwV48P0AJ0hkBS80PZ5Bo7UAB5BETCA8fYy3A8hCQqdIxmSasuPIsMjolTnYY2klgBN4f+FJdtIcePQAJNEvgAqMHeZQXlmURXpKwIlkWshmDVAq8AGq+G4DgRIIAnIAYwIm+1SElUTsirHQ6L+vFaAThRnPMnDGs5GsC4qsFGHFtbZxJxX6I0GVjAnyhgAkI3s2+uB4VRsHDEAY5xoUbYFUK5cC2vjxYePxs/dDazFq4LqOcKlPjb6bym0Di6QO4oXvGGOdmZ+lpNsbyJrTWKf0lD4OBweiU+MHY26PmBRcrTM/C2OB9yHmlIA6CofTKBUeIANgGYQI87UHon0CCs72m4CToDkorQIVNdmSNiEBoTNaI+6TxqKk6SKBk+nbFogVBPuA03dSVPPf9Ar7AGM28wPEvIP27Nq/qlmMcSONPvYHQXCUQUNrDYrFRAmvOBOHyQOM7+l5j7rBovJG3HArfZTAWB5wJ4AyBUp9sBW4KoHZ74j/7uTk7d3D8PbsZvjxrUohARRy7j1RwWLw2sFkt9JIHjes4TBCWGnR2g46eYkfVjtFS7Ya0BSDsDz7oKdXv8yNrdOt5q/rs4fHOUMisFafaP0zeZOo0h5vrJUb0uvv6QGnjLoBJR/GMoxTGvnkMd/M98AkLk4uSGu19olZNlWJnVJawxHf0mg3oBnzIyPX2IPUKw5Wgqry3ysbln2U6XGAew6ngV4YKEIOVgXV7AHT0PDM7LMt9tV4lIretEIcLAtJ6HZC26A6pTBWJWWOCj3WCfLgz32RhvKRWlD+wL7plXPv7Snw1oys3f6aA3LLFOjl+LptwOHaNUvfWx4ucRzXYnznxtWy13M7Pz7rLiav//5fviPYIxtMjjiLltpX90x/3WjPTPnoQk9Ucs80/ky9b+z9TMp5fUeVI3275sBwv279biv58izHURwexLn1uLRO6vt7cFb7a/lU2289yW31d+2ZUbBOwzl2YLlNUzIlzxSrGpv3WsdfdLEGw3cEVU0BjjPRcnBujqp8pvxtRpExtvH9rV3GH3GGemxKDsuN5aR3FVp06AN92zwXchCOQ5YSMyUA2pB1Tb8b13GwCOenrnBSjICh9pnWMDn07exihZtM5um1ie8xhGZcSpboP4Ngy2HrH/1aqXJnfE5sxgFXvdADnmfSdCUCnxGtvzOCZgMA5wbQYdhSbs89oE/g0APgsiOnD181MWl2rn2YdYA54HBLFGEh71AkSQrPEJRxeT6V1RkyxfGkUvz1PW6UJ/YTleZXL+C1PRmOj/aCeirP0eX1/fDu/aU8FFF3Vgq0Ex2llxafA4ShJi9Ks5ycIHZ1hx5QJIKBFxQgBxMD2jXaCK/b9c0tF5LpnEoGlZ46fAewbiDusi6K770nPdbeOMUhSplnTWPESpq2eyvgiDHBpgNYMZ1YlAZ56DE+x8cHysD88XG4uLoZzs5Qm/eez2S26YM9jh0AuZNIOcGYYzJNF8Y73r6/pCdUKwpzIrCH9xkAAzjj2ez/jgwQ+A+eENFHtS4AylmeCvMBABxtBpVVY3XfvEgWfF5bKgcFTzHmV94vxzBUhYB9YUZl1Ufme6O0k1kByn6qTYE+4Hp7qutB8/H+QfWhWUtYY8wNH55YHNCYCxonHh6Hk5MDAmC8D595bu1VBTDV2CJOHIm4FBfuvUFwEnsVHxOkBRvCymQDw6V8EW7JeKSoeUvAudc8wz4sWX8bXm1Q8SPpkb3i9ChHJm56HYuhYI4GPQUULVST6QBa9i4zQJ+eHjPMgImwjpDUTl5vGMMIsJhRtxwMJcOxBGMm+Nnfy1JIe1FSi0nxwlhm+jQFfsT6VuFLennHVqkAuCo0UnyUFKsyUhgucP9xeMPSZ5fDW9QCvhZbpL2fhetVdxoGDx+opscm/TUOrTiRbFBoCbOqR8x1VmO9mHIleZsHC95VE5/4jGgZiRtgrnHWShwI+UNGSsyLEsapzBa+pxy5R7gHWC7KdQBQzGR1se+r95MGm2YYGCTPIwRHewR0aBkss+RbALzYexXQeV69/xMAaxepjnbGLqXSpu+nDvJ6VI6UqjCYSOHJEmxLSq/mutRfLgacCrJbSbRmrNjMa1DP31Rwxx6N2vY6Tv7d3/exblPqgfvOf4uq1QPgGdWCH4+ATsTsOTyh9qfS8Fz3eum5/m4ZgI7f3z9vDdz27Z8bo7l29krz9P2bXqx+/S09v5/XL+njtu3fUOK7+e2fM9W2z1k71F9NI7WM65B42NU2MkX34HduLts+iueqzXqZv6s0bRjTxL4ZZ++fXyuCnsnm2BztbAPf2gxG266D2tZ+zHt66VJt1ZQpJbxmhUBMfWVmCU/tr368Ifd6AEz9S51q8tnyYSzTbPccg/Mm1weVAq1eSxsv59pc25fyTyasOof+jiFKxUBjfFFlO9tcUDfvDadFo0l7fQfwHcm3YsOqYFOrZeHHsc2hJ1qOyyA81g+0fpU/RiU7tWbTwBM6S7yx1y9qe1tzC6A2CJ5qbd8W6i8ul7ssHodZAOxF8LUAuCkMXYKNviMUCEUgyntTBzFif7rU3QAfjH1FfdA9xaLxM3g0sYAj+7ESygjgeS1BYYKABPBCEirQjx3HhnFDYhrU0QUQAQ0Z3kW5pAVinKAIvwNcA4QdHqk+KZ4FBQ/U44vLW2VERtKkAUohMgorYzA8Hlgp8JKg7bXEBRV5lNK5f6AnFmDKC8qA4ybowgZdpu46HhdgCTexfFEAYCyOxwfFGKNfGA+MWQOjAKJ7T6lonl/eMI4VYBtjCtCBdipGWiDawAoZeg1k4c1FX3AfSjnhOm8+tKMm9ALQ9H0YG/TbnlusE2fexmcCWEqm84j6tqRWyquE5xOUIwlWeA5slcJ80iiAOrlPkS0aJa0EluvmEk1asYxO6oMpB/Bw9mtTEulJjCRi9mo1gBvGO2fkFX1XQM0sA82lymvdXN9xSxyfHBI0QHkXvUTr1gIPXlkwDdBvjOPFxY3oIAVcN+EYWVxxAZPJPcj7i/El/TXoplX4+GAmsHvyhO3B80zdR1vs6UdfMDem9ttQZDprBb94x5cAYHsfsfGwx7Cen52o5jWYBk7+ZmAlNoOozhbK+DeBb4Bj5hqAQcRJ4MRikJFEANh1g7WnvjUALqBmZxhu7h4IgFELGBnkCQLvcfjKM42DjuA5PO0wDpEy3CiyEadrb/5GeYOY5TCWNAWhKoZxqNl40A7hZhxJQKBDRoYSh6v4M4018jAEAA7ZRgNFUKQFgpUwS2tRhq2bWxgFkV9ARq77+6gV7/jeiIG2kQH7NGPItU4/3ovS7+znPYhqCo6cyq39VQ5IhUqKeA8eq6KTykrG57Y0MjEPjdZWDDBoB/b5nIevWtTbeRzlM6xU26hC8B8e8GS/jL13vfLIfVEUmWnlIpXIKcC5pD+pbemJnvMgLT2jfpfKa7If3KZfAfD0KC4D/PVEQNuA/Ln5qwB+ChhIPs97mL8eAKe3r9+/brPjg600e5/17ZozRtQ2ToHflDV2JmUFiG1Adq7vMVui9kfvUI8qwJN2YfA1n+gzxyKNeu2zYL8kcEpA3u9NvW9M1y6pJkbLpALfvi9VH/F7p2SXdQroPj6D+jXXy4f0/gYzoHGsxkjJ/XAZzjpGmUtlc+X3a7bSd6dAsOS45klnkc76scd7bMhpOhF0w2LgGa9xtY1nwQQAXpTb5csE8eM44Ao66z52GT6B5fH+FsZL94y91GrfNM2/MhQlKqblRW8w2BoAIwlWv9nrJvpaANw2ZQXAo7iOtL6kLEzK2Ug+RlyPFRUDT3p+oVyBCrkPSqSSOuGHitVdAh0ruaaqYn2wlu6JQKsS6uwRzAI0vz+7ofcVyVzspbPyiPc7RtgJgQDgmJUWdN6nTyJZFBIiieIHAEcgFqVkFH8Jmp0SIjmBlxPLAKwAUJBCfaNERM6ehnejJm+WNrJnQTRZ9AtlYtBHJtO60fvxAwXR5XywmA/2ASYiq+4pQNg+2wTPNbJZ435sNiZZAoAKAwDaZSVH9Ol9lnXCeKKfAsnyVPqnlRFibDaSaAlYgwaOuFPS2oOmgv4q27Q8xhhzKP6MEy7ZrOWVT1DHNR3S3wmwlKgHmZrlVWdCsEgg5XWG77yOVJtTlJYE3pGQCsAb4CTKZ9UN2NZndNgb1yWjXHvPQg9CFv1Bn4+Okc0b9HEBHCYrcuwuwecuQR/eh3F8X5Js4TPPC4FzxGd7viE6vP6ZiIg1rTMjeCqsEjQYC5SrIg0mgAcMNVjfL58fESjaa+ekXyq1BSOEKLze/xbGVaDW3yVEu2yDzQKo9mA/JQA+3ADAShwmUOWDTgYEKQamPvs7xqC3DOYAwGIIABQLAGd5nz8GAJaFVBZ7GNvenSEJ1tVwfimKP+njRYMw+KWBAf/daR9k0icNIuVDxD/2R8bI2uwkhnECuy2W/1WpyPgeLeoRvS9kO4FzUM8TDAebAvHBkSTrcD8MleEFTm+9MqjDqIf/QAtXsj0ZA0YJswD0weCBBzji3SEjnJOBcjmo0FWJGikJM5bsqhxAPtcDvp1nI49PKI7xPF0f55qP/FITsipJ8PDO/VRlzn0whd9sEsveGnpQPeZ1/238vkINrX3dVOwq2J/uwbcAwDlfstywHaGUV8/arwB4cw7WwKtk42alhPqktWfMLt4JcFvPyH5PzT2nB0cNiC0A5/qsPuZwDKQ26fVTQLm+s45HD36rXOz7k6E3UfIwzjtfNwWGvf/ynJwf7R4A+17L8Bqfuc34+BobyEayaMZv2INfjE8FkLVOeC+LpnrWj/XUPdj3rgpDD2s40vpreyDt2NvRWo9+1X7UkqNNHo7Amo0Pm8YDr/FcP+kJrutfazQzSvdrULpL8QIHg4DtmQDA1Tu9BoB9+lTA3dhiZXD6NdgD4OxrUqFrH33/HDvHfa4GWXym3Ddp/OnlUT+vlmlfBYDb5omyDDUhVb9QDUraRt4QfEE/8+HFkUtK2lgAWJGQ6WoMKiLDbCTGqXQCAWDVJwWV2J5UPNvJp6CQe3BIvyvJfKCA4V6AVnqDkYzqWPRXKKYAeWcX8uQayJla43hVg3GBaNWM5QS2jLgPjOMF5Rk/BLu7iLsF3VdtczZlJudhexTfSCryJcoYoSZwlsTB4qan5C5LptBzHhmPEQ+NhFwQQgBLoB7LcypKMQAQvIj4HWWJQH0GeEUsMkAO+3+DDNI34b1WzWAsUio3EePquosYE3hYQQM3VVqearRZCaPwLtT5vbzWM6GoigKu2q74D3GeBJ87ogcDVOHHgo5zWry3jvVEm+BRUSIgvY/loOgNVsIjtI8UcIxJlFv6+KCYZM8h11IwC7wGqUyTWmnPndgEmB/0Ow0TEcsaSeHkmZGybi8wlVduMq1xeqvuEYu9yxq3TNIV5ZwqiAQgwzjhP9wH79j55XWrwYqthZ0FT69rtgnwaF+JGq+EXJgTjCGNL6WEjz1Jjr5H/5xEDA+HBxrrAzWrAYC1LuXRJ8sAgAXjGsaNehB9rge4CVCCCWWgBviHoeTk+Ij7tZX/CiCrRFZji3AFdq75iyFRUrfM0I3fYeAhAHYscGSN/2MAYM3JE66Ni+s7xgAjAdbFFQxGiqfG/mvAN6jlzgbt9djTrOfUpHaQRgx0HSevxan4Sjyv1gCsc2qZKlqqYqYNTFzvmkYFGifF0sE+xP6ywULeexkd0EauzUiIxd+5rpRVHcDf9athvAFbAz/MBM09KoaIxky5BPpD0uMji/t0DJGv0X7PjJ5NCeoAsGs6+jxsgNUcyzgXeW61zCQZVzc1Z1XprBQ+JSARcLGF3CESfVbNKYW+KqI9wJg6363o12vn4n7r/d8CAHN/lAX+KwAez9BEEu6NpTQHYtfAb1Vg52TK0udTAKbqe2vgemptfi4AnupjguBxbHAFx/19dS/WPo/vSQ9s7aflbtMZR54wjnJLJDQ15g186FL+GOTYQDruU4Ix6xo1h0Mddxvj5+Zxiqo65dWdA7fUXywrtyw9NDW+KbPHnloC4FLZxayZekb1c0GpGzmGkqKrq0o0GZtdAXD6ZY1fPBfZpqV1k2tXo9WfS6YW175WQFdzfhgUzlH8R+tjxgPcM279XieQ9Bj2e65Sm810ou7ZcpFs5urweaEzYbOqhN9V1xtkP7FRJMeaAr9fDYD/yb/4N8se4KCzzW2QNQCcmdecDToSSXWU6F5YykOb3mHHAjopkAWFLEBRV/YQmWBREmhPmXAjaRKz2JZ6r7QORJIbvxebCDGzz58d0bv1/JlowFD8rq7vh3MCYGUzxkZwTCfeAcUfAJseM8YmyvvrSbUlAzRmgGDHbRKwRY1PLEbEyZmKrGRI4Q18QJkU0V0BMASWlX3XFG8og2iXNoQEMZTD58+PdM0tALBo3IoblPf69gYeu3u2Hd5X1FN9dowY5kMqrPAwA7CKsqxEUpWGQO9zLGr01zRolHPCXNh7inmSh/Yj+4HYYrSpgU6ASYBg0MNRGxjevN2nBABK1KPsyACRrF/L+NeoU+wUjxFbJ+ptxs2Q/h6xzxxfjp2UetRrhgFB/QhQBIW9xZJqHmXowDqSNIGnEd5IMAaU0EweJ743NgvnFx7+R2VkNT2dmVUB1CKukwo7EpxxDHYJYKXEZ81pgrWISwZwkNdsR95xadUx77LAkQoaGXh5AAel2XHKLMl1p7lzVj8q1B2NEv12QiGMPfYIWAX4T/Wqsa4UI28ATA8wEp3NZPNrB7rT5TcL32a9uZQLoNvq/TCuAISzHvAhAGt4bwolxQAAIABJREFUfsNj2wwMRWj5oHDiKoIf0t1hDIsEWBFCwZq2ERtssPHHAMAYb7wbXsb357dMgAUPMOJh7cFsxgVnAq9UYNNrZ1KcbtCoWvbEsZHA4Nd0YHtNaiINHlyd18V7TMYExbhrnYXBhQnbAHTlTXeoAtagDQyOB1ad8SfDLoxeLdGcPDQqRycQbHq9qfdYuzZymdYveSyPsQ1+Takov0gxnQbAViiViGxc0qIqOf79yY4YE77PjBUrLVYqpIhmvcjeQ7V5zjqBWXpcVbddANglKnw+TlnvRyC4o5r9fx0Au31WBKvi+qsHOJkGc/rZl4DM+qy1++fea/2sApG61uYA5dLz6jO3bddo7RfXmD+3vuT1hXd4XWlvj5Ni9XrqHPCs4MHnb/PGFgBs4DgVI++xqOfleG4MOpIxaWaj5dIUAK6y0NdzbDvPbmUL1ffOGb968Ee9qdMBpq6Zm/Ml2ejnwFGg/DV6CmVrnFO9bIN3eIdlW+djWNvYtIz5SxR9zjJvyXUwBujVuFGBpFS28bU9ACahPPpi3bGuoRrj3J4Uv1S5OUeB7gGwsZwzP9tQsCQPgqBYxn8+3nm8nmUIVv9yDDc9wCjRuQmo/axqGLZ80H4Te696w6fW2c4cAJYgsKKUxYv7h6wBYCkCWCDLALg+14KnWjHs1WogIxYGEp7AKykPMGq1ygMsAAzl0nWAXfpDVFr2z/UzQ+ih1iuAG0AwPLnwUgBIoFwHQOAVkzchMY1osspQHHHGQVdFYiCWAQllyF4mDAKUtqvIBq2SH6L2iSaihC5quzwmBDo7oBuLDqt6rPDYisqKSQa4gmKosimR6ItAWmMCgGDKMGiFLh9k4QQALFANajbotQDBh8Pz00OCUcanEiQLOFdLD/rmNOhSkOXZxn2Mpz5UPWAAMVFk9S6AJnjCAZIIAkg3Vd8BmgFs8C8+w3V4P55P7+UuvKPy3jom2sYMxeNGjeQQvs6aa4VUQFKxiFDaFZutxDsqmSPvn2N1c6MJlAL/kq4e9WgBxtAHl25CO6vgHnnOgnLGdgYLAd4/xD5iHbN/BPgAp1ofWBsYQ60Hxba7HBAp5rGOOBaRzAxtFhU0YqHtLQoauTPnsj5rxMG7nJgTCfnQxZzhWRBTCC2AgQTsAPxOcIL1a0quPfOkdCddv47hFPjNg2ETAFehiTEjAEaMPdYnPMBhLOEaQB1fs1YChPlgmAPAzvaM+cTzkciOXspfAAATsD0gQ/v98PP7q+H3P50Pb98r4Zw9evjd9POktiqEAQd9KnIu95GyekxJ00jKSysPOctZlQM2wdwmnUusik1lwB4I78GMX1LbYKhwXWuDNmePblm3Yz84jn58kAks3jGuV23Av6BHCwQ7hl+fM5yAscMw+gE030WiuzAOxoIyA2PqPKsKDcuDBTW/gkuPFQ/bkhWzpxzWv2X5HgNgGwsmD+em1MkT4cNeCcQ0zzXbteZoM3FUU+pCE6pK6LYKaX/dL+UBrhZ+6wUa7zQ2+Czzv78mwcrVtAYU1wwga/dPrdvptWyZovVfwcC2z7BcqP+u3dv3rwfEWlNjuWYZ6fWm903HK9dr+n3ltlnPzHMwYyGnapj2YHgKAEvvRpt0hqc80ltGsjz0XT+ngjXLn/aOAspsEO3HeGrvbytHpuTt2hps8muCri8HmGSw18XjJ/lq67z66LJzaAQQZ2LRl/rUG0JqG0fxyKXDYwA8nWHemMfzSw80dUrpyS77V+Ui57tzKLYxFXmu/dR226jtM8xYjo6XsLc6bGxq79G5Rf0xa/FWsFqNXL0xg+8eJcsyJhsbpM0unTOY9eNgQ9ZnA+CNAW0lPqQwzf140Px9H/jce4DNCKuLq3aOkxGHGxawlQ9m9+R/qfDowHM9WdUB3T/Yj3IoqIUaHPJQ/O2FdNyUBkkDj8UFZfr0BOBXijUABuJ+QccDCHNSIgBUAbRMJkQQELQ99FFARZ4PgAU8S4qbaKIq5YPsvzdU6tAWUQSVCEtevicERgZVuA6ABO2XFxsg36VElIwK9x0fKp4WlGZ4GqEICjzjP2VY9YJmbPCVarXiXgBg0EvhBX/27JCbpyU6ClorAVEk/gLw85wTQMKTHkmtTo6jZFLUMqYHPeKx4dXxmGGNsETK/t4AIwQ9eyi3tLs73N7DA60ayPZUwiDg2rRaL4rfVCI0lbJS3Kq8oFKc86BAP5FtGe8RNRzzoXhgPE9JlFRKiApmZN/l2hvk4cL7OFZHh5Q+GF/XLjYIwxhj/C2D5A2O7NeRsRzvs3EBHjD8zbUG4BkeYCZ/iphxx3yo9BKSZYkdgHmF4PW6MShFH/BMvFdrR4YEJhpjJu9H9pPxrlEqSQwBSUDSbDEuQVMXtV1jbLDsvWmvsmNU7U324fMlFOh6UDGuHTWzTw7JUAAAJksCGakBfiNpHGVL1CqulOcKgu0Bdm1ggTGNM+KCCYCdUIu03gA6LZOva9GVur7ORlxLOlXBWbJAMwb7TpmfQXtG/d8ffz5n1njXAJZ8y2RZzgiNzz3m7fGhHNTDqFo/U0HKzP4GwFbiqtKUil1aX3tlGH+bIpae9ajlF5POZHjIvh9GSRpvwghlwIux9fg78Z/fr6zPAo40XgVN+j7i5jF2pr1prYr2jDHkvr4WhZx7kQNSSW7a3+3sk+ZY6HFKUOfwBq9fgedMDmWvt/e9FYv+0NbfafnH3MLwsnS2WhHy2aWzamdAxnL0xHHi8gBLse6Vs6nYvCWlcqo9vTL4SwHgauG3ombDfFWcfd2UEWB2gFeSMM2BnqbrTBiE+netAcil7+eUvrFImV8/VWldWmNfOj5L99Xv6jxJp0uwss0zeqV9m371z62gr1/7tU34PfXPSFDUeYHH9+uv/vn1b4VHpA7dztdSVcB9aiCpAFHrq1NjZZlSgVOV9eO1Mk401Lcr15skBpk90e61dTzVNve5lxUViPeGrDVZGCunXYbzx2FPDcTH+kLTq/5QwZFDBatRcwrU4uxqc1Ma14+H3zMVLloxUbZxybOsXsrYK6eTz1eM19xccN57IMx4xWx4v5ds1K5nF8PvWkignAq9zPO6a+d/WSdtDZdEnDYq+Tle0y6vmXsqk1LiMxt+5/r81QD4H//zf00KtOu1tYbYilRKXOA7KZHFyxA0MtLoSBUbU+UOD1EzVkqMqKCfWqmemtq7gl5nEuPG4eSB1hAxmEENtRVYdX+fUvkV4BR11t4yWU40iWiHgJO8pUwIFFRi3OvstoxD3RfFmN5H7gBQt/UvlCKW6yBVUd5bW+RN+yTdL9rE2NWglwIoOfYUiw/eUFl1BNSgCKJMkuI8VQ4IYAMKJOiol1fX9BgJNIvmjPZcssySShW9fvVseP3ylACJQIc0bWVsxnXXt0qG5QOeimyUDUFXAT5fPjshSMTzMKeOGTUVWkrsbouJltKnjYt34t0sU3OwF7V9PzGj9Pn5NQEbfkxnppeGdOag2AZ4p/HgYI9jhEzSMBpA2OEzZk9mfIDmBGOB98E7ibEB1Zz1iznXqSTQOIE6yfTy7THxl4WKaMzwrMmwYqUS/zoZTvW+4NWirEtIcq4QBw2wuvuUYwbAb6Enb5lAKjypnDvWzn1U3eb9PSr6KL3l7Nrej641zOzhAQJM88dckF1wDXaAjCAEsw7W4TqSRwzzh/6yPM3ubvPMMxY4OE+WB3gPxv4hxhkGA9eBlldO4EBsBBmb7PGGYYQxxi27e5ZZklFLwEP/pkI0FtCK+8f04fnYA6oBrCRzYBjA2OJYUtd8rEIRyewoF2CIiPrIHlOMAz8PRQTXHUR8qrMUt0RY0YYGFlkiTmvdhx/kCwCVKUS2kHqtE/Dt7AznV7fD2w83w0/vLofvfzwbPny4ltcyaOlMVhfJPbAe0U4mUCuGMSz6FosV8jupS/L0AjD78LXX19YYjxGMThhb7V9RkjQuojM7fr0egH08cHqmRcWnPAlDD732JW5dY4Hwgd3hMGKCWceZ4Q2K+ZcMlcy2EpOAfCAIZhzx/i5zM7jckcYP8cOqzY4YeRumWmw8vcRZIonGvBrUFkqf5DkYRErmZiWObcJ35kaGckFDF2W8mCI2alWv9pRyJ29FVUzHVwkAJ3CuBhF8boBuxbAHqlPvrJ997vU6ja0H4CwcK3KpRE+/uSrDS9S2VIgS0HsNyGglmduDg2oE+Bxlc6q19XxcG8e577F/t/2pynrt/9L9a4aIpTrB27Zr7breg7p2fb/+NE/TZwDX2wyP8XPnN8+WAAWRBX4M0Mfsl95h0wMqyDeqILENeg9jb7SBbFWd80wQOdc/G3Oq7O3HtgdtDfxSk4i+VAQUjJX6nCkHV7+Pva+0/7uycGs8067RbuOarPDc2wtpICavIBwTOIM18HPPNK5wKErzRjSAmTki6lrznHh+V9d0nHsOdfE5WoHl1DNYWWbmJ9dOhOF1IWNLe8PfWQ/kWHfvsf7Vxjlow33oWp0njwvWA2Q/xreXQe2sjiSmc/2znmAWWS8XvM56EFyNDTyGC0OjB8R1bdR91K77i7/8twLAoYz2grcekE35CzqzYYUU52kATOAGJTdKeOA9smhIwcr4s8xGmIJNCnClQkshES0Nr4UC1+LPAHTpvZMHlbVKQ4nC78ysS8+jqLcjABwKNkurwPsb3iRZ7LMcE8Hg3UcmqgF9Vl7PzDorIOFny3ueG1eg4R6ZW+lN1A+uh9LkeE5TgbX5kGxJQB3Kzoez6+Hs/HK4u1X8K+Jl8QNqNLLCot+vXp4Mv/nuuTIxM2PzoFrCkUgLQEkKmkA3fuzNg6ECtVafnaoslMqMKMZVGVnlRfx/2XuzHsu2JUtrx4nGoz/NzaT5URTtE6IQBaLonxCFKPgnJCB4KEpF/SykJPPe00TjER4eHfrGsDGnrbnX3tvP7VJK8Ktzw303a801Wxtmw4Ylj89Gv4W1BCSq7/UMRHSJ0HGNr1A9b6Uozb/aIMopICVrCV0BHh8pci1xqXv39H0/nx0HdBrODsa+Ay7uS1Tw+dNHoogTbQZwO8/VKtv8cCjEsxnQGRATY1Kfy6qqKMHqKeOCfCY5RPkOoB5gTb/zPLfM14pKaW4kF7mM/8wN5glGPT+IjtFHibTzmujpVw8F/vP8jAEGv8tSmRZO/2TTNkU2QltWmpajQWreDw7Qnvm+HDnkkCfvRUFhi055jjNWE+wzLgJbVVaJtjkP2rWZFZkqGqo+l8OhQO8KgN13x7Q4rb0CwOpXMQsey3kAy8EA2A6I5J+um2in2W4NnSpr1ESzPHZToEmq0AXuvU63W7kjjxbhAMbwrOSvOmJZ863AC38JaH75engtAFyR35+u5RSKcFM0Afi82CBVAok1FH2D0Px1QIrBQj6/Re0Az3E80Cd8Lw6eOHV6ZCupFAJvxZLI2tyjLXWgnL2rHyzzd/8Wh5DbUQ4yMRoK9FbNcuawKPVibHCwOvrg6OoWCEusTPvLAznTkgcr54PAqiPT+ltrr0os3ViJ331EyoN1E4bRyPyv+5FWk31HbBL2t8XQWinRnsehdnl/MANhO2/6X/3wXz/Xwe/o18pH7vfaM4JP33H7ziUAvBo/w/go2lsiAH0O9PZsn7UUtZu2x6nP5nsrOMje/WsA8F37Yv3cHwMAXwao26hcxvXU869tvHz98xHi37dvtvvs6WjWpevvAfRLc2Kda+c+nzU02lFAe/x9b6aRZK71f3uZpL5Wcs8EPlYA3PfGPmfjlBxskuHg2u/DsFf6Olyf99hG3475OQZI9vgVjN4FpF7aO/bGfu3DS2PtVJ1EQCu9bTjOfb6kr+d+uUS6o6IsA2dSgk+dZT2Ku3Gqr5HUwjzdqZwzwThnq7Wx6jNwn3MAuD/Xui+s+8Psx8lwkj2u4JobvvZ1x1lhx2XudyC5B4At7nsOANtA3kub6uv3HGNHc6UcOd3RuV2fW8dZ+v343NiyTnK9e//ef/N/fM0f60G63eR8gRGpbW+eA8CzpuusCTi9ZNOwyWCnDQYgGjar1FboP5TMtFkA+BvozjZQFb2ImFTlSjkCZOoAXgu+y+RT7kAL75uGi6EJALZQEaJWI8eiQBe5tK7te6vhCQDm+gGUyfEc3pBSUg3tN/lsRLJMM/6oWr8YwhzuFvhxLiz/AXxo9+s371WXVyWVqoQQvWRw41I6L18+Pfzm++fKZeY5BEgomXRzW5Frq0HPEkAG+DLCP3453H8A8ARMWpWZ5+M9U6EBSxYew6ngPjU1nRmSesxxQIjWfeXoDm1EUTvloLIoAb9cmzbwnKoFLGrgvcN33z47XF1RLNyCTwFrOkDKMOV7gEeLIz3WeFmdeKp2e0FU1Kw2pwAEgAZvJ5Lk3aKUb3HAaP7ZUPZeMr2O2SwN/h0dsqiSnTCJ6vWyTamRyn1FJ645KDaC6k/bQE9+LZuI81+tCh7Q7IiZo8d4RNOHZjV0B4E3vwgD8V6cP4pYEXWrPN9QgwLuJfpWG2kOm4ieKZouQa+qwSzHDkbuzMdkvt8FAHsubMUOAoBlQBQb4OkTA2Co8ukP1ZMNbX3xxqfsUyJxKQ+Ug9jskCYSFmXoEm2ajjCDWh9i00GCgyPRVfVLRWN9KnuTnEDeAh1E1XGgIayHQwtnjcTepJZuD7v2occPDy+fPdH86yrKSdvgGRyhdvRdWgVF6ZfQXpW94nPOj62UgBLBS+PMKCj18MotdgR2uz/mIMxB7gOqRWgqKtoPH0fVHx4eXTmlQ3tECcjJOVcCdWIz1BrkX+3Zg30UCrrzvPm+00UoEWfAOwyP0e213qvGMDn+1+9vtS+8RkywdA18Drj2otZ4AeLM9aQN+OyrPaBE8dyfiSCUmSkxusvlZXJ87gGY3n/u86lWmzNsGi+zvucfapCuButqFHeDLFT7uwDgNerbjbFLBnDvCxmUdcZ3emW/xhoB3jPC+2vn7v/nBsB7bV0Nub0xOvWMY5+61Al/4Pt/SAQ4GknbcY7B7k301Bjtzc+T/bMAXxvKFbhpnqdzIHgvUnonAFypUA/u49CMIe6W5jzJmlif9RSjoe8J6xrpfRAQkdfWPQJbU0Cw1evOZy7NvV87bY72pzov9/p1XtvOd4NJD9g4hyr9UXtzpaSE8bRimb0I8NG8qvOsEQaLHVXgsWy/2DNqTcoQtRzxDnTXtJi1z34NQyT7b/7dB7RbZfMjynSvQlCgeG8udQDc9+vMiWEDVlCp7/EZ50vrs59h6zpIP6X9l86Jozlf9n53BfVIsYA3tse/+1//7yMCfGcAvPLMz0SADYCnIu8EEJVDF45JGS4NXzTwm7xgG/UY/TKskwsrnpy7AHCBsRxqqimrpmhqw2n5jU4qn10kQxvg8sA5krz/7csn47qh0wM0UpfXFGtHKkwVtlhUFpyicNoAS7SkaI6u8/lJES0+K7Et8o1vP2qxp54wdE+AHf/SJgxl6MCoKCN8FOMvdVgBQoiBUcoJAExZFxrA57iHabnQwA2w+DtkGQFcooiHQ4kNXSmqGqBFlFniUy3K7SPqcAD2aBGUqnDUlgMyQ6Wm/VC4FS386ohAFIT5PTV4k4/6Fz+8kCI31F/XvTVg4Nl7ZN41j12+iWdlfLjXcF50MFJjwuZlESVHp1RipdVeTZ6lKKilvMz8FMhrYleMcQx9DjiNf4EWiZ8BZlOvtfI5FB2SqrGpyDLEmUPJO67au65hTZTxngXSim6d6JIVrV1vL+JJMtQLFFkJmsVu4STlOQNuKj89NNdQ4td4Ae2xM8NOiETdswkb8zhXJekFOVAVhbsAgNdNchMJLqCGB5g2IIBF5BenEXM8NNjQ0ocxEtp05UTLWVNrtO9xYmeUgIZZKXOfceQxh25EUGywiOZbO66oyk35OIyRfljFkI4zLE4Hou/XKjP2QY4tlVnDuQSNvujmL55djcPfTotvDuwkJgkbTBrcO43CObCm7OaQEqW/qNnJkU20FJqwHUOOIoddo74oyrbYDqKd1X/ttAkI7gdQj2WEti0F94romnnhPTY5QF04hL5PHn6c9iMyW3T2PDfrawsSZ76UD24LRdEnUiy/wdFoXYcot+fA9jEyDVSlUry7KQDq+QCNXiC08ow/lkPQPKGcQfa87xljdzEau+Fpw3RGOvi+xmmwKY4jWKsxcO6e54zccwA4fbYC+OP1PAF6KJlZg71W9ak2dkCSSFo3pM9RoO/S1+ciqH8OAJw29n77NY6My0ZmTui93pjsurv01Z/iM1sAPNszDO1KG9pt/Q4ldP2c5toO+M3nnIY3Hdp9317nXgI38+zbng9+fToE4/BLYCZpKflcHSUbga09Q99nTrE0h77Elvp7bv2ciwCzF3eKqR0DZvLx71irCXHXjX4tOF7n9FS/7glqx0+RM7N/v895BQMWR6zer82/78lq8xIBPrtXVtrTYEwVpTf3j12v69aNcm/1owCynb49MjzmXpXAPDV2foYthIuvpvf/HKN5pXwuADKf7+PZWQurkzVXWhkC2/uWCnljJfVnuwtoTV/OwMI8L7jWCuD3QH+/Z58nqRef92MP2T71fe79O//V/+Y9oiUsrxfc+zuGTyboKQp0lD9jNPpm6TiN8Bg1l91oUYWagInUZkFihDs6FmXiLY3Nxr2FV6CjGqAWj77K8QioKUp3XDM0G5VptTZAI9wi2gI5wJQGuv1k8aaigNKpqrVbyqR5TuXwlsKvIzUfK+rzwZTWbxylNSidkdDkOxLVfElZoqsHAjAxlgFWyR1OhJb32RSIkiHopVziclgkgkW0z+A36tE2sPgulFeel++htEuZH/qPdlvB+Vbgk3GKwFBolgbhBp2qyaz8wsq3LYojBigAlkiVosa1CeS5k5vrcj2Hw3cvnx2++/apgC39TX7sL6/fKdo5FmmpJNNe2g0FlWg6EW/mmyL0oKhyBCSkwlheQaNlDO6jqDz7n2vHacAzJEdRRm0ZpXwmtGkJKJFzragsgOJLCXKZPp6SRDk8Y3gpslt5rLTP+ekRn0Ah2mNFW116a+bZ85raXsA594GGO+jhWuiOZgfQT0qW81fZGJLn6AiYezZgz5FW8q79vCorVbQibSpFPTXlFFVzf8a0+vMR4L6heQ8KAHGEXw6Mb1CgRqHcyuRPntppQZ93caVExuV0amWOEgWOEyz37LQf3bU5Seaxk5p12SOTb2RjJyrSjMv6k+v7LLZTzGwRRxrjTCEaTPkjKUDf4ACzI4j/2F/4oJ1zBrvSWqjTS4JIElQzOM57ieRb5MnPRhssxGdHCP99+OC8d8TQYGLIsQTgqnQS1s04pApUD9Bbe3WMjTynbNbyZGbvi/BaniFpHU7LntHaRIQT0ffeb0CZ6K/LXnjP9+/u+ZxF6efRHkWIPXcB/H72qhtc/RPbKCeSHaXoFlC33R2Y547StIQFtY9VGkk7Q2NndcbI0QSpA359fRgZlUudZ8vzJO2kGy2nrvFrDdV+nVPgKn2/l/+1fqd79tN+32NfBXWvj+a42tEcFpoNmSli5j17KwR2yQg79/4fAwDf9f5+Fj99F+/Z64/1tcv3OHWV7qq6y53++J/pFOhEklfj/lQe86n52VuJLbDOt+xXw1huKtC59/G/fd/vQq119brNCoCzF+VeeT/7vymeM4d4u0bszOuONBvuTis6Oap1Nox7dht7UVLGppipMQUKzqis557no7azZUf9uGnL5fm0ATQtUp85nzO/g9sB8hrt91QEeIDlaso427TpGoCNMSkAPOizC8V53Tvz9zlH6FkHXGPFjX4czpp5twDZzKMW09ucjaM9VbEldoXYX6Wc3ds8yzLVLA0YV7DA3h7W1x64731x6gzK+vW/yeXdAuC973YQn/vM9bVoRpRTKuMc4DsA8L/9XwKAp3d/bXhvwAC7ZQxosw414UQOsCKs5RULgI1hO8VUQvPa1m/CexIDSAZ3A7FSXC7AJQpiK3+SqCz0aCIpXZU3nZ3cPQvoNKW3JgTDdYgQcm/XYLVBigFEtBbAx+vkokkRGnrje+eZSTm3BKGkbky90kemDFPbExozQFBGeXmQvnxxSSQ+Q1SQ/FcoyKjeEgXlGlC4AcDkiYae58huSiqZkqd8ySfOk6T9jnYX4CEXusoqRXzKUV5KPhkA674vXGvVFMuvik6LqingbZDBNR+j9PrgvqMr1+9lYKqm7xNEtAxUaDvPCmh//fa9Iis4ChJdCpDkMzy7hHGK+q26s88eC3i+enOjvhMAjuGrusyoMpu6rmhoRdOZo/ESxmDS3lYHgdpW3wtFmI1kAgiD9ACtvvHTHkS2WExRsXXk2ptCvFcxpieQKMCpaDmiXq57zCYQVsODB364MB70HFXnNuCWQxSniCKgxYKQ2JWUxi2qVEyQina5dE4ARaJZyQVP/nqAYqLCoeDTftPmk0LgKBfPl6R8NkRHrada+zkKdN+Uc9DE4FG/ca/7UOMfaT4zVqzpiEIFJHa6Lu3UfqF1awGp5NL6NMtpZ8uj4E15h9fNuPI6Q0Ud5eF8feZ1mCTtfNYNEmHOGGT/lGhfgTrew8nx8+v3AsCAYfV7NTEUW4QH9Z2KZLuvShG4AHBYCtmXOzC0AWCnButDLBopKdthASjGYaRyYAC6ciCIclasmRGtLUXsrKNxfoRSJe3Cqk39jXUayDmfudrzWXrU3jnIHp4In0SJWxFf5WSXQns5aNT3MURGDfTNKTb+oJ09T9hOBK+zGRiYFHeeIY4rr03nAttx8OnwPurxxcRJSklKNzBA88zsbZq/59xKG2KxpD0d4OXsGrXjx/W3zpduNO7f9W6v9v2yGxqZ2znP+9U6KJnzYjq11vV+l5bo/CqqYfpLdkk5CDoA3KNAXwKIp9rwxwDAl56vnwk9IpM9+NL3L71/HuD/3QPgNf637qHn23+6Pmj6JQB4DxT5jKiV18SUNrtHNSjr2HZo5XY2pNHHLjbzOGe7uF74AAAgAElEQVQb6FwB3VoGaQXDZh0eK/FvQceWJt77bD6jn2rdG+5Kge7r+tfsL91e2hP7OwWO+n5z7jMJ7vTPdIB0KQLc6cqjf/xLRXDjFe92wNZRMHKGt8FaPcLR2dicE7x/CQBHELgDcTtru4t+2jGxfdwfPssCMdJHjoS2+VAc0L21pjErfGKQ6h6NzYMjee5h0XioayMUGor4zkbVcefqKO3nRJ9ve1i1g9/0+Zw/42Qd/RH6s945B4AzIdbDb95wEbPaUYFWJKbKkuTAdGTouKRRgKwpy9XJRR0OAOZfHkC5tFAIr997MCrftwNh18E1ddge/K0sugGqATADReda3McGqCJsjx/pvQDgAEVALkBD+Wgl6ELbiO5CvwWc8j2XbHHJnSg78xnEoACxtAEaMtFfG6YGKQAa58M+VN3Tly+fKCeXCQiAhi6JwSq13Zabm34VJRdBKQBsRcSJ4rkvUCpFkKtq6ZYD4fYD9MAb9ZXzaQHANvDpc4w+ldwh6tHqOwOy+QzPLHpy1bRVvdjKYbbqMHSbL4fr61sBYMSv4kFKdFJ5zUTenzwa9Gu+Sx8yHvQtFHCem58YCqJNVm1kGag3VpZOTq6ioBWZVN52vJxSvbbatQGwI/ABlAaFnieq01w5u4xboqra0wKQGn0zkdVsVTgRYA9EIMqODkcxs8GJOv3wgRkBRE+L7siYiP5aVPvI4ysyXWJNHqdS7I7Qmp7bargIAnHPrBfapTJPoccqkkVUTcfKmIupq83z9Fxmic/JKWWwTx9yfdgRKRmmTbeoVDHm431bN9y5ubnHOgB+/BiFbzuBTBt3akMin6HXegOcVDT6TCWyROna7sKJjHfArD1KUf5S2Wu0J9PpPefiTHr6xFF/MV1kqCSvzAJIqwow16eETUo3CJTCHLnFMfRBCtGAUP/nsmUjjaIAcA4y2k2/h4WifOU6cAKwieTG+z0UleuAT/+Hvs6+InrwB/aiVv6ndBMCgMee3gw7jV11/jCrqy+Uz0wecImVpY+rGRuHRDdo+jp13q+p0xaY89yVHkGpZFvpu4Xxi+qfPULnBtUIStWZ5o0cLZsrgy3jueJyZwa+xWgYzkOLAgKCXWYOAbKPByjR0NjVtwBURfv3fwzsthUV+lkrANqc01433ndiOK3G4a8xTk80a7wcALwa1DmL975/CgD3a/xaQGq7IPWWTSmMx2JVJN/Lmbz0nKfe/3MAYO9zVcKqIiy9FM+v7av1WS59/9L7v2/f3fV758DNJfbEqhmxd08JEhboSCRurLEVEDZBrNXmjS2sNRvhxDsA4GEr1wW7A8f7qN8IgJ67kH8Lc9KfaQ6L2hs6cNgAv/qs1k7bgNb9IX+fmgf9/XxmBSRxIu/1vx2c+0r3fyj4PTWOOYv6M52KAO8B4Fx3fCdsuAZo85keXNvb6OU8PhNgvASA6xgZdPTYKvm39/m6T2fOeA7YGeszpYIW0XQqbZy+d3cbYwDnYtvwdxzTSqFsTJxNQYUKkJ1iC/h7SavaMoIyZR1o2xNIPs1WmHZkr489nbBpr9b0v/Vf/K9lt2xDz1nwPsirm1skN++HXpwohzvXoCF0PE2S8s67calj6TzeGKz2KlgshckkgZrKReB+Me64hsSwPn4+vHnz7vCAHMWHBnfprEQSR46lanma7jy8QiVWZGDhyJ3FYkod+etXKRIrh7DyIGmHcvfeWwSL9vMe4DI0WgvafJKRDn332xdQeInmmhKMcQu1DrAYSjT0w5RCSSQuYi+AUcSgvn3xWN9n0nEP/kPZGTCeiJuNvIrSUe7mygBYzgAiwlVuJPmZUFZd5xZq9q1yixkPgHOAe6I0Vpp1/u6nivpxX+ehltBW1Sl2+ZNHVmtVNPiRaMxcCxBFmwHT/G6DdEYX+Qxg//nzJzJ6Vf9V7b5X5ZxspEvdedQ/9SIZ9PhSCg9FcjhdKvmd6K38VV8PjnLfnznA8pqV0RVbS8CFcaZObCna9g1HuZW1GSTvMZtNIpCmyGM0FzjnmqV27TXjPF/+U84i+daMTzlktNYKxclBUyWXstYMzrY12+gP10S9LQBsemvynp1Pbyo8Y8lPVIZ5jWsmwuw84znXTEv12PMdIn10qEqEfXD5J0deJ41os+ntpF34/eY5JZ+aXGkiwM8AwK73nbz+rMs4sabhEucIm3WosgVQa8PJeo+za3j2wyxIX2+AiJ1oLp/E+nL+uD7a0jcwOkL3He+XwUU+csbSdHK3mvnzvpxMb65va4+w0nycLKbT9JQVO0YkusY+VjRp7VkC/x6f7LHeF6fjQOJTVe+ZewcEi0FQcyLCg8yVMD+0H5dzw4BkAr0A4YwFzkOno3gtK6oRb3IrlRBAGNaPKwd4t+YZGfeoR3Nv1hOpFJl/wwlRFiV9YdE4KOPkQRPt9qEbo6RTDOlYR9mTUnOQ8nrOgwAiRWBrvwrbQuv6vet3o+0w7lH3mk6f6ZzJIR8n0cYKbv1pj/1Utz4HWk4Zlf31U4bSasB2Q6G/N4z65lFaje9pbB1Tndf27z1Pb28cTnGQuy3TeJpGpJXMgxO6IbQ+2/HfkwOQ9zLel7/7h31iGpBZp9u6sZeufh5EXo7yngM/OZe8pO5yrW1rV6fj+izrebXeB5Cb/cvbzEyTOf6s2zf6o+yaMTdrXxhtaGvMX/Q7mt/t7/FasWg6Dd9rYQtge6Albcnnps5EHJPeD/qc6320isz19zJvAjr21uAE4NOIn/Nl1jxer5u/9wDyHiAJA6yWZnWkHYx2K0YBYD5v75t+v96WDsT2Xs9iX9eA1n5j9nQw26/TAXDOMT/D1Fbgz6Qc9TmnI79yfL2Hr7O7zul23vQpGOf3qVWVHSnLroPlAOC95177KXNvgMpUNRis2q7RtKyhdrEOkFPmdQLgqfictvHVzPe1Z7xmag+vNzN/43wGqSXdrs9Z+qP3RfaQPlfS1u36O85pv/cP/vFffY3XvD/gmPiF0Pc2DQmTKHpq4Dk38pZ3WYxDR4Frcyqjx7VnZz20AGDulVpUGGhRKY2BP4Dqpy+Ht2+uDw8VXXjYPufQu1WdAcb3VfuV66edMmIF0mxMZ2LTsY6Oul7wty+fumZsibgkF1ZqxkQxEY0SSPB1RCetHQkDVOD15dPDd0Rwn5lOjXHpchwfpUgaBWeMqVmH1gc59yWK/D1AmrZIOIYILiD4o6nQVWs2RnUEtQBQ6j9K7JSIUOij02HxVUYbUTsisuTwuri4I9Ch/kbtV4uyHAX0xas370bf9TqkNsirBuvDBwLUCIpRWgljMHnQ9GOEpyz5j+IxnzeFms/LuC6QlfEzqDNATIRbAFO1mf1axkztbSV4eF+K0kTp77lvuL7o56CvyOa3GtgRAcKYVw3fEsWKBzDAG+N3AGhRTg/6PBFtj70p8kRjidzSTxbUQU04olz3FUWSUm2JZ6VON/2vA1hRROqpGnQyZ3FmxOg3wLVjg+gi1zKl2ceCnAqAt3sHU9fffRAI5gcAwMecT15OqGIqGLwDbqdDShudasdaOIM+wKHD/Ux79esZu77PJOc5G1UcYgEMbo/HUgJYVZqLcRM4Vz3nEq1r4D+MANaJHFzl+NJ162Dshscmcppc24rOBjxq4y0HXgSy2D9MJwo1qKK+dbgAlEMXSiR85IXpYPUhEUcNa486tm+vcUZ9OPztj9eDdh76eQ6KoUbZ6hgb+JpindJJYStkzJjvWl/M48qhpf+5N/MNIMx/zvl3hFN6AYjn1RzKYdopZqMXyss852oB9HIiBmCGtm6nnfdN1lOPmmcexAmJQ8zRZO/n2jMrOhvQGQ+n65E/0N5v2rABfNhAMmzy3TJ4LK41Pc44LVlb7Klb48UGj1X9LUoFuI6gn+oQV13iODYj3Jj1wrhrDxoK8zEIVKxtc14let0BCdc5BhhbOuQ0APTpsVfnPPf73fm9/cw5sNoN4Rgkq+GROdoNoHPXnEaQ28E9sgcllcXj1uuIexaudYU7IDg2Tf2K0jfO/PT2xLDr/6aN/RLdKL0baDxOQcteeeq6q+F79iHqzf6dgLZL7TsVodr7XhcwnPNrb47O1nYDtV+z/772RdeJ6O+tc0/j2yLAe300o8JzHvhsKfjRgj5hkgwDXcwwykSe/gkYzlqRDWtv6dSDWIH4zlzeu8NgDuys6+363m8fAGNt/x4GWL+9pTXbKTFSSTbOAEDRRIUJPfU9q+8h/G6n6pbiq7W9OF8G2Okh8mro6oCdrfMH+j1Pjdy6xvcAcO/jTYTZm9EExAXYug3qdhzXUV/XO23NGoxi9Arq8p2MXWw8BRGXgEj6Mv3Zsc/eml73mfRLxirn4jh7x17jX+JE7NeJqnePrW6euw5wuUzK+KpTaTcdoPfHOp7rPrK+f+/f+E//56+91pW+IAqh6WTq1DokWiDYE2nkQmzrc/FeImgSeBo1sawsGvTv/EZT7WSw3qeeKPRDjG9TXC2eYoASzxvXixL0zfsPFgdq9Tpzf9Ef9X3X04SNYfvHC80UaUdIuebI8ar8YoyY775FSIqSRI4wQxeMGBQef0XWiobXj9Lk3FlM6kkBYGi8pjyTc4dh9OPP14rwKb+2AN2cyK4FCgh8+eLp4eXzx0UztQFA/iltoA9D0ybnEXAFMAZc88DJRYwwWEo0OXp/T1RqPk+7PiPEVU4JGaNF/VX0hdxLgF+pVgMufvfTm6LQGmSq78v4j8NBecJXD1Seif7kbwxX7qn7ApYieFSLViJHDx8cnpXTQGCHvGjRX23QKtJ4Y9Vq1Un+9HmUh0rUmdfXg5HnlAPinfOdpVRepU2yeSTXQcZpUftZ7FwPpwbXz/ey+cl5IiXpUBQN3C3gRGknly1i/mjOVP9HmTfqv3zOVGZTKwNcEyn3WJt1EFVoWAlWEOd+dlyo5iC05VL+diTJ4yR6/5W/n/JU/JvIclgaAjGtzFHYDd24nOvboERz89bsjqzfIyO/DrSwRQxKaG+VtRnMkChWk0cODZo5SNkq52852m5abJgKWf+K6iuKPcF38jN5fitAez9KOYM4WkTXJfc9DsCyGBdCTNW4TlTPkUoBuFoDjsKWRkE59mx0mf4W6vagUZeiN5FN1NL/n9+92VCie21oi011FeDKO6592YwF91U+p3bhOLl6IKfM40d2kLkvDMg1H5UfXGWVAMH1O/O759Vlbm6cG4MqZmaAHKRF3waMipZdkWhyg0Wtx+GoOtkVgS3PevZRBklUZxx5j+z0YK9jwqa+ux0EE8w5nWDS9PcOyuz7yY1XfjYpAAXicRSYXTMNeVPh/QwdIMVYGeD3oxkzErIrxpLZOTN6CQsoBmFnHwn4DcZH1u2kfXWDugceEmeJ0TS84018ZsZilOG9sQnW7+8ZFN2oyPVXAFymptMJTkQO+x6yZ4jmGc2miM7BdLQHBNvenGNxjla43mc6BU+ZwpdfX43E/vclgLkapPn7yFBbPB3njL5TLZ7fmcbpqfvlGn1c89oeGPEZe5yT29kvp8b4cg/POdRB9trPK3jjulMEa/8uk55aSZFKi3BARNcv6uikLpezpYAd+5Hn6bz+nO7HFMwOvnpJL72+rNFL85jn7XoRd+nH9TPYCvtrt1bwIpqVszXXiVaD+0v/PynnCjxs95g98LsFRy2NxQv7/E8jbqzzsu89KxAKe+no4i2VZ8yBExHgvnZ0hrZqNBsA3KrPdFuUEceGP7de0zdygBYmmulyW7ZfB8DZxyMYuUaPO5DN2b22w46EerUFuLsDZIDzJVAa/1FA/2be74DyOQfsOch4hb4/7IudfPi0e56JczGutn//rMb3EgDOINtTXgAnOTkV+U3jciBxUxtVU2BKBkNFQzYHfnnXeY2NJ9fCUOA6Vr61cRveOSstOaOUlwklEMnw0XFFW04EuLS49Pwx+FzuyOC6ezBMvbPRgwGZUkREA2gfHn9T30J5M4gfxlBkz4loKApxpfq0GJwRywKkBsRhHL2jPmXVAwUEZDCZwICnF89No5bidI2iRKsKNAvQE7HFoPxiAPzm7fsBtGxoY4i6divU26vKyeM5XDPXirA8myJzchI8FA3QfXBVQl6uO8z3fnl1LYMuOYMpqdTpJDwLIJA85pfPXZuYhQEIfVtiXlCq04c5NBWdhQKN8VNCWrSBaymK/N45i3Kg3GMzcaSTH8BdxK3UlxjgdVCx6ShPtUo+yQFUOcLlH9HYJzoQbzkRVtpBRJ5r006MdkXwBrXTtI0ODGRcV5SPPlX90BFtLVaC8pKr3FK1UznDlROuOVnKvUwAomA4A0xTJl/XrAXG3tRklwPjd7ESChgIEBdFM1F63s+Yd8flTGfwjCO6BQBWLejKJ559BCDw2vJm7fUjBoGi0c7dC0tga0RPFXcDEqcg9H0EQ4N5iBOGa9pRbCr3EFdqp6s97y6zM6g/Xf5+CMNt64HTz4wxEUbWXjyY6zmcaKLWXUU2B9CtqAFA6pEA+n1FWvlxpNMg3wDNzjkb+Y4M8B6giTH5+fWN8v1JmWCus0bHPjsi2VsgloM7+6adi47CZm2ZUvzw8LzmcWjHceYY3JmWDYNA1Gzldpsub0eKo59uT6OtlxEhB0hFSJIC01XGBWZRqa/5GzaQIi01aHEmGAB771J/l+q1IvvJiw0zpXJldcgXgyAiWpsxLZA7zgwZMZPSyOvsNaznOEzGvQoERyRklsxywx2d2c53xv1W7CKPLevp51fv/NlEj9GDqGizQfZU4c51uwE0HAR1JnRw2w2a1bgehsAfGQD3e07GxLEV29f/KZD45wLAF0zsO7/dDflsRSew/7jmnhPgHGje3mOHc3mmtacA8LkH7E6GbvAfGctNwb8b23cFwHdxGsy+On7uDn572y4BYJ03yyDNaN4WwHo+bucywZVTAHiCDLdoNdBt8yaNqBgPoyjleYGkjV1+YpKtzq29cX706NGRENMGpC2Ol230t5ieDdBs+r7OubHX1LB1581KTe7z4KR4wtHkmy+s+0rGdgXAm/tk72z9mM9z3uxdY10LXG+TDzw32BFETICozwMxSE/85HOxiU49wwb41jPkHOhlXnObc+ObM0bP14CozqKlxNc856xKvrZv3dv6c1tXejrM+pzoa9l241xzvU39c/37e3vJOt6DjXAJAPNFgcMSreKhRXuu6JU9Y+7agOQs/J5Hmfq8FiqaRoJBl43eGK3p2Dxg6IxWdTbdOaH7t9eAPNdv/Uz5mcqllHF55bzXCOBgEBPrw8AN8I1qLsZXDFKrNbt2JpMfKjAAFhozuay0HqNQ+XIlWmPxJAsM0WeiMn+2CArXE4B8eqXIC/dJ3q2Nv88ycn9+da3rJQc4/cBzAxwtKlUbLoDk0+chuMV98OZhsPEDfZL8aGh5qR+aLD1ypnkOot/8KJeY+0oZNirCt3oPAS5yL4l6CgAXeGXhQtN8/cYGnMdqbuKpCxxDnyg6ZYroA9pDrtb7G/rwxoraGISURSpqUBYrxm7GHRVg+gDjlz5SHjGK2yXkZCVsqMTk/j3UuCWyFrox11W+s3KZqYn80RTduuHMO696mwXEJGj1CUViK2RDH2XD01gRzVLkyJG0sdHIkUI7iaB9HHnkLP3Me6lHN3GgfDeGbdYSW4CUu8mtRbiLvOqnV+q/OG9UBqna6wijo9uhwdB2nsGiaZ6vpmMR+TMoC9U6HlLmcTZ2+pZ5bwBcNZNTRkaidXZgae4DEA4HlZli/LQuAgAHuPW97SjrLJISoyvgEeYC85UxDcV3RC5rD5LzzCfTzAOrDs1e0imPom23CK2+qpxj0+IFlshDqYid9ycDpCgp8/knT1BcR5k61DnfVNRt5m9UqFs9boEq1mxFr/l8NumALCmvf/wk5fOfXiOaZ3G9mZM6c7j6Ici1Apz8u0X8kv+ftql2tsq8+d4BeYpaV7vF9vgCa8FpA6hUR6DLDAWnschpUUBObIpylrL3jfXQbEcZf6RZVAm5VAbo/TAi86HCAuIVBXb7Ypx0A9TGwszz1bNKJCtjHUYI4NTr0/OlG6jFFPr6VU6mpLRkbWc+YCKYIVDR/Ip2BwyrP7X+isBVOYnpNyLFv/3pbSnyl3Op6OYr3S1nAf9idMcw2Is87YHgPxUAzlw7Fa0a83Khaf7/ANirYq8f/lwAuK+1sUiXX5KiMtfwwhhYQEOPAmddLhhqc4duuJ66x3E/lZ1RYHRTOq+1R2fRpxnZPfWMKwh2JO+4vvY04Gcf/CEAOMyGPWBwKfqbPlkdFP0Zc91Tz529xOferDywfl5u2S7WV4CEcbWNX8J0yxctAjojnOtY58zZA6PjUnf18bRpOYBXE63qa0ptrkk596fj9bieo3vrMq/pWdp1t+e5nSx9rDw26PnMcp5H/R7bLKWvIt3cco/7mpnPnfPGqYzrz+8DgN0XRVFv5fuiPbSu0b21fAoAr3O2A+eVwdQB8N49j4DuypxpYFrz9o8FgB0xq2hAUaYNku3BjrGZiC6Nd6TI/2XBZyL54QKsbMQQ4cTof/rkscSRMIQBjc5PM6CBPs1ZK+NSkUs+ayMsFDpHD0xzwaCUanPV9H3xzCBX+aR6D4raPQlC/eUPLw4/fPdM0SEiInjvf/r5epREYpJHMCgTXve9/41Ak0GsacTJ481gK5+XCHAJa9FfGJaADb7/8sWTA20blMYSrkkUmv7HyE25IYDhmzc3ElyK+Iwe+OtBomEAWp4T602q0u8syIUhijgV1G6uCeAE/AsAP3UEePYNatSIZnn3mVF8Rz5Cb1epoeEAIOJjEEok9k2pYSMqBgjmuUWbrYVLPh5ODClhv3gs4Ml7jLXbTeTaeYBygki12QZ/VGcNglv5lKLoYoC+e38zADDfMyBibjiXdUY6LXLFD3VoAfT+XJ49eecFeIr2ygbx6vV70cwD5ABVyqckD/i+aaqOTBkYy2lwv5T2im1BF7vOcgFg1MGfPZ6AqLytOF0SKQ5VMyJv6XfmjETXqFdd4xa7oa9Dg9lP2qgV2ZWIUGjeBXwqsgyzoNMhWYdyylwhgGRHBH1q5WxHrU1r9L+iMNdeYXXfAtEVYY2auJXMTVPNZreJQNZuqk3+iynJuwdALQbuKWVh0aqnWJQcE01t2OyEJsRXjhTGkTUHkHQu+TyxMXAcebTqs6LxTVCLQ3iUaCoAth6ybKWoQ//06p2AMNRoawZQa3kad6v3dYJpz0+BTSjzRRVnXHCiCOBVykMOOZeYCmj0GPE/gDCAlzWHA4n0C/Yt1rEdIh5b/VttS4S3GwQZjxyocly0SExo2k55sdsuFGRTzSp/rqK/fEZ04aZ4vY55rhOavMe6RLY0rtvcsAwjTjczK2Jh9Xmwjc6mn+VEq3b2eZo2aWxKBOyX16jh25mKE1TaEu+noyPf2bKvpiryNtIYeuZ8+oDhPyUA9ryZzp/VGdOfgfasxv0pwBeD6U9JgT4HNo82juWFsB4241p/3DUC3C/ZDT8d1TuRvb6/nAUOO42fAGS+eQkkZW891Z6Mdd73352Rcvcc4LTqLs6Rvp/4nnrlKArVAdjxQTDFqzqQ0ZXq2Njrb/eZAfLUt2hrboCxrcjUAADEvpJ6s5RIOtXPe3Ox9/2puXppfPcihKev1QTG6kMBfeqnDlYrItjPqE1fJiLeyuScmu/nHChZIpvvLmC4U6EDfKV71FlL7aFPzb+1fbl3b1/2wXGfyuG13XPMNji3x3Rw3hm4l8Z0A/ZPOBD2rpF9OWfGalOEsh+MxpnC2bWu21P9tweA/d1ZfaHP/4DdsW/13OC66aX9e52W63NfBMBp0B4Fem6oycsptcoCIaY8z3wKvGURteK6AcwxnFzzE4NxKquyUXizc56nSwNZXZjJZvEeizcZrPiziXqoFm2EoCrn1wZvolWOJBIFZdIC+Lj+py+UWCIq+067JNf5ix+eH/7ih2ei7Zme+F4AGIMFIyk000S4aXcAGe0GQAJkLZzj3EzAJtdXbuiNFUQzwUJHxpgCgD9/Bn24aLLlkZNoTdUkxriDmoshjnAN4JT+ca3UKfTF71Fl5pkB3tQWDsDjWQBJoTDyWUeAHysCz3ck8PLRhhuTUONTkTw2HNqeMi4qa6T2E41PpM/QkX58+/a98pUBsokKOe+UqOfHw7OnTw4vnk8aObRovgwlFGoo7ZAxsnH2OpJnIa6IK2TTM/2cMTCAz1x0BJ/+4T2pXSsv0W2lTBS3YP7QJ9BX+Xwoz/QBr7lUD6D2vsYYOnrEmHLtCHjxt+ZiOTQAGNxb9NkSdzIQNXUSYMjfBi+PBpWc15PPqs8WSNK4VLRMALtUpQWCS7XaB5dz/01lsReJ7yaHths4I8JW6t0SW2gCc91Ydx6q5yTt1vWLpm0BKzujNEfv31c/B8Br7UgHwPnOrKGMZdZYcq6TEoFzIYap+zHK8LO0lVMcTLPmfeY0aulEFkPDFz38YTnw6vOe56ZMW90SJ9knpRKwpiO6tqUKlWOk5mBEtHSdyoONSFc/SJIzbSfY58Pr6w+HV8rrt+o7900+8DCcm+5GNvoAy1CBoSSbegwrxeMy7xsnVgGsUKerzFZqVWt/UM65a+GKUVARYpUEorxaUeTjWAjVTXtbpSSU1TqExWbUs9I0iurMGaDnCKVu42SISNJkUjj/epa9y/qWQVEVFHvUO+A354yctSWExjObLRIBrcms8F6WlIeZW+89xA6dsrM2OhgwAlK+iwgVRsTbd0TXPyjCHiDMGpVzT0ykKfwUZpUiM0f5h40upiU9WTljnJul+ofmADMmiQKFNbIa5v1v77vbqNz/1wFwHG97huTaN38KAHzOCN8YpAuTfQ/82q6bV1wpw+u9ug15/PxbdWWvz312j9t5bO2fBcBxMqzfq3vsORimEW9wG8Czx8Rg9XXHUAfAedYBJnZQXtbWpfE59/4lsLRXm9f9XBUTWsRs71qD9tvosV7HVo4AACAASURBVGPOVGpKf9Y+QqN/24trn58Dv/3cWueO/q75mjMwnxm5uo2267Nh/mTddQeQ393umPmr77N23JbdUemQAcCX5uM6lkkjmSzL/dI+p+bAur6mENmMEvfvrrTnDk47gM13Ujmk98O6L2zGvxw+oUCnR/vcmsDfztK9dbPHchp2UFUX6df0PMpZOCfHRQCsxpwRwdoYWng5KpqrhS16J3RiD5rEqCoy5o3Skd+UYgEAO//uoahjIwIwFFV9PUoeJTlaNV8VzbKhwM/IIRX1zXVSAUKoyALEMP5MXXGkMnUcMchcrsMAlev+9Ms75Z4ReUaJGRq0oqBQW6Wee6soK+D1hojIB+ekKgotg9+5wSw6RYFfOArMAsGABaDqXlVTMpRhvmtgVYrGUBglWgSt21TniEkB4gDw9DHPSPtMjwYAOwIcReY4BgBpokDfOyhC+csv18Obw5gIKJVxQ38EMA/xpxLLgaLJ8yWaFUExC025VnEi4KnfqojNNwamABHygF+/BYADgF3yiB/ntX5U3qdoxyql5NrGzCPuodzlT6bPi2YPzbeioPR9or8DFA0qiiOUODkEDCuiFlEilXwqca7MNQx9+oR+oz3qC0TH6n60WWrFiAtVVDf54gG1jBF9C4BhbC2642i/Kdwz9z0AmPYl8qocVYkYGRDynVev3ulfIq2qIfwVNWyX4uJ+zsE1HSw5sUTtRL8Z+ZpTidQbkLct2pi//dpWMj9R0dTaNmvD3xUFWDnkroEddWneHiJeAr+p7woAtjNIJXiKnqq8zyqHlfv7gK6axyrZMxWKTcF1JNzzwntRcmB7X/OecuyfPS52w3Sizfre9IPzulkv0HBpD2uKCGhAsejMqBOPtBADsXjZI0JmpoTnaoBWBI8EwEnTqEPUTgo7igDBON2og819E2ndHDjtNIvjJsyOHMzSJajSZPxrMcNZliMHvdrJGGaMRNX3IeK8f+/d5Cu7/rlTEhwVdtRUez//0/VnpDAA1NHdKiskJgeUZJw2LgdmR6fTcDrQ13HGHNAeZUdr8nzVl+155tr3vMhZGCdEB5G8Z+G/Kr2GSGDlPWcdJLVgsDZK8Zl0E39/Rs+J/BuAe1Hwncx3+pVrZS067/uzzhIco6SY4JyUaF4xpT59pvzbBLVxlHSg1H/vn83U+GOKYK0AuILbwwk17lnnoKnyp2m03RiLbfH3PQK8RotXQ27tk25QnjJ8916fxvB8dw/knbrmbNf8xB4I9mtbmvKpa94FAMd+tG1Xu1Pt/zqR6sBZATBgmf3p3M9YKx0ENwCcc6b3ueflZQAsu6hFOLcGuUWvOqjoY9GdyL9mjNe5Ymfs6Stso5hTzGt97uy3m39DxW3gtztzOnY4NYc3LavAVc6fywpYfR5u56T+KoC7V+t3UKBPpCFkXmXf7ntm5vzqEBh7Yc2NjKdwTp0B6z59icJOO+I0747Djrv6Nfv4rPuEvtMYi33tuLuOQfFYn9Wh6zOrTFGbx2nrALFLSkIHs9tzqAasWphnCgCeKT/HbVzbvfbT2T45R4FO6EsP02Zq1lNAbhaLBrryZmP0JPIoAFxiRonecF0DYMRUPrX8OwDwpDnyedEIK4Jslc4pKCNj+WPKvEw1umw+An0oCD95JBry8+fOCw6tVMazalza2xCvFu0jAowRFipwoiaha94C0oiE3JATa1VjjBeDXu8+GpCvFmYSlRkhKAEVR6GgogIWLXITSoEjlN70pwCYn8N1dekT7s09AcD8BBipZuv7WwFL7sUz2KizOBSCXrxO3//8yzupOWNoxTBNLqn6XsIzBuABsfRTDPp4Oq34WiI+KvUEtdwAQRRWIqMAt3Iy0EehakPBZhwxXpPji/HPs0M55/6K/qvtqNcaJEttWLnXNW7fAJytKpvrxVBO1DcBEJ715sZGdyItWfAGYaZWx3sEGGcs1YeU5HlitWXmUXKllGt5NQ33md9ummZAG+OmdhdYCuDOge2oqKOjEsiBjl0RUTEhirZLH79+/b4AMPd96HvIaP9UBvl9zUNEvHINRMcCbplnicz0zT2/21E1DY1+UAck9Qhw6F2ivj92rrnysUttW1HdB56PETMCPIauzJpIDVqWAOuIKDYiZtBw7ejqANhRyIwB4+EUA+cq055QkUXllhhR+selp6DXMzd1fXK9q8Yypcsk2kabFPGm7TizLA4nIFrlu5ijyR3OnEnEuitw03ZRvwvkhm7NPeNkCIBDNCkg6vrmVqJYv7x+L7BphfASDUtZmK0b2+CyReqzLwO+yM9+8fTKddSrJNdqjIdxYrXtoh/Hi1uGD9c3jZc0DqKYH7SXDMGueF6LJReqfCK1Wj+f2cNTixrHVYmHlfNmRDsL2AbkSgSu5Sfh6DCtvoQT63czC6YAmQ9F/f8Q98jel9xt10v+Rg62LiLnPdlOAzFFpJ2QeWmnAaJnUgRHZLEZWXqPiHqrKy9GRTMUkh5Cf+LwYKyVf1+sDesHuGTczOHvpYwiSGZGRzd8uqHjp1/AaI3VGqXN8d8Bj4yzJQJsAHysBhxDL5FstyPx+GO6bwcGcZw4cnNZBXpt42og3skY31jm+39MI69M9oY08uukzh/TR0/d4hwAXo3avWucArXr65nvd3jU8ZGtAT+F72JMH4PkJWy83OwuAHg7XjPlqPeFxyLzaIpVsW7P9fMRAF5yf9O+fG7Oyxndna+d7skj8FsTJFofe2Aqtt9dx2dvfOO8P90HW4C8Nx5768V7SpSyt3N79um+zbDblgIV7odEoOfYrc92PM+O9xDji/0SY3EO97as+0Tm1Lpn9v2lt4vXhYkKyE8AnBzg4+cR7jkxOMFZoXBnT17vmfv6TDsDYjvdvu65F/XOWj6aTz4wxj1yrh3N3Qqa7jke0kZfewZaeoQ29+/t0JzYeb7VMbHuQ1tbNU656RG69w/+s79yH1RO0kb2uty5AcCZIKY6tQT4OpQCaPvEiWGcMgYCpW1VDgOt1FEFQCsqZs/+zN8UXbRUodnYyGN0tMfGB5MpETSigRHq0qSs0jHU5P3h+xdDSZjat87HnGIu/fAVhViUwUeHxxKOct7cU0X/MIyJFFsYCLEjlJcBpCqZUzS6bMwq6zNo0AYqtAsjDgArIFt05vThUBAu8TCMgIBcDCzV8K3vJL+X+2JooJD97ob2mwKN0Qv4/u7bpzLgGQcA5C+v3h1+9+Obw/XNh1GHE4AUEJ/+EPAakWiE0O4JnAWcMCcEpoquSx5xRHswegGuv/nuuaLwGKmKar1F5dbPzd/8cJ/kP9vp4TxNwJ3oqgLSpqwOZ0wJMeDEIOoqo1RKxO7jiFj5+gbqiayFLpwFm2dQneqmKKv8xqLNwlJIFJ3loHtVhCc5zJ7LbuGkLVZbhgHrvFDmrkGco4yMs8t4eY6lrq5zpL0OuL6p6462ZZ5rTdR68vP7eSX6VZTKbHxE0AY4KzGjtNeRaVOuFUXcMDmcGyqnR5VrcR6mI62i96LcLPBbSscRA1KprIqAVo3eAD5vYPZ6mgptD37yuVNb1c9aKsVVszYUfkW7AWXKU/2gE57Phw1gpWXnGcP2FqVdAnMPhzOOPQjKPowPKwGbisx10R8gYvz08QOJzMEE4XU7mFIXPeXAvPfwE0eD+3dGXNVXY89rYkxVezmllZh7OMnIGwUYQZdV7m2VkwtVdhgHRTeNV9aHj08+ic3dvyeHoBxbV5UWUswx4bFEu+WoMIsmh5D35fQpqId9zFFq2se+iU6CWDbK6bYTcLahJPkqFzdrLm1N/+g+TeSM78dJRnuS/uCL23hKxJ99Q8+Gs+yeo+iMYTfQVKZhrFs7Avi+nShfRv3uOq+ninkMCDkYbOCEgZR1P6nY5eyIGn2JcqmEWc7dImjpwK4+Ye7jYIEtktJt/G4FaTN0ct/oLXQDIPOtr61udNQjDM9//l4NkPX1FaBNGmgiSFtV8tgFAsEtB7iDitGWcgT4mt4n4sjuxl23Ncp8GRS3bqD23/tz5Pc4Y/beO/Xa+vwzitYMq/o1KVCe9zHA5pWb32Oszbx2Ljq017YVvKwG7KnvnI8QHgPODj46aNgDEH0urWPsffBYo6F/br1mf4Zup/UxsansdncHRPp1+9ks5GyOMyrb98vtfbOPNaprA24BcZVVNM7NgMZBQZEuzayAsLf+9gBNPreOb/qyO7Vy9pyb33t93Pu2B5DHPSvUq+9GQDARxACbEoWt3hpN2IbTfBa1rAx9rkeS9xw1Hlfv+X0/95d9K6395lxc50gdcVsAukGj+87Bce1itaxz0vvtpJHHvlqBqm2QfR2Pda1s97E5IgOTNaaB5/201zpAPbcnnFtrff9KOpPPEtuX69ztz7z2z3qtOfztuVpecIIC/Xvqj7IV13Ok75unnn1EwjsA3jzF4oUJIMv8St3MGNcBeRmo/GtD1bkSoiCWeM02Clx1DgeFeVLYUjMyNDcrGjtHs0uIi7YrMSyDAStwpuyHOxaDjXq6f/mblwKitDH5vxElUv7j4KnfUz4bkSfnajoKSRT42+dPFIlloKFQ0xappL61kAnDIwXYqlnKYAm8PkbR+bHAk6PDNvT5LgCY/K8o9NIWGTopK6VoqEEFtGA2T4Az/6UGZjbfOAYAVMpVK0Geb188VS4zIJQ+5X0olT//4lzmUAmJhEkRN2VBKneOe9IH/KdyNEVnVUS+jHHniFrk6gN0SIlHoaj66PAb7o2SNtQ/SqxUv9Fn/Mc1mCuOCjmCSbTQ0WOe21FkOwEeHB4WwIyqdnJCu1KuDMovjjLRERFQY46oxMuN88e1sUHvjKhPRXVilAcA8znmIcCIcWCzU4So5phyoYveqChHlexJdEoblM+NERVWeRkAcLVR872Aa5wByZGfImEA4HebAyDerL45OEJGJCvGs4EJY9A9pB43XyG50Fl3OUz4e4z/iHi6lJiUtnFYqM6rgTp93cvvzEhyRX9KeMoGrem/OTCTnkCTEjUza6McG6XGnFxU1TEuoSqiuIwr63umIUznGu3NPGWsoGkndYB9hNcAuT9899Tr/Mth5N3yXF7DBvYBoo4YVl3dCDjFURiDuPo3/Z8IgPq78oYSXeQrzONQe/kOAI5c4J9ekTdfkdZioQgE0Y8FyOLc6EZ2DEO9hshdlTZjPY3o9Ya2V7TdUsVO/m4MtzinlON9uKd8WUeByVP+qKi5GTrlYIzdcghoLA99rMWmxizqq+oG29EVx86Yn/e/0R4jwDlqGQ+XmM4a8rPVtipZplSEEltz7WwzMQZYZk954Fxw2i79iHKgxvCZxomZBgGinU6ofVPx1SnwEePDtHLv5WaFlLHmG3gFxDrj12pLSlBFQZ69jjmefHA5qerzphrbERjv+TTcykAsA2LXQFnKVHSDLAbHStPsxsZqrJhFchoA891u5FlcZzrZN7ZJGbcrQFypcJfAb2/jev21T/aA3rR1asfaAbhrBHgLNrdxqBXsZE8817a9sbvrc/lzd7t6N5xPAeC9MToFivPZP8Qgz3Pe5Rp7be42be+z3ieXAOTq/Im9m2tkbQ9A2cocaR+rM/7cKOzN4z3D3gB7gracMZccIeeuP8HOdo5nQxZzpRzjq4OKb1Bukym2zXqYkb9Ls6+Dmz4uvV/1mS1WHT6QnP39GTe05r5p7zTmXAmeuZ/Om4+88LL75MwXw872ZcYt7Uk6yBac1/7cAPb2DD8uOeR5N6O/seuCB9a9OW2/NDfWLtF92r1CUd6OvYfj3P4bZ0BSv07NgzD29t5PoKQ7FvjcrwPA//ivNvnEvUPWTc8lUjzZVgDsDnUz04A+eWXg3bdo0IzMTiPUEQBfQN6TMsICwDx5qjzHw4eyEKb33/e0oVUAuPLC+gbG8wB8AWHfvnyqzSfAK6JE6UyDMBvlI2pStUNRBv32JVTmxzJOnQN3qygmBjeGCs8gJeLK1c11AW1SYEZM6r5rCgvgxHC8vinqqg2CRKj5XeJVomuSR/xYEUIBSNVmdZQgkbosNokmVf1VJi71hHl+VGsTgSCqBAhGSOwb5dI5/xjAZe+MDbksKgBNgKiFoJx3GyCu+VEAA+Mswl4qu/LcqtweF3v+ACvQJl+/fqf+U55qxF0wTh8W4H1s+nT/L+JKypeuOdAjYtpgysCUMM+B691XHd30n+6pMlizhJUpxK6LrHlQJUx8PefhipbN+JZacEo4SdW4AEMUZNmIE53yGklePFEg57ImOpvPsQZkiGde130j6kYP0ufr5qi1uGxA9CcACRp3L22x3f9nhIK+4BlR354Kyc6pBvRD/3WNXxvxcjiV6F1ov4OKOkQh7CgYG1RFll0b146gOAYUOaTWc+W6ck3uyZgRdU10X7nRVVdVwm2as35W1pRpwlZMpg9MrZ2q29wjStA8j6m4zkVnjQGAcXjxozEqpXLnosMCeCDmB0BMKvOloGwRpET/HSmdRv6kEqU2ddZrDpdEvWQk3SdCbBAIKANcvnprUazrawNNHDmJCqYu98bAWxk+daJgoIgdUw4dqXaXuJs+EuEvUaT9fOwPJs9+FWgnekw/SBWdfOVybNEn0HhT9zb7UxwPiQwPx0ftGznMw4LIuuR5upONe7G3zLQDz49YPzJ+kjtcTk0B4qZk76i+2RsAX7F7Hpv2zhwkxaVTz6JAnbFUbniJcwWzxnmVKIYBslkN3MgCd1XPuIkTur3+XM6drC1/1XuP7lO1k3E2eN/1OZJ9O/WmSYPpzJYYJSOAookX4F30w3jWd6yOCfpmycHYCatR3kHt318AbENv9sG20/oaHGdafST90/svhmn+zZl7ykA8Za91AHbqu3n9LiB4tQVj760Ad73XagSvn79kgF+6/qUIfjfM07YONgKkwh7xPjyfYg849GeMfZnPzX+9sKYNbDtKe0IO6HLwnesD7yFLpFM28kzu3cyBQoJ5hkv9s863nEP9PNqdY813M1IZ0m+1V/G82o9bvvb2fudnpuaOMIefV+1oY5N1F42ivatdAsBjfJaBz+shq+6ldeRZ+hydDpHJQzAza+so6PvwafDb89snyN5bQzkz+77Rx7LbE30M+mcu7RP5rEGwP90x3uiPMAGk/1Gfa59dcWHSePbuHxy2tw8EAJ/aczI/Tu6ROCnIAQ7Y3FvsfQMZh19ZqfuLftJO8vlEiRE+kmFYNGa+b/py1QJOvkZLIvcGMz1GRJiIQNFpGKumaDoELwO/hIq4NsZD/+E1jB/ErL7/7rmMHQAaQkjQdQ2oiwIDVUsiSo4eSKm5SrNgcAHkvpWis6PA3NfRTJdkGgCnlYLiORAFAoSHBixvVAEgRU4AwLcUx/ZmiWF7czMjo0Slvv/+he4daqYjGQBhjE3Tub0/ApBRmT4otxFjm5q+PD+Uz2Hk3bqkEMZkRJn40gAlJeHuhZzSPQ8VXUEMCoNYVFBRsXl2UzwZW0VYSt1bAmNSoXXxd+6P8Uz/0nbEuF69eTdK/aR9RIARxXEtTxuOzgl2vq0Veb0YbSCbjmi6LBEeb0bJhZTBXzRilXy6wUh0VJc5Q3vtUCgF1jJwTYe24SdGAxRLSsuUkyMeV4s/RUzNOeKIhRGZyzbmTRsg7bqkzn90HnxEiZi7oS07JztldQBDPlw7hWZvI8jGq8g2ucTKlXcrEPJIxDRpB6EJZ83+5vsXI6rJ/Xi2pAFkfMZh2fMzx0FVAktVziaOijjTDGZNBeK/GP5e319cZ/vmo5xmABOisXxXdHFF6EO5Z51YRZ12hoYvx5jKWTn673q4xV6ovGh6I/NK7WP9fMNzPjp8963rb9MvjsQ7ymzatOv/xvnE+PO55Nt3AKy51Ty0OdSV1xihCw76RpfnreTVR1GY9inf9v1HAeCfX72XWBIgCIBpoFFq36JBVXrL6iVJ7d9KBWBNSMGcNI9yNPhA86zifTs/WMNWjtbeJeVzHHNFoy7Vf6leqqSay20RGZYzrPJ8rWhucBkjv0fLcs8u3sdrWdeuHOA5I/CuvcAOspTJYp6YPlwCaV++DgX3OJdYkAB1+o/1ybol75t0DfY3ALIFAe3Acu7xrFnt/aD2hdpnHMF3BFMU5dQlHpoOleJQDoVQwGwY29m2BU4GvEqJqJQgRalxNkh127ngcfxlLdE/MJJ0TiZPuTQ3ovGQCNQ420s5uoP+FfxkD8xZuZ6x3S7w80TB++9jBHg+/Qokbd9sI3JrX2Xv7P92g/jXAGBfowzONSK2Z13e4bXu/M/HZ/uO8y73Lrka+N2YvQSALzXxFECdY7EtjdSvt7ZrbcvqsNhry6Adj+h/nEgVjRuA1Ckf+XwiZwFMp57TZ8YsLWVGWdGmQ/Rue/seeD/Xx1n3fWw3dn2j7vc5ukE2ewrQdcEoLvc5c2lMe1sS0AnzaB1vXbczaFoqicJ1BaD7c44IcJySLTKbe2f/o/9PgV9v11vthc3e12jYn0scVK7jWqPZ53Od/m9+7/vHHlDOmPR+6Z+b83Mbfd7bh06Ny956zdpYCSTDvq2zME6LwXJq/RWMdgkAn+2fnX1uHZM81x4QHgA4ofsjysdgF6zqrzGiZw6DB3aG4XuHxqCOMEhyg+W1LsNXEuFS4wsImLmaiRqFhuz8RBtPMRJj9Dpqtz0M6BTTOb9RBPb7b58dnj9/rNaKwtyUpNOBTNAINvFd12F1niogADApdVsAmGiwroEpRegPHw+fImhVQJ82SY2amriUBKqcOoPFr4e37z+odq8Bmfs39GhAFD8A7++/eyHDHEDAAuW7ohNXLnKi4HxedWNrDHVvKSm3mqVF3+VzGGoRCyJKQRtSyoh84iHCVFEUntvquUVJ57mpx1wlUOiPtDsUcvo7ZW8sLuZyQowdYAeBH8oiifpZgLRvfs4tNfCVGjOR9BI2ikBSFlsAS5wR9EcikPzOXFAJq4rquRSP6Y9xJIRK7SiiZ3TmYkCDIoqVOyjvmKLDBvi0EZANO0A5gkUhyeasyBBRR+UsTwqvyoc1BkAimMmJNLXG9MZxYGinmH8nP9BljVyeoqs6K9JcAnPkNAtEAOih7ReFF7o8ed/8jRHNdxg35j9G+BAWKyeVr+mIcLzdXewoUfrkq2pMogTf8owZZ/o+JWH4HM4WymEJ2BDxVI63n5l1YjqohcoYwxj5FkTz+rGAmes48+xRjzZlu2oVax+CvuV0BbEWcNSU6Br3Zbwpa8Y8NChLLikUe5gBAF7nMZry6nSMvpmnn/KaDpqaH4k0IsKUwy0ldXguQCX5tr/9+V2BYAvOCZyIreC9SAd5K/cwDmg55t0+z2eXHgqzI/M504mW4zQKMNT+W+PGc3k9IgxmJ1eeFfAljQOliZiCr9/lrHBk3hHhom5XXuuMpvoMiGCY21tlrKJkrkiDReOSHkF7PL4p1+RyccxFaomrbFXtI4xdUk94P+rfOatC307kVfM6VPZy7Gh9tdOffo6DKvtP1psDGc4zjkH7IKBZ2HrOkzjd4oDoDIPpnLYhlnJsciwUMKdWcwQBAfrs4xoDibd9llN0sJ2i1KxSZWZ7OT9vbjLjbFxKGfWzXntgSkCVkfl3FQHu6623Mb/fBYBlLMc+W2dzN+r3wO+le2ukh6Bc2DeTCt6dEnttP/faHwtkngPAfr7zLdsDWL0fL/V/f471Tnt95z5t+ZebmkwzCrvX9q2BfLce3wCM8mQZ5Bzv9X28e/rAuT6wAOIWZOU663xcX+9A+dzTJEq6rgl9/xIA3sltz5yIzb329Tqmp55fZ1lEdVtboiGkddmqA8RmTru9J3uC7gHgpLb1cVk/ez4COa+97n/9mZKO4uN90tRXYN37xe09Bth7Tptz82euEbdwnZerQ2GdJ6fmXvqYc2lPPTrrMJH79PXa/rtQoHubentGHxUfLfv0qcjw7vqICrRzPx3tnF5EDJPFyycK1vR6900oUUcZCLUx5oHjMYiolT1fdXAPAIzHpmi3xTPPBIwnSPRV8i4L9BARTu4a94yxG+NXi0iboMGvQQvg9UoCML3kDp50Kf+WWigdhpEE0MUo4r13JTwzapdWHdeIEvEdABXRUMCVVN5KUMU0W6vOuo6sy+hglDNRMOBfvX4nIS3lOdbOISOyIk9EaMjjhcJN9Ek05hEZqahn5ULbQWDww/gOFecSX0m/MDmneNi9w0OVeLEBKZEtKNYA+srPlagWuY73DEpoB5/FqPJnncsa6i5jbxVZKzdLWZb82ZbLy/NjmL16Q0kml/VxVM5lfRJ9F1218rChcdMf9K9rkRrEm447WQESIikDk2theKu+7eHgMlQV6e8lVxzB+nL4JEEtMw2IVmaDTD23UIXthOE/bzLJXWSOKTpXDoxEnrm5gUzl/pYIm8fKEXLaKiExjX3VoGXdlMgTbVijUd0oM7tilvVZ16Qj4aWufWXHCOCA+Zg9ICJQmddyklQZndSQ7YY3Jr36pHKYaWvyRWkPqsYS8amoGv2RHNEA2kToeRaYCbAicFykDBZtiWCYo20WvWL+OZ/bAPZzhLSk+GxHkOs0E0lGiI1SWgYEjt46Squ5VnNConWlHG/RJQMqPofzJvsHIEd06vv3JLrkMmUlvlVlcVZP55pflUMjBhzvP76yWn0cehqXUrm+vvl4+N0v7w4//vyulKE9l3XwKyJYKRElBBJjxk6aqXYvEFrOGcaWPjKFf4L2zEsA8tNSOedOpvgXfZjawqXSPgE/7fjqUj+U+NF+8lER7Kgaj9zlYsMUZt8YLlnTFpWzUZi0i8x5nmmMLw6aqq/NvHt/80m5yfSJgbqV9GkvPxuHCuyXT6Y2v3x+JceXxLJGeTCfi54zThXoICkOBTlDcchUOTZXMrBzKPOF9yUmV+dInLkByduITkShvMfEsZRzjZ7pUQU5Vqvvtef1igWIlJVTrhtag85dRvcKcBjzUNhXYyl/GwC7fTFG/i4B8Kl23vX1SwB4PrdW5bFy1QAAIABJREFU8Ljs+r28sYLTboROIy6g53y+ZB+fU2DxEsg81w93AcAr+J/PubUdV+P3Lv2fc+/UZ3sEtbc1z5y1uPdev2aCN1l34xka+3BtAyO9sgy9hxddt30h90fUTftzpUStEbT1HtYIOA+At8+xnX8dDJ7qQ/XR8uYe+M2z6aNLw2Pfr2PfA2qn5uo5ANzTLuOANP27nByDfdOYFjUG8o1fAMCJsPYxS3/zb+ywte/ymXwvdnbfA7OWnQJTAcOhZqEw37DP99bGXQHwuXXUGQp76/QcAN723bxL7BNeUSnAHdV/3osdmG8GbwTXxNl/av/INU71Pa/vjUNvz7rX9vHRNEYEK+B3FY3CKDLwIPLjgzuL1xeeUWAWdsBzn9CqC9xmfg5H5QlWHqiMgREJLtGOIZ5V9yw1XqI0V1ePqnbq58PTJ84pxWg/3JtUZOf+2WgJWAEsc0/aICoy5XSS7wXdtNUUTkdhLJPvi7GE8euSQx91ndDtTBv2dU2ZIDfz4+Hduw9lIFa9TKjRFVXGAIsqtKKgjx4oKvLzq2uVXnJ9YAu88DMdAM4hxigHfAYAu4u9UWJoXqsG70fn5YmmaMMfIM9PVw0NAFa04YtzZB8pkmNwnShKVLddl9XRUgDo86ceD9HJMayI7pQiN/OHeQNgVv8XZXIafM6XVR4xglzQOqlJ/IG2Pzi8ePHYFEry3D6SW+26rS4nxdhTO9aRXTsJem09LxCB+3ICcP8AT+YdtZLpoBiniax6fjsKyXO7vwwmWWDJK41K6ciBrTxizbsvX11ap8oX0fdE/wGOAe2ijeNcKHo9/a31+MA5nwIJUbMuVVQ2jjh6usFkupzbGOqcniM1Diu1IAeZwJqExeyQYV45qslacmSQvw3yvipyxxpJzmyinNwL55EpuKZJp6xO8oDlKRQgdcmciLbRFy6h41rafN9OLpgVqJRD97XIG5RUyk/RNtHTq1wRYydnAWtuU0rMwmdKD/jA3IBV4Ci3yjLdRxishJC++D3lv1cuJXOFvnjx4skB9Xjo14AIUbLv3RNVNjnwXqNmUDiP1mCa8eGa2Xeyrwi89LIEC41M0UIBYPKSvY9l3LxtWkQOIawff3l3+O1P1wLB2evMLCiKcWi6CVEOcSFH6pgwAT4+1Lwmk+MtwFbgj3kJ6yLON0Vjk1svxgPvWXlZEdRG8QY0Mm4GwLeHN9QNVupFBLL2wkmAODujWMS9H+1Zj4iWe9ZiWFWCqBSko1FgB+dnO0xbrd+IBGav5XmsvvxR6yLnlPbXpiqq/b7KLoVdlL3aTAc7e5hPWRNidtSemn2IMy19HoV6g1uvoziKt+Aq0YQSrCvnrk8Bzx2dRbUPuW8czaUPcJ4Q9ea/lHtz3fXpAB6gdRmWGG68H0d0p0zH8DGzKTnNf34RrNVw2vv7FGjsn70LAF6N+D2j/hQAjBGa7/y+QNEGoVt+yvBb++Cc8bn2Qf7u145jbr9vjynS2+9eCB9fUInOfph7xzDvRn2fl/n80Vi5x/T/AQz9Wc/NEc6Mcz+yd6tu8Hrfu8y90Z61FOmJgev3uAv4pe0nI8BL9HfT3zvIPSA4wE39mUh4ddKc25NYcg4Aj74dGgpNpXs4g49rPZuMOunv3YkQ0BuWDO+FAdtTNu4yH04B4D7XwkjzvjyjsL305Lpms5bXvWBvzpyaR31fWR0Uuf5ql/S5nD7bc1zkeuCucQaXoybjGQftOr7dWXAOgNMW1tfqXOhrc7IxZ7rr2p5T+5ju/W/+5/9LA8DxZvsrqj+KEJCAmMtRADKnZyLJ6RatCs25R5A/3hKFch5mByeOnBX9qihwyd/L5DEQsBhJOiHCUnwfYw+hGtWFLUojBgeR1+QDjsn3FVXmBxJ5SuQs5Y0whk3nRIzqkwAJRjb3QDWaKBigiwgj4JSIFJ3nGqcGsjYEP4/Iiuu68txWU1at4A9WG04pI6K/L549Ec0Sg5/PA/5++9Nbqfv2msAZRNoECAD8AYATfUgUgc9hxBBFxrghgsUPYJLoHjRB5b1FmVV1TxMdMADhmq7ba6qgqJ9EvpTDR7TMSsA8+7cvTBFlLAEZ3NO5wKY3ZhNkLKFz0n6BzTJSh3prRSsEgF+9k/HJeH333VMZyTyP8vS+EAm8Uimn5GY6apXSQFUDtuifKlOFGq1oq/4Mc8L5cl90XQPgCGD5PeacafYuURQArHURCuYQzvLo5FkCnHuEFhAJwJRw2oP7puy+B7DZSRLaPptkaOj0s8tzTUq/DM4C9QC7RGMCzvO3qUFzs9Wa+sbgOlFqU14ZY0fDKJElejxOhaJmw5RIzWVAAQJHzAfAr6OciFJ9GTmeGPtSfy5xrABgqWJjkKvvy+ElAap7h7fvb1WL+q3Kh31xHmaVJXL0zmJWyhlHPb2oyMr/r+gZr4mtUDVTs4cQFeR1clAFRErwyUJYLrcFbZ+9SSJWKjvlOcBr3BNn0w8/PFfagqnWrm0tITmJR7kklQW1DFojzpaagPGEMz6m9FYkcET2Z6Q8nmvRcR+5Pd7UDQAjMibQf/v58OOrd4e//ts3h9/9dF2RdYsu9cNTrJYGpD0fpnJk9ntHJpwjT1+LFVGCS1kX7Hs4vQyCvUbMWHF/ORfXa/zFU7N1cAJwXZ6fsXhLybjrD4c3b616bxbBFJzzejLA5DtROs4Z4jPoy1DDj6EY2n/K2vkQNaBPxIa+V58Sma1zyMJ1Fvri2uwXjlAz7wzmk3dvw8iG7ewvR875yfwxBT26AWXst5QTX/u+RPRyj0SAxxlYjKxhVJRqrI0Ln78zCj1LbcX4oK/jsPKYlWMJ58n17eGXNzflNPosx4TTd8xYMUtja1zGARhwPAAwaRa13wQAGzj+/QXA3bDaM7K64WdHZNOAWIICGW+vkdnnp8BB7uc+PqZ58v4avd9r755h3D/XHW97r5/qg7y+Zzx3g93Blf04KK/Hvtm7jw10vzMirOWAzjV7+0fpk50I7aXnOPW+AgxnfvZAucdmRnXPAWFYguPz9b2Aau3Zg+E4WSF7c/FUE7l3pwmn31bqc59v7vBtulUiwn0+9tSb/gz5/dL4buZbozpnrXDPOCTXPtwD3vlMB8Cu/uFIr87oYmuqX8opvs77PefSvLadgmt/yS4DaDcAHDt0rpXpENpzZK3zZv3e2q5LADj9eM4B0R0Wax8LBzyyBlKAaL9mnPiX9rBz6ycOpj0QnDGKAyPXCQA+1V9jjrMP/Pv/7T/7mouHzpnNRLltFdWRR7lEiJgloUbrIQv82sg1ZSOGO98ntzFUTBtDjkrqwCwjzJPGG9qnAk8yWFruHA8UT7s2AdEQnwpYYag5GurIyO2tqbgGndTkpa7n48OLF0+1aN6+c66tRU8oaWJPv2qPqmzPwVFLUYedL0Y0KZEqwF1EkLhGp3rkEJv1Gm3w87dygz8ThXigKOZf/uaFgCTfwbB+c30jIEBkks/G4OtAR0JgiPA8uTKVuujEXId+pP0AO3IE6cOo/orWWGU9zCHRFJGjIz8YZTHwJx3Pqm9xfNDW9M333z09vJBozJXzmDFqJeTlAt9SciWaVPm8mZRZKInWMI8YNwTJUromBib/8kyK7ikCaaqjrqtSPJQjYhyvRG3kJ9EVDEAiyFw/kR8buK4TzDzg74BO+jsRqRh0rA/Rc2sTJiLL2BjgWlk4xr2fOca+o4qaS4g4KffQdHeeFUcKol+sD1OpqpNDx61o0fTEOSrtiLejZon4pV9nLqUP2GyC2bzoM+i/5G4rf73EmSRk9BQBpEdy4sSzn5xPrp8SUxr/ijhxP4EFhNhwHJE20HJgvekbUCUq6j5OasJBkWWo7z9RiuvdrfoCcEm0PLnhHFSJoPPMKC9zvxhQBpX35XBKXW/1+wMo1qbHJ5Lu9lvwLHOF+c0ewOcTtfMe47xh1irzi84HjHG/ly8e6/tERDGEMG+Z790Zk/0xzhGlFpzgvXXPeTZp1aVtJZW0B1Z0T05A5UN/PLx+e3v42x/fKhKcOuTME0X3PleWTtZwo41pPo565SWkVIJszDWVvKKURQQLibqXWvLzJ9Ey8J4fkK59sfJrJVIHNbnOhuzx6XdAF/+l3i3XwLET5lDW1SwThmPiSymqun2OuluEizFlXTsFZZY38zPW85SAHtfOHu1D1PtKHBiMKdF16SBAe7//jUA/QJJ1wff13ijLZYM95ybzLXuvnMM6WJn75dTRevGaxiFDbXb2cOZgfsZe0qL4GS/mxjhHy6iXYngpdnNPCyK6XQB8yi+l5jTN0T5Z1GjWlEps/fJO65Ea2koVwTGkUnqTHcG6o22MFz97FMC+1wcoZ9y7MdUBXParGUX2Go1R2ffCc8Ah/deBxujU9su2PMveJy6/tmcYpoQTcznRJUcCDX4MOhpdtZFQpwja3MNzXg6jtn3+XC7hth/81wqwu+2S+4z5V6k4/Tq9R04Z3Rn7S/2/7d0SkNqUWTnug3Vsc871PtLvlY5z1HdLya0+v+LYyT1GZPDENFjLDvWPrYZ/xi6f0d8XplcEaocGQnQkag/v0a4AznHfss03oLTut+eYGGJSS7Q5QKPPiQEwY2OMM8pP5HE3C0ntaQ/q63nfiGP80irTPCstmzHnCqxGaCss0iytPjZ9XsspGRHRKh04xqTlkLt9d4tA7rXf9kOv/lBspTisltHf7m3qxXHZnnbSbbq7rq+0IxFfz5GtF6MDw75+83sf17k+PLBbsG27v3+vr6dTEd21D3NmZO/v6ydzsgPvvo75ved47503avc//Cf/fMhcjY26FlkMbDqfx3T5Ig9op0cZlCa/yYey1HhLhdcKlFW7s74fb6gjgjN/UoYUpVJQzK08ifD909FzEA+iQ1sF1HUsBcDLKI8icMrwvHz2+PCb37zQs6A4/Ob6vQxhol7QG5ns6lipFjtX2GqbNvKJ2EHxFRU4pXCiKFujJ8Eb1f51nqJVnYlwOOLonLkvMqrJ4/3X/9XvJBwTYwoAIKNQUexbGe2TzsrEQozGRh9GEwYT14pwiyMmlWuJ4m9FIXzwMi6ul8wzuU6rIwI4N/ju7YfPAmVEW+mnRGvZiN039mLzOoYiitI4EIgs8A5GFLRMU1E95orSAQyIGLbIbyZlcjoEcm9uVdrFtLwvGlPRPYvGymtWkLZByXg7JxhQh0OgFMIxpHGAKBr9SUZcHBkMlcWtPgusM996zpqBnkFzFp8cOIr8VrS8oraOvhgAa36Wk0Z9rbxhe/Nl4Kp+cwCw6eLOb7WR2g/M7jkem3PoRMPBVCq/beeYG0PomikpZSNY9W2fwzp4ouhZnF1un8tNjVrd5a3EqSDDvvIg0+8yoJnTcgg4l5kfIsiJDocFEPEeNsasJyLBGORKLbj+cPilqP/0IuuROc3YhNYcqjZz0KrHzq8P+yEOrKihZ/wwEkRjL5p5AMFQDy/WA89O//DZ1Bq244S1+kQgOHnDrAH6hfedz2+auEXatrWPA36dF1204xFFtOPPh8UcyIy/6dPOqR5Rjio5RT/ZOUOu6afDT29uDr/72SkUrMMoiCsHfmOAzOhw1njKWdEGi/05Yg5gV7pD7dEBbMwH+gswaPGw2f5RUulRSv14bxEA8CZe9FwUmMnB/iwQKYZJzaXkeOcg07N0ZfYqsRChPDFSVJrL7AVR22tOit7dPm/tgclesCI1Di6XKAq7hT0Gh2cMtoAl1QzGyaOawWaU8AxQ+TNvYrv43JvUbX6POCBOI+YaY2NhP68/UbIjttfmCartOQND9c4e6lx7g/zoDDBnwjiI4zjzzw6jVp6r0hhwmv78+qbECIkOf9A8iMGrfbOi9Z6js63dgMletgdSO6X/lJGkyHY5AnpE5dcC4NWoWv/O/nzpc6feD7gY4zAUek2r1NkTQ7gUfPszR0CmG+t3AcA+a2rfaOV2ujNhbXNASTea3bYtDOvnUCj7udZqSO6N7948ONd/6Y9pgDfq7BLG7nPBQKY7EjYVPcfZvTWgp9nfHY6ya1uN3hEUSjnGEw+w5gBvzvAlSJo1VIu49sItS2vvNrFNVA89Ef8SwdyKPB1/W2kPrR3b8ZufD8DcW49hJOXTmjP9QBm122d5psyxHlwZc6hSSZIDesoLMEHVBNSjfXVWyh4ssCXdFolmeYyzX/Z2e189DYCzrlbHx7pm1nV/l/mdtutaO86vNXe1j1VPaesA2MD4dCpBgtHBbVnvfZ4aZ00gu7dvbPastib7vRMIlX1VGk/9WlmH5wDwagfz2XMA+NL+o7O7dc+6P977R//0X+i1ND5lEWh4JlQGP5OCjcJKowYRBoOOqCSSxesWgDKNGkNZk7J5sIjW8MCKxhQAM7h2xDS5X1wjOcbOwCzvBYq0GCEF5DBGBICrDEo4/hbX+Sqq8V/85lsZOYhNEa1UZO5JALA9776fowHPnj2SEBJRFkUpoGOqpIejTxguotfVRsl3iFyx8fDZn35564hm1amVMUrU6OnV4buXzw7/2r/yctTFlRGliOVU6gQERzCIMSJ/kb7yfCWX2eJSioSGZto9cDWB+C73pi08B+MzAHQZXoBYDALoqBjRGGfkSisCJIqyo2vMC3/3kfrUpVMc6STiSgSK/3h+jCXaGnqpo4NubyIQ2cQVJa88YvKn8Z4j+CVqOurSsBGKqtqp3wAjQDggJYJcfOfmxg4IjGuVcCkniee2N4631++Vq+c2mNkQunNAiOcEgJa57JqbWcR2EGT8TaUG7Iu2qTlza7EcKOgFgJm/ibRDN0wUt29soT0zxmzkfeMy3R7qOuJex1uv1ms9X0BrVLjpf8DvS3JaHyMg5n6IsNUKgFnnylcvR5DWetFGubOo/iUMRaSdn0GPpjxWqSPbOI+qu6NggAWASGixzBnqQQd4sZ753fnfn+3oeBYVaK8T2sN1mafMcV6T06nyxel7iRhVxDyU1QkgImbEWsKZZgYFolkpLcN+AfhFOZ7+UXmtj85tpz+VglE0aDMCDES8X9rA7CA4Drz0CW1cD7F4tQ1YQo/2PMzf8rBXmQcMDfI6f3r17vBbQPDr94qmhybfZwlbhw8Fp2ak/5LXzx4g5xviYBFKY80W5T3rBEdJ1tR8znp+cmylOu9x0TPXoa/1ULmzeoYq5xVxunc3zvtWJL9KXX0conpV6iledEquKeppp4vSXEqHgdQOgVucfs35kVrAoamnXJqBGWt1G8XP3HJt6U8qKadzo6jg7MfMfZx3lKRi/tCmGIldAwN7Xeu3nocoKxtERALNkkBY5Kvuw7hyZJqp4X1/OnB8DtrRU/nIOEblHDUF3Z+fwnzeN4tFULn6OjdDTxeb4IO0GKCn//Tq+kAt4Z6vVlplg2HiPeQ4D++UUbiJWu3kq/bob4DJNJ4nE6kbpafuden1RLAvfe7S+90Q0z5e0Ufm1jDkWwmbbgzn2ol4nBNxuYuh2o3V0W9ZL01dVhbEDsDrxnGcMXvPn7W73mOz11ygG886qwEtnrAGMMfx0fX59+ZAH4tp+LfrN4djuZQO35RzqUL0G2r1XjvyjF6T1c7W3rR8tGU4/7Y9mbPg1PxK7eCA3zG2LcVlziXxa7LLTpJfXdzAa/6s4GGcQfWhzfttnnh2zytlDnVgHNDcgVsiuJp3J8Z30w8NWMcGW4F6GGa8HyquAnY7ofWMUwfAsypGnmc6hLbOlm1awu8DgPtcXR1fvp7dy9lPe//HWZPXcv8wa0/Nnz0A3O3a9XsrAN1b271dYTjNvWTqnaw5wKcA8Kl7akz/QADc99ms9T4O9/6T/+lf6nUdOiUa4k4DMEFrM/VTE60ivTnYTet1eZdpoPuADTjG8Kf2aGjFM4KcnK/KnYSaVRRd7q48Khkck+aYsh0alJos0DYDQkLvNep3BHl6q+8dnpE7+t0ztfX6GjGr28pZc24sz192oYwO2v79t09M7StDE8MFw/KX10RZbm08Krc45XkeKpLGPTDmf/fTmxK08gIK3TYA+DffP5NhSZ+lRmbUOnl2/acasl9kBBHpFJitnD4oralriuHGMwsclZXiDdb51jybwHuVwDA11QY84PH7l0/UB9DfiCTZQeAam6IhV6kZxkU5xVF8rUgPz4zRigGlKPJ7R0/iHIkhjKGK4cy9+4JmUGk7/UqE/vrde+U7m2Yb4aSip8vh4rwNotiqy/zyiXJHGQsrsKLa/WHk//I55pj7CEMasTLnIAqofU1u8GQrdE8W45KasgEiikDVISj6a5W/wZhOfi/jroh5Ywu4NExFuitKHMPWkfrKO4aePgxc58MPp9LHz+UMmbs9743NtJwuBuAWNQLkqbTPiycCthE/Gg4CReltWCeyGnCn8irJYVVEz8a8lZFLWfubElyrMjSp9yqwV9RM+iMgMrmVtINxl+DVR0ecLF7k1wG0ifQ7h90lyViPPJuj1NCXccDg1DA9PQC/G/DeqwzIAzS1WTcqsJx/JdhF/+FgIe8c0OM2WegNQI7TBSZGwIU9oEVFLaeUnyfAOIJ5bsPeTzz3ch4VWKxtTx9XRLgiPwF8Sn14d3v4mx/fHn73c9FY5eySlP92rZVBw/qwE6FYNBI8c/8moi9NgEeOmj4i6l37WHcC4fQIgM75QLu+f/l4GIgxwNIXALXuFPG8IJ+8VPRVVo12AGQtYMW6HRHVKnOUwzeOgZwxAurFWrEitiNGcyx85uS8iVNs7EmHw8iRB5hyLUehvQcpT7rqDguwSiDtVm32fmJnEfvuhqpVoJ/7vX/3QU4Gzw2fQV7jcUC7frXZA98c7tVcSJTXYKvy/8Z1vNbidMnZbMfM7PPkWA8HRVGc2TcjTMc58Prte9eYR9Oi5K+5Kw5s0ya3uYjrfM6elNfjtEk/bwFL5ce3UmpH7IWaf5cA8Grg762zXwPcTxmZw0isX8Zu3OoABxSvxl6eoTs/bb8cC0hlnud+54BZDL/+b373PefTrGChXzcR4J4/2/tBzp3BIdzqDvC5uRb3e29NB+mRKhnq7WuznZMtJSDW9Q6GQ8XfdJ58AgbbNmwM4Y0g4enawf0K3ueX/Xtg4e01Btm5PZAdVxa73P3J+wGC9aExNyZmG32wrrV+3ey/Y762SdDnxFg3fY5UWldqm+erHUxp3iwTawDgwhBp3yaCfGZhJWC2mcdtvMPs4f3Y/Oszr+ulA+AVbHYHS1+T/f59fVzag/LZvtd5HGp+tvkynqH11fyen6LvacI35bQ91YV7ANj7yPYbq2PJnzk5M0c7pk6Rr5c+G07+Yn716/Vn2AO//b5dR6d/Nv2+t8efeq3vq+OM/4//x3/5NQvRh7Cpaj60DVLjseWhAD6hUVk0CoEhDsaZb2jD0yIlgJwAOTpBVLiiZkUkhNcfPLAys0RXVAPVRhge8tBR5e1u40YbpRZbkecH902xtUFgb0qMHuodYsRhwJki/Ek1EdmADLxjDNujHoP92ZPHirJZpdMCKRjk0DWhz3IvRV+pg0lZjVJa5tlevX1/+PEnIsAfBKC9Wdg4IeoMBZq8wggp9CixRacswqKoa9XFBTgzPi5LNPMiAQBc19Ebi/4YqN73vatETwBLJi7vY9wDxH/47qkiWYAQyqtQk5g+TLQ25Z0AL6lxa9ooIi4Go9BhAc5E2Bk7+ldqssqRNMhXJFulSHBeRBjLiqeMMVFwl4OCPp5aoaZum0JOxNL5zIksk9OaPE3uSX+57xwxcm3eqg1aed6JxEgwTZTmAsBFW1TeXOXIMu2IADufvcayaoBmYZr+biMW8IQSdyIMAscIdZVQjoWZnJ/ejaAYHK7j6ugVHScjta+dytMMBStt2Hr3ai4X9TnlbZ4/fazSXoB1MS2q/rPzPR3NZp6zzgHLif5iGANQDKinwi9zDgBsEbhvSq3ZTqCUPPLeYUosr8u5xdh8nRQm1ye1oyNRKu4HVRxgm2gra0602WIFcF2cMTiDpBpdyrbM+fStHHKVNyVAUE4BiyMlt9FqvSr/Qx3sEq/jGkTLUSQXAP7yRfdgnYR1gGPK89c2gPLUyzEUVk0iwRxKAiflnIpTYxwgRXvNQaWxL2vQ9sUsiZUcUR2GsB4+fNba/dufSk2evqg8J5xoIgyGokTpstpfOZAdCba6u6/nY1qfJyqK9sBji4fRHikdM+aoVVdpoazhMA/+8vtnxfrZ6kZo3da+YVEvnwsaW2qaa30YiLm8lZW8U1Yua8EGjB2U08nhQ0LGb3KwigYdgyw0uXl2hL0061KzBjkz7LiZOeNcI1FdOQPo1TL+Un4qwl46SxsjKRGdGJw8pwGon3813hSVYdAb0HXpMjOPRi5enXkByvQPZ1721+QGaw9oOcIzeFWRj3iAS/gQOjQOUbEzrlPVIMJeUxU/AH81PlaAJyNPZVf8rOvn45yYTDRTXNNO460Ice6DxPThJeN07/6nDMlf+3o3cvNdVcxc6v72/snn3D8z0j2+v2OQ7hmpkxqtHeTIaM7cG0bgCWPYa8h72jCQlxzJOX6+SJwiiUWuIHbtx5ViHWdNbLi1v3pblsUynlNLpqKMciSO6KVXa/boPj+UnlFVScaa9pOfHHo/W0e086PHQ7UFPOei3P2GOt+LsdHBVM9vHPO4Cc1umr4X0Q1LsG42AcWypqoj+7h0RosdOzNblev42efrHQRnXPQs/YsnejmfG/NsqY2biGn6YA9wruunA+B8b92Hch2lkSzOqDyzvrujf9Af5SQALkdBX19pQ84Xn23HIoS9zVnLp/cnD/7ROs4Y7az9c8DX62+uixUA+152UGXOaG0tC2LuPfOz6zjx9yUAvD73qT3f4Lfy0iuVT0/xH/0P/2IAYAzJ1H7kwzEaaYQiPxUxTCSHi0pNuMpY8Pf0ZDvyCKCFkggIlHBGlQzqNM5ElyVyo9I+yc/6LI96KMB7E8KdbFAJOE8UWbTUyvWUOI0iMBaqSaRV4fsS9JFRUKCyvXzhAAAgAElEQVTK+YrOe9NzBwhVfq2UplXu51aGF0ajhIWeWxSG76uk0ev3h59+fuvPlXhNqGpSUlV9YdNLu0cs/Sq6dWoTVykNvsePDCxKw5CHRw7uM8rVkI/mnMnXbxzhxuDpEXquPcSMoKuqzMtjRbqlvAuIqPIq5GViyMowi0OiwKLrCrv8lPq+akjTpwCDt2/fC6QTtfYzGgAniqC5Vn0c5VjokvxO+1Si4x1AmprIVkk2RdIAlDbFME05KdVrfWZlbJ7TgmamN2MAJhoDcCJ6mI05tHMpQ6d2as3lPJdZEDbeQqPNQRmQMKKKpVybcdemILqs5xVt456mP6e+6FRtNgD1+kskqdNJRBktZWqAiTelojaWIS3QUsA3iseZ48qlRfBJCr4GwBqDx86jZ6AAEwz799890dgqWkUUiDVTol6KSBW13mvKwjhaxxJkszI448aP7vEIcIk4z6wHHFE8rhG132ygjIeVxT840qv571JfVqqFwouwl8XgRJmu6KwE9gqomZFS+UE4uCrHMBFApR1Am0ZlnfmKWnop4avtiIRJbR4H2lc5N2gXThciwOSf89w6vIq2Q3SQMU+UV3O2InjJic0GXhjHh1XLy7NzskU8ahMPiDbNdSrH4qRB2RcAjIAT4CWR8sy1AGCNg+jeNUYA9wd2ckZZOKkGnmNecxI0e2DWiqOh6Ak80N4RUCb67pevh998+3RDB7aBNPNP4xBNNJL72jHluf8Rhx6q0aoHfTsce8PADViXc+qzqM7RPfAeYcdcznmn7jgabNBmp2xSM3g+jXu1QaWkyqhLPjRtDSVN+ezljFKaTx322Se8lqYC98ZgrD01AHg1xobR0CKsvKZ84RJei7M5Jn+ct6FgxzFpzYgqb1Uq/J5XZczI6ev5GccE70ix+/pW4liU2YIWzZnMWuH8SRtjtB0bbDOMtEeBC+0v80t073I2dH9AN6CGMVMllk4bf+cBcvr73Pd/zXvZtz1/Sp/hKIq5NfhWwzttSt7a3vv5TOZab2NA9txXQlY9VouO8XwuAjyAb30o83fraJ0tONXeU/0Y3ZWMv69vEOV90PvbGP9EzI6AaT3niEZ73oXh0/fZdZ2BxISTCwD3Z/C9T8+CTcBzLqXhsNp8s1O793Hz0Y0kgnUUSa+8xlCaQ2v3gxX1uRxMes2XTbS8z43RFyNtrrEDeoT5RNQwjxEg2s+xvT4fzOn2xXNzpkeAe6R/OCDr7FsB1QT0c//pe1UjipdDbb/eNqlMeraOQzU3PdirI2IdwOP+iQPG//b1tTohQunOmZlrD4dCn3wnpujIZV+ZCi1a2+f3ZfDrJ8rnxC5bamVnb8jasdO3bYTNodDBcr/ufNbTOcDrvOlj3h0teT32ewfJ9/7D//6ff42xrHxWARkLKSkKVXm+flCLdSgKXDlOEpgpY5yOsGqy680KmDy5Ovz8+vrwhrI+RAsU+UgpF9PaMFj4Ibrw7OkTG+fQefEAyKgxHVoUOEoqtUgORoeMQZXZcZ6aIr1FS7ZBWvS/MiQAj44eVQS4yuNIvEf5sI+GqjT0r4f3JxiOQIzbYscA96QcE9EgygJhRECRJH/qx5/fCgzzk0gO/yKsg9E+1HEr+h6QNnNE3U7uYyqiBbMCYgEsRPOI1Lker0GHjZWbEW3PIeLc7ORtOy8W8Az4dc1JH5QYtohx5bPcX8IygA5FcV1aCUAS1Vt2apXEIWJT9VhtNJdA2phXNo4dJbJqMAJlOBBU5kYA0dEfALDyeBHlKaPajpnQZE29BJwEAItSHiXo9F0BQ76XGp8RWrNCcM13oq4jr93R6Rix60aU/UdlhZJ5U1RFR7stCsX3uI5yFMsRwLN9+EBuuOd+HEKK+LTDxgDVUeB4jQWAS1k9QjEZ3+S2is6bvEjlbk6WQ5R9WWOJUF9hVJcDQk6SonkyJmIAKDLH2Lu9c5OrslNaDwbAOEYAwMxXrTWuVbmVqp2NOAxziXkop5hBB6DWKunRBjBAtzPE9ZqhGtPvYXDIQ6hyTl7ztD3lumg0azm0deeQ+/BKdF/9V4wK2orRRVpF8voTpZWSsXLtDYxpJwJJfJb9inUfSnl3BFgMrLz/TXgowDVAKpt/+rVToENRnXlAjm46ijzVFnNYU94GAIwiNLn8oy63lMwd1Ih4m5wJxZRg3tNS0eVrL5VSeAmgsV4UscfhcMWe6HQCGyOTMm9au6ds5sFQs25qxYlW5rATPTdMHC8cO82k1k4pNObBbdXGJj92Kx7HXMm+6LUaanCcREXXrX3EZ5zns8sgmVVCWy1sZ7YP8yc1nntt5ESNolAfJ29PJxKVubGoYhRkLHMG2aDwWZU56qh/GbJVz95nddVoLmX9Cj4Pw0T9Wk7VsF7iDOg0fEVZy8DP+4jSRQU757TU+Un7eXOjHHOxn97e1PlZpY4qKr6hetfAWrVjq0gf4yWRzgCrOIjn+pgCLZknAW6ee5dB7gnbcOzN596/63ez/w5jS45SOxWOAdUEwRtjrJU0cpTKP6dAsm2KVnIlfdwOkHy3A+rR9y0toj/nnhHcDfU4Js597q592lV204fSvEhaXjlZc739e25a73W/faD5V4sEbc6x/FF7TvroLEV5eciNs2ABeB0AjM/tgMq9fuPzdgTM5woTorZJM53al6fDbwvsxlxaosIDPAwgvLRkAcNxKsZe3KNl932pX23Ov4hb9ZbPT2YOjMFs0d98g/0r9tropxaZXdceV08EWOuncr9jYq1rjfM++82Mc0+nSL/W3tjl+tnnYjPurems9YzFmrbV97+7guA+j9f2zfXW+vxEpNbLYwt+t+3dXr07yHKfvTmwBgL6+ub3cznAvQ834Lc5wXS9mjc9RzzfvfcP/8n/KQDMRhQgw2JTaL8iYoBMgGdKKnxTxrSocgfTGTHI+UGhGDogUREiTeTNcWD+8vpahqknnUVYDCZvDx9FU/16eEhJoucoCl+Ncj20n4kAXRlDKNHoPIzKNJRBm2fg0He+J+JNpkHTvkSxFcEl9/PDbVGgiV5AK6Me6pXaD4DHAPjtj2+cO0l9UISNbhCRmgItPA/vPX/25PDdt1bXxRCVKuurdxUB/ugNvaI/cTjEOLGxaaMzgCb5tjLAVE/YUU+VUakIRCKbGOBEogDBRIEBEI6YuIyF+jxRXHJpBYABsM7t41m10IvwI69b1QqWc6MUkEV5rIi/xpqcZCJfcooYGAQkqwxWxMxEwS4F3KqXqtI0onZ/HqWooDG7DIijQGxK0F8x4ikLFQDKe3a6mCrGc0iQ5vkTie4wjlFADXsgES0D9FsJZMVYC7XSlM4p7NaNmnj047GS8SWrwuA2B0HfKPL+iDKVWBmfEegokbhsyurb4eywkZTIZV/sii7Vf6zF7nHrYnQSh5Pwl+dy0gNIA1AOdgEYLuC8bDMo5OwoJ0lo0aGVG7Bv6UuiQH+Yqt1cS+PYADDtDw2cPlS095aSVtOIU63sijKbbWK6NGwL2AD8WDTLABSRNvpH12UOP7LzJNRoPp9SSmO+Fa03okkwFMJusLAVdaYf170NMkNPtbNqRj6ZRzwj+eeqFX5FqTSDMNothkTR7rP5R9BIZcGqjIwcJKWs6bIXjn543hSVqFI6hmGXCEk7lFJrl7rKv/35ncoiEQVGsyDzTaqc2S+L6q39faQFhOJuR+Yz1Q53XrAj9K49zbOlbBTtD73cKQkzz5SbsZ7pB8rVWbXZkXmzEwPyrKCNAzXgx84H7//sFdeo8CtP3JRoHDJEsHNoBtBOkSX3+jAWa4PrxnGcaTwTME2OEYkqmuqdfhuK440NpEipasA7J9yOOrN9hjjebm5atUCORpfUClU1EQUZc0ciMHbkBmCrr4bwYejqplKL+lzU9NCJE80P1TrR4hF9L2q09vOHZvXImVFq74is4ViV0jjzqsokBYhmT9oYdzWPRdtfyhlpbJpVRP8LAJfI3qDt1WdmlGlGUSYAPg7TnTIyV0Pw9/07Rlc38FZDzGf1tiSdz+NteZScG6cMORlx6YcW+dkFwDshyw6E/Xto5PvgI30yDMVG3bazosYgjt/6e8/Y7Wfi2teyNet5hkHeHKwxkAMg96JVW6O58hBPUOx11jbgr709LIiKkqbcIRN/j77Zn2FNW4jDKpd0V1cfJ3qdPbuBilNzkDWl9LXaDwKBZ1zf82I6R+NA9836s9aw70aCVwDc2zOctA0Ex/kXR6e+L6mJ+ayxiRQc6MuzCbHFjt97fgPaFv0PAG5OIdtItmd1bu6UHZrXns7E6ZSrM4IGtprIfhWnN/aBe7vPU58rlQrydbv3zDPa53r6IUA6Inf9Gmlj/2wCPrF7+3thmqUNe/1HnxzNzz4dx/ky+7ivpR7ZdRtmjm/fH3ogOm31mh/ZO0cU6Hx/BcB9rPz9aV/3tvV9Mme857vt07nn1vgGBBdDL4Gne//Bf/fPvrqEEcYdoLHyncqzGCo0xsYNpXlUm7ZK0ajsEB4SG1Dc2EI1RCNRVn6k3FJTYqMKbMqnczQxqKjXW4bsfWqRXjkCDLWvXI2KFlaoPRs+fyeSK+O6Il7OLbPhD7hjAgS48Tmuy9+ptcu857kBBNwbAAslWKInX74e/vpvXjmSVkJQqjF5cyujPHV6MYojkgMFNwY+EQvEsni+lAJKTkc2I9+/Is+iEwMkTQEkcgwAVM3ZihSaOkzuV3kEoZxKrdplgBwhdo6kQbRLNmUhYMSmzqlzVk131CRSJGSWxjDQ9HVkwBQg4/t8mD6jXI3yZCv3OmUyol7rmsyzDjT3yXgo/1VFyN2OlAFJeRHaReSBXGtUSfl8jLjbD9QPvVU/pcQSBrnqQVfOMfeKdxDKZsBd6npG0OX2A2Dc6s4WELMglr1sW8GAbELZgHK4+0zb7PIl1uMyN3J6yLBzDeyucJ5rpl6tHDWJWMMyqDrNOlpqk46xKXrJJufCQFdgTaDWZcISZeUSqn39lBzgB2Ne0W8y+gsUOz//i5xYACttLhVGCG3VRpnpyICSL18+ax1YGM4584rqSjynHDi1rlOmJs+ZNcN4A2DpJCjEPIdzgz+q36DZam3AECA9ohxgiWrTR9IlqOg7r3MPgzenU7AeWDM4uwDAYUVAH2YpqM+galdExg4rgyKAn65HuZ5aWz98/0wpBFxTAFi1U1HDbsrspf7LBq38+Sqh4wi8nQNhiGRD572rR9YdyGFmdelOZ6yDP/tB5V3/9Pq9IsAoQlNWzHV0rQsgyp+Ukw1sVeKsnFtON3DaA2tSugZPrwa9HIExxoIxZr/EWcl86IZWxNP4TNasWBrKE7ZOA8+TKgDJhzb4mWWfApRjyKXcE+cJ7BT2OEW3pfYMGPac7Qah563zv8WiacrcMUDiAGDdyxmc1AH22XoG5pMdbnMtk3POGHNDnY9QgweDwWVVbNQP8+aIThmjSiBSRI8yYGU0zrrggsjNgLZxOB0NUfUObTS0arEZODN47po7HTTNqPukQysvWuN/X2OW+t3cA0q0IsG/4NR2ik9SC6ZjbgquTZrgpL7HkFkBavoKtkryt9fUoFAfe795X5x77x5Q3DMQL712CUD391fjrBuImWf5TMZufif9FdG+CGZOcGonzjS6c+8Y/D59ZpT91LP1Nut6LdIcGn3au15jBbe9bFCPTm6N6ICSGUE61a/+3gQpzgdvILSJQoW2PJ4/a6Ms76yVnFnjWapLLUPkfbAFaweQjLchNuhYe2Unxei3s24a2Xfp9wH0j302R1/3XtzvMSO6mke6+XRATgDawJ6PmAEK9vq/A7wAtepK90nTPcjr63zYW8+TvdYeLWPQxGpz5m3UpYs626OJHfDFNkt7+z670nLXjrU7bmpczDGMc83vmrE3HW7r2jiaXzv7dL4Te7K7nLzvp5zlNphiNlAd/tXp+XwiwHuMmzwr54lLFDqSOgB4fBQtvWrrRNpOTO/r/lLs7w5uOwAeJ13qnQ9GY1gv25GYe2FjNzSHTmwinEBbH8oUOvYV97UO+nh1J1H6QxToeJQjkmODGSqYaWE8LIYsHm5q53LIi/I2RHncQTwMoNNAkmieI8AxdhO1U33gUvWMhz3JzgZBjwZN2mJAzsNyBNTGPKCAiDBKwcM4LFGkKO6q5moBYEWoyFF84G4EWEoBtUSeMPReKIr7dNCYMWb/5ndvpvFeUU7anBquEYSSCNPLp4qY2PAz1VZCSNx3lIAxJc7Kw4kUPRTQSPRTxqEEbT4d3rx571zR6t9EiYd3pHLC6GtA8JPHjvZhzEVRWTnAlUuSKM6MnDtHjh/mgfNUHXnjewLftQnLeVCv8XkMYytPl1BO5dnyOUCsRLmqH6bSshfSiLxUfU7ubcdFgLDzZVMT+dUb06C9IFxfkQhc5l1EjZInSl/yWVOnTVN3rdatwi3PmfImiihJHdobknJwPzuCnk04m0iMPb/n/lsP/rw2jRXnxWfsfI3ppUt9UJxYUYZNju44pHVoFIVctUtr02wg2Ll+5AlWrm+NZ7xzdlw4spdC9WEgBFwl95h13PUAMIxVMzYCUyWWA3ClrVCmFb2V6jSiVJ7rWb9ytlSfKzWgvLyZW1yHOUcfRbXb+0XlHsMOqLVvNsZHoUOeCbDLjxwcctQ5N5Vx93xBxMcAOE6r5JwrFUN5z8wVX4u+kHBU5Ylqbypqtxx4pYr7/ffPlOsKUBgR4IP7CUqpGTWub873VEe2BMe8dUfpOQr6U9ApZaJ8+NT+VwD4U4E6R/KsCs1nSBl5c20hO6LAytuUk8cAWA6xAlDsE4kisk9lX1bkoZgBUrp+iprzwXoO77zuWKs4PEKTzmGjfq+0h9CjAe44Np3nzz7iFAg5a0Z9+Vnui+ijD1sfbwFCEl6smsGkLaBTAEuGCGz21ERRYyzFgSrGTAHB9Du7kd4fjq/kH9ohoTXSSorJEKiIgB13OCy9V5pqj3o4jj1f90gwpp3i/Mo81D5Q0YQRQBlK0NNcSkS87zfKwy9HDZ90FCQCJHYsigFS4Nfl0Lx+2TOTgqPvjDa7zyXWSG3wymXHwcMP/cz8en19c/i///qXkVIS9spKNZPRVo+R6D5tzhzz3RJd8Fx2ZG7WzM5YRgArcy3f3QC7AXLugDBygb1/jyJC5z68/14iDf3dDoCT72qA6z7Z+858/i1I/rUAeG1lBxSG0P7ZA0kbI9mfunj2BaRZj2F799W5nPtyJkZnw+f9jDwNVkCrjLCJEi604j3jfM63w8EFT3pksMDimJOzzXZCVXSpXg7zzW0/7rtzzp4i2p2cVLEDAzS9jiYg6gB0zo/e/gLLC/jdArCxggySl7FX+0+ovKs/eoT2aHI52HHqZ7S5RXbXIEIcf7vPugQnNpHIMY8vr9l+D8/qUhaXMKSZWCtAznjnfJsq6ZuVvvmemUnH7XEgyHde9zxezX4Qtks/1y4BYM7oAL8VBNum3aZR7PWWQXc5ZktbJmu1B1bW7/Yo9bHTb34667evlZVdOeZazc+cJ2P2Lh3b51Zv13y9WDn/6J/+X3oyeX2L3hWQhXc73n8aBA31l1eURXA0bm5YM1KG0YqxhNHkMjlXngSp91h5pOSIhgJqA9vGiSJ4HNAykmxkKirRQHCMITrh3fubBlAdXTAANgDgWrQVOjCAyZ5xl+vBUOZHoB0ArFqfAOAnMtKICP3uJ0SsHGXgMQwQMAI+CkADwjHgeM6IUYXaGHEwnj0HvqNZCIlYwCffIZKCIUlfxXACtJNrxee55//L3rv1WrZl2Vkr7jvukScvVWVAlhC/DBASEkaIkngxF1moZBnJCB4QTzzZb2AJGSjxgBAPPJg/YldlnhP3HfeIjb7Wehujz7HmWjtOZSaWJXbVyYjYa645xxzX3npvvXXl3JLnK+Eh15J0mwxcGSsi76Ez844YvwjS5EDD0E9OoJWp3R8pk3Nx4RxvReSIdhewMaWuIl8fqW17Q302gACgovqR30OBN23c9ECVsvlEZMxGOu1J5IUxsHPDUUjloEk86JbG6A1iWMpl/OToVeV9CFiNDdYOmeRE0wYDYBuljoraWBQ9u3L/eDZ9qSgSeeFD0C2Raj+jH/7da+eN+fwm6ybagZMDPHTNOA+y0Un1ucAOTih5+mq1Z/FGYVfGUpwbZSzKkVAqsThFAB3kyHKtPOpFe9caK6dM6MBxZqR/MMh+/cNDRcZDV5dzA6X2yuOPo4Dx5XusOfoEVXfWYOr9ZozjMY/is961QDVjImor9WcLfKkUUjFAModjqBMBhB1A9JJ3BZzyPeego348wabF2aaKrfY2qM7lBBAFeKRxOIVCjrbyfuqdquRYnIJ24lzJafbs8YXeN84C2ur91Hm6zBH2E1G2Syk7+cGm508aUuoPs74ZPzsuUuu1yuFUjvtQ5a6SThH1og+IAv/1T5eK2DE+OBwSIdUeUw4eRWBLgd21c0ubAcfXrZtyzEWwD8pxmDeMHXnPCAB6TtTeVfsK80l52XWwszZFsxfLwMhfVPAyMjy+JchW4nr+XSJBPNHCI3ZOfVPZJ96NlA/2GfYLOzOm19qAzO/repqVB1btHOdY88aHBplcWq1z6QEkT9dUq6hwC0Szz0ZvojFdYgR2Iy47BnPGYLk89CMGVntkieTJSZ16ym3DiUfeFlRFACvKresHpdxP7KwfOVSULmSnpxVPfRbLSVJRYDGUlNZgSj/Xff7qVIO//tE1p5/DNKDkHGd15Vb3HLYOgPtumT4ZQKnmeaiDScfpBn72gS3onZblOdBzfqc+/lQg5Pe44fcA4Bo5Pfw6AJxr0x+j/66hIH/ve3dAHKGgfLdgYrEaptN3z/Gb/b6Di4D1cVxWGofX37aOq869KMruqGdnfrAnRwfBpIm0y62+zgWyAqvsBe7n7c8pALwHfNf+PnIopC7wNQMzbA+At/qkR4BnIwdAK+HGrWPDDo0xjxc6/dH0br8Q4A/oaHYkPaszKSjqxHvszf9c6jYeOwr7raJRsI0Cn8iLrxHfzOETee57e5Dn7Mypp+3R4shk2s4n2ybeK0tnos+aUglnzOJE3XMsrdUp1vVE/0cLZrvn0XdOH937we7EJkq0uIO/790Psja7Y9ZjQeDLTOBT63/aycfq93EkaY0u1OoA9pxBG8db00k4t8ZObdm9TbKr/t3/7J+o92LIS0m5vPdSGIaSLDBhQRvq2pLT++Ejqs7u+IT2E7URNQ4KtMSsnNM1yp98pf4p4PGT8rdMQTFNmQM3OYuh5XIYA0woGWM1062H1BFKR1Ij0JUcLtrN/TCIXry8VPSattIm/kzeMkYaABYATCkgADAHPpOOMhBEPSzqNKOB8fBrkCpfEeM/NX0FsK5Mg8TocMko8tiIPJu6y3d/86snhyePLQBFvzuSYOPNdGvX7eX7GNMYohiNAiVVH9iiQZ7sRKKlwCuhLCIkH0pF2aIc3DM1HU1dq9zMcnYk5y+UVIPlcnZgdH9x/dVEvuVI+PTFtNK6x+NHFgPDcKZtlIwhUoNhHXou86YD4OF8qUgtRhnGKs/GsKIsEk4MbUrQiA/OCwQUhz1ADjjvzlgyDul35hA7bYzFbjwkpxHjmP4MBTTXTNXpudzkoS5QbO9VvL/Hx+30usXZMCM2UpjN5lURkcxlR6pMnzZ9yZt+wG/aF6M+VOII5ADgBAorKiq1ZBxD95ijRErdHkUjifJUxDPqzGEn/O1/7ReKHsq4BVAWiAnLIGufOUH/xSOOsyGU4IhapfwK76I94D0OjRjlrMnK7WWelFPHjiNT8f2udtYAepmbpDJwgMTZxngwJ2BOQJEPM0JrCXp15VjTFlPmHTWW+ndFAS0edkegUCCxygjZ0XR71H5lPrEOWHNPH7Hf2YElheGhHOz9T9HkEpLjnay3QGkhpzSE2kxbAoBZnwDG/MRZlUgg/ZV84yjJk2erdn02OCQXGICC05L+DrgxQ8Sl1mh0AIieX5+FeSO6Mw6+RwDdO9qjlGeNExQRO80J12Hmuxkr7vn0yYUdLU38KrRbRyehNm2dHKx9R8gNtmJ4bo0gG0+05bKUitljYBAwtyxS6PU1I6zTk+8UhKnYnUgq1yqNQxoGdnytObQxJlfDYxgnZY+4L0wp3wO/3eA6F/XLdQIQzcCyo6nq19eJH0d2+pwzyXoIfi8uG7RiIsAllGfGzi2poydap/uXMBnzlHGRg7qVhmM9/fTyvZhS5Ju/RnW82E1978s2R9RLzrOxf84c+3zWIwLq0xZZ60DYxlnFTprF83vg1Z9jFypiuwKN9QbfA4A70DwFgPOu430XaLfSnzPfzrVvBX97xrkcpzsKstNm3J55HQh0wzZ713R4uKdUAWBEdeykigOl73vdCM789fyvtKJx8ZaJdZ1zuuf47s6lNqB7AJj2731vzzg3kGypDN8x21LxolJUi5E0I+95tvqX1BKp16e0oh0AAx5VylLo0Nnrr2tGwMoEUPMbwQ2n7rE3p3KtbejvE7FbHT1Txdlk9r7OOtA7//xyliwOllOAbjvnvS+dco5lHfS2TCfnXDPszcEC6cue9uG+nzXhB+OxWGDRRNrrf/o2lSlW8Jt3XPtnL2Df7eXYuzyPa3GinvtZ7z/X/2Rd9H6NLZ1n9r1n2tmnn7iuxSNnwmBaVQT43/97//NVlGDZRJMPLOMMYEhUUbmlAMkvh+cvL/Wf6adVB7A85zmQqe/K90QjFM3KkT0BkqLQAigxwFTPESO3gKRy+STK5NxUUZi/EkXEy+8SDBLoqcOHCLBrQwJsSwW66J+AcIx7cjx/evHm8Pwl+Uqmw2rxF71VdNF7UKAvDr949vDwi2cP1F4mG4c5IInn28NdSqkohpZSaN+ond/GJuSoDZFQ+i7ll3hvDHcDjMPhV798LBEdAc+KOveyUoAORcU+Oipmga4pVBQBIr5DfzFWjx4674uFAwCmtqqEAgp0KqquEjIWFQxBesYAACAASURBVJPjgci91KAvlNebSHco01LnlUAUUfmK6H7+4jJLZd2ozE2pSqOITfTKkTeXMOF7UicuYJdoA/2Hkcnv47xIhJJ5yPtDgcYRwfNTk5P2o9It4RlUhmWok7N4f9TJ5N56z4qs9gMRL9a7d74n/Rg183jkZDSKEr09cPqG4A1g1pvtS5Px0hxLftqNmeORyO6kPk5j3cZCKVDbPLAHt7yN3ahhvTJWNnxLxbZE4OxMcvRX1Fvlqts5kBxf5aOKfs+auHH4gLOJ+SLF9huHf+tv/0r1WFl7fKcD4AAMRdorTzcAOBF36Mqm0KcMFE6eKzl2GE8ZQUT+75BHamYFACpskMFEYL/4+vVwcRdQ71xb1iPrif7A0MdZB2hlb3r+/PLw5t175ag+efxAc5+xNmvAJZ6i+E5fW6nXY8C/LRJ2U+wJ1orrMV85CiwqdNYYNYLvaJ3jfHEUHUaBHVwGGDMHO6AyYlGZ9wIaPQo8clZ9UOTgCVAtZlrNzUmB9rox2MZxgSK0InQvDYKTA52oI/nBUbOnvZpLRavVuijwr3mC0vrjB64LXUDXIk6u/ez9/erw8TMCZShu2zHxSI7I7LkI4jlyTJ+FdWDHnx1tyj2+uH24EHW36gOXjkoOtKxjPqdP2WMA/AHBOOXYu2iH3y/q5UUhLWdgDPycNaIzVz60vtOd652KWaJkUZKPER+j8pRRvB7IzJN+fnRj89Qx34292e6kocCAmmdnnNCKegcsVomnrEuJXUkBe+7BcdBElMzaEFxjGn6YDSpz+P7j4acX7w///LevD7/78Y33ZOXxF2W06wcMXY/kW3v/8h7mvPsIwdEX2fOOQHDLh+1977/PnrsOAJ213q750Nj8vAEYJ/t6LnTqcj67Plp2HOnJd7aG4nHdzZ/7nnv3Xd+h9/teBCz0yhHN19g2OnMFDgIMDf59XmTtab2ki9vrs74CgNd317xb+dYnOqDfftdYbt/bA8Brjnp/TB8tzZXGDjkHsvo92LsS4Y4NEHo4sy9OuIAnr5lyrBfzcMyvZvxn7GzbfN/syLqKvZf1fe5dzs3p73lqB/j9eX1+5u8r8M28OveccZ60SKTPW0d0s3731tcp59LqMOrjtn6nC2EGHI6pWyyBMJhYF+mP2OfXRYCxB4JzruvvDn7X88u2gYM3+ckavO6+qLpflQ3M3/t9+vjm/dNHjCs26zmH5gqw9wDw2maPB31543ADALxubDKmZbCa+qZ8Xuiu374dXiJ+8eqdRIMclTrISLTHfNKmosLMPBIV8z4lejwYgCnV6iyDh+cHTDNguT50aA4/DK2AUIxYbSbkpL11jqxprjZO833KA2F4AR6fP397+PHFaxlFqlXZ1AdDvyXKAQD+4dlD5arRcRKBEm0YEOcoCs9WbqFof9OgojP4tzaX+p8YlLqulFRFtYWm9/Xr4ZmeVUIz5FsXxc8blMEbAFDRm2/frKZaz02ebwx09TUGZ4nW0BLqgNLXjJG8gSkhU5EJL3argGPIA8Zpj3Ot7X2K8wFjkh85MRACe0+d4VvDsHJ+mXN4XRfV0XfTEomudrqGN+8oTOewFG2ySlmpLMkt5/u+fUsU+b2ARURqvEGZUUB7mEMew0eK4kOjlvNEDgSr14aOalVqRLYAdh7jlCsxMHfueTadvtD6ojUAnoZaB8fMH+V3gOyKam7KUEQlprVGXm/f4FZPWbyH62Zz765ZFog2xfB1TWznUAMIswE7zx2BNwCkwQHN4fcuL3SlKGnmGvvAv/lv/FIlopyy4LVjhdxS6r6yIQvg4LtxdGVe6Z2+OZ8QIEhb2SeI1GEox2lGGgH9zlplPjM+AF3WdFIYMKrF1Hh4T/NGtN7K9b0oBw7t4/eI8yBAx/z81Q9PBKR4BwlklWpk6NwIYTGKjq5XveKqszpKf5WQGw6c5FAral4OPgCblO8BeiWKZAq20zGiphuDXu9d1GfRW4fTY+bKCaQWZTr7SqIqAg1FsRKtt3KM4wyxE87R2NdvPyof+OXrD1VH1wcpbRGDggg7joFREsiOKH4smud8avZ0WDK8J89hfUx1ZAMY08ZTWslOuyePzCLi7wZ8ZotYYMmifdy/08kYN/7Leyq1hf9GnWsb0ukX1se7Dzhqig4Nc6bOGZfvSlSkWEt478vQng4n7909arw6qjKvaU+uTYqC/k2/ArivvN+npMspIzHOtRndnta+wEAzmhM5zXnpM6IioAU2kz9rZ4qFQ1B9l5BVOcnU9qI6q6xVhMHKGR0g7GoKHofsxXJSap83e0H53KqL7dJbf/XbN1p7SokoB7NTGFKNwI69GK0WBiwxr7I7uoHkaFa9Zyt5pPnb6I3b/XnukgEG1xlppz73fn76278PAO7j9zdtHwb6Hwr87hn0A9iOWrzzjd0tM4qmfzUwlXXl3zcmRwPB2Av5XgeJGd8AvDG+raQJZ2n0C9J/00H2fahO7W2Nzl93MPdgoqif6oGbCGvZfJuIa2MoKBWivjtadw369DqZaVZDabluMM+TGflW+zbiZm7sBIjTcdMBqvfSqfBdr3NEsYV9pbWn1JZJGf6bzmHvm9MRyD0z75JWEvtwbx/dAuCZx9zttO9tm57T6k5zhq4/Y09pVPIx/2pmrCA4IHYFbHFYBEz2NeM38QwbZ1LLxZ1A7jQFOuSNYLWstVPTrkfkVzC5AuDrnBt9Lfa9xXoUx5VTOgCOvdvrhM/+2M719P3a3uw7ffzmGjAo3wDgdL4ngSO3CENBYzMAvlIuJrVZlX9avSjvPUBRojwGoqE+c7gBogFWoRVjdHFApnRKInChsiaXVUI9OrhNM5GoFOJV70O/JvJEZBaBJCsER80ZQ1+1bUtFlnq8/Af4DADuHePv3j08e/Lg8MsfHh0e3Telj3eiTBN0StHrMBi/2OiXqmblSBj83pQn3aqZLiUlKl5FIBWJKEqXBuvG4QBdWArIF1D+Ivwy6QEYmURyeG5qRobexr2cr+l7OZqHAwA1bxv1qHW6lqUjemwutAP6ed8geB+pflbEPyVxBG6I1r2b9+DdIhxFDnQi8DaYrMKsXLHK34xzI2JoAXq03xTj6dky/dT526nny/egP5MPzfgx7VJmhE2YeYRzAm/Y/fsXh1/+wgAYAB72QBgLKIwCCiMEw1wCFMmp0ozJXpKoHx59ztA3NoS9QR0DWFSQrZo+cma0I+FYMNjKGrLXdj8atD5/eAqVMuB+4l2VuiAQkgiyIwGOapKzTTTUADhMDMYgEUwOTfKtoayz1rnfv/5nzwxMK6LG+5oG6YitQNMNqMt2UAF0JGhVucuhkSYSyp/K3bz8eHj95oMiAhG2S5vCdhCYrpJYgBmcHLzn08cPNAdUMolSSIicoYQOi+LOba0VypcBgBnTP/31U+1lzGP2C0ChNAzIM944smwkOCXC/RoADItEytIlzsXelHeN6JvTRSLE5TJf9DtrCRAcGnS87hIKA+QVAybHXZxmyrXE4aM84mnQad6pfJT3H89BRy6z/8qoEO316qDyNW8+SLVXdXRhoFT6A3sb/ceeIAVj9gn2AkC79BO+HT6WBgJsRcq9WT3b9PDMC6te195TY5zPGBc7QGdOdZ4xnAN1MscQSGke5nJUpWHIKOLZDBTXgHeeNW19W/u0xfNcqxkHWdqSfFypmi65UzG6+4Gqa4qC1qPIYmiM1IcpjhPnmQCw9pOCCQIA06yOAcJ1QGVH+GfkLg6B7Cke844ukh3hg9yG8Ixyx5jl+WZT2ZkQEaw4Dpg3gGVH2u0sy7P4XfJ/VdKr6M/O7XaZpERvaaco988vVSaJtedUH59PAcB5R/rS+yfv5XPPDiG3Q/uixDcdSR5jdQIE/zEA8ADeJ6zn68AvXzsXAc6+vm9gb2mde02gj3p0p8+fnCurwb13nz3gm+tSD7vDyY3xXP8IDF4B8AZI1twSxb7muyjQG3XnRPCrTFNjPVkwfzo+cv6ulNEBRopNcAr8BCgqdzhrcyk9tjnvd0Sw5l7RrmxztJ/dXZegt/EcONM6cQP100s08SsDq6iGN3p1DUQf22QT7IHjgAU7KpJWMMsodeAp2m2NxfdGj/ffsZ7U83STKpPAUgH5ANMOwsLeyfvHITZYIyO187wzZJ3/WUd2zG4p2tkfT43fAH1VHjPXXQeAYxNsAfDstQ7culPo3No1Rdm5uqf2mNW2jAm6d9+1X4LXzs1fvtPbzrVJ08lnm7nXrmdcg/36Xtn3ufXZ14HgtCVAfxcA55wFJAS8Aiw5yIgoKu8O6qwOLcuEi27WwIwO21KSJmpAnVpobwyG1ZFtiFlwhfxB1xLm5VTTlVxW5RE7F4wfhKMowwEd0xu/OxfwY+VYG/mKWj++P/Jq+YxasnimiRYLqNbGq84XZebmgSgS36OsCQA4JWEwmBWFlcE9AZsXHJtS6tFavEm5x2XwOof1k9qdUi7OfbPwCN75gM8Aiyn84eg6xrfqnorqbbowizNUPd7B1FRHv6FIJ7cmIl7JQ7MRbrohQH6oHle9TuVMVt53Sj+5XJWNZoHPytsRvfndx0ErdX6kaaDaCOgfKdSaxqhorejfU/AF5gBtiRKeahPXewyquiiOHw+vX79XLjhjrmiThJjcP4ge8XcEeZ4+eWQRrqLdM2Z2AnwZ+dqwG+h/1QSWgWxDK3Qjz2crYGeedYdBFq0NySlyYOrWpHpFjXh7ffLmj6nVc5OZ9eN69NcbpI1GUUnJd66oe/IBp/E7vb5sOqwNcrOjbBuFbwHgB/dkq0NnxNkQqvlvfvXIOaXKF8WJUuV9KkKYCBURYNYnAFBqyF9qjpWCeASQMHJRKeYZAGCxLwoEqkYzKQIlTicQJtEiROuYOx81Zk+fPpDxrVJERHSLFZAILGD8d88diWJc//Q3z7Qu5LSplIYe1ZSzpso/cbjQHonSXSTf1WDWzgyzP7xO7mpPYz8hAv9YZYGcPiCnFXXPdf0tUYTZG/qByjphvWDAyTgqBwzve7sE0zzXDYBzINsbnrrakyIcSnr6TAyLovO+fT9BMMJ47CX2KnsPY224trLbfFu1YK1w7BJATv1gv4oIGm3jevelazRr3y7hQzvvPlvZnWhvqegnssl7uFaynZwyimtDthqm6bYBaAJI2kum48hRIKKRVqMXE0H7pUtn9bzgnDfzvef6iyFpzFoRnpYzJwfVEgq0sTgpnTS9G2HjfGjjukrrxJiJc3LEcxflVbEEag6MPaLOLT230hwm4PF80VyqNaSITeqBl3ifac1Od2Ke+d7znaTfcZeyXegEOP9XufximdgZEacb8w8HC7nAAGFSpRCKjChZ9sButNhOsHBlnOYBv5qXVc5sY/Q1UcCZQjKjIH2Yfj8DfUun3jP0rgPBpwBwBxR7xmk3+M4ZmN0pcx0A3gPD5wxonksExksyjhy3Zhj6AcBN1CnjN66ruTzPz0aDLkeSgHZTfN4zbLVXRXNGrKrJjj7VhxG9O75fnY0FsDfvsyOmle8n4ttZHx4rX7H28TT+W03eeDqPGrX9hbYi7IkFzHY7JE47nGABOlM4KuDDu04HhhmbPZvG8WGPeHdcpXVOp/O93bTTAHOtF93nUijKfQ5mDiewNKjOmzrU7udcOwFwj3If194+tY76GLlf3Mrsg1vn2nQOJCqdvuxOp3RLnBc59/fAdgJEeV6ix6fmUsZx7/M+B5kTScnaWx+9vds+sFN1BZN2WnntRgdnOlL3encG8npbw1LbA8C5S9rT+yJjvvb3uu7W8ep77REA/g/+y396lUMkEyre99SBJNoRyiOAhwgRBpSAW6NDzpJGBkqO7NxS9JdIJwdoKLg2KG10EdnBYAllikiCc1nJjUUd2fmJGMd4lgGTGFcp7fP2nWsM88wH9y8OT588OJCDmqgzhjJRawxiwLOM2IqWHcRPN/DBsOuAf0weqHuAQACwhF+8+FgKoc8CvpwL5+gRebRSQL26khLzTy/fqt/4camf6tOiImJsBjhnO9FEq8i3FKdVXxTjuPITZNx+sWHaFJjpL43XlSnQyWPVOJdaKSI5GK7KqVbUx0q0VsRG8AYRK0etIoxkCrPz4mJcfyhqNu8pQ6iMoix45YJKzMZ5lhKdqoi1coEFbqArWm0ZoHT/wvRpDCzel2dJDfrNO42fSzg5asFzeT/XOP2m+UieIn8CkixKZmVgor20wfU7DYCtMu48QYmZoYZLlFxgyfnmq8ftOOeoqRm2mm6aI02Ex+DVEeOR59SMib6pG+CXAmMrpxLF3ohkmSXhd9XmlBzO8mL5IPOmjYMk+fxcG6Eg5W3fv6tzLAJ1zAn694cq7yMa9Afo/wYtqIXzPo5QmapPX4qBcf+OS3BVrrvWhWjtjvQoUgdV9fLDEJWihXwfxxh7DH3BnBZooq61AM1H7SeoLidHXzRX1MGvXJaL96AtRKGev3ijZ/zyh8faE1Q+S/nrqeHtmsi0mbmrKOgnBLhuDAdc+sksARwiBqRJs2CfCVB79MDq56yjOM2c5uF5pTJnJeCm9YKzR6q6nsdfyxPOeh7CSxUt2TtoAhITGTRAm2VDGPN4nllfr4oK/eIVaSOOnCeioPlOmkIxIQKUeG5odzo8qm63nHDoMxQNmnmgfqkUDNYXfed8bosbZj+J6jrNnQCoqLUt5zcRyLxfot0BwjiA0gcBz45mOweOsYT+TWQSJ2QqAaTklYzHRJhasq/G4osF59TvBYhXg8CHdRkFdXJ3MpqN033jeDU8u0G6Pmc6xeqJZRAzn+VsbJGgefi7XUMhV2C5q9DbQNT+LFBLHjB/n3nXcS6EqZASedFqsKidATBODMBGIsGU3/oXv30tEMwZkzrMq9EmBXjVaIc55JSXMW9Ljbo7J3oepfu31xwOCBlm1Cmb9w/y+9AKzzCkj0oa7Y17b8w5YHyu0dkfdAaMPX9yDtKnI5d6V9l3FZCaVMUAl+4c0XnmB2YlGJTW7zVva/1MRXCZqyOqyfqzWrmj/9lX7FhKDeGUfmpaGKWG3IHoESCofVTLpXtC+nquwTvq97xTvjeozFLk2LBH5nr1u210AwYHpFHplwkzwEcB3vlxnJ7biGznXwdEdHCbMXFkHBvSgn9RkY7Tjj3+VH5oB0frvBvvW6N+dl5Wekt3FEWwLaC8U5i7I6IDpDwj8zvzbAh6FeKcQC79fW51Xr8N9DZ0x1pstTAZFJmugcmZO4Ca/6KHbdtnh6R/t53vuXb9cwI4v5cj4jNSnWCJc269v+/97O0zR+tHZ1dqFB8tIdsaO7ef6yFOkukssQ08HSb9mTnn+lm43/5Zsz6LrbO5PDannZf93L/xH/39/+0q3u1QJR25dTkVee7vFH0PMFYGKmCQjSAeZF4pOWe+jwEwLwWo5D8lZKOEGlpwCQ8l8pAooMWcLkRHhrKJgUqj8eajQv3i5TtH80o4yd93FALDlHq8fBfjVLmN364EnPgeeYcRjEr71GECkUR27lWN1IpIAI5RjSY6VeqiXByvOu8MnThUT8ABANJCXqY3YtRjCEDhHSV5qjwKFGv6i2e7FJL72pOrALDEXfxdiZUU8Av1nHEYgmVEzaFvV7mmAEuewXs72mqlxc+JjBJZVkmPKgklGrQp64kYY8imPAoRt7yzcjAjMFO1G7NpMAmjPIyhxjNFiys6tpwn0CUVGf4kYJwc8ERvU2ZE30VM663VfV0uyJuAwDjv9smq4lLKJhINrb3EinhvgBUMAHpXEa5yEkQEKLWEyZ1jTTCnXP4nFKPpVcwiHZtacm4WpUUbaZPuvAeA+73y9zgTxkbFBim6pyMlMRYM3rwLsbbS56YSOs/ZeYmu95pyQfk976Z8TCKXyeVtIm0/PH2oecz4s/44ME11dSkkgyJTobmG+QsItEiV6cYYQaK1KyJvWi9ghM9RP+cd6G+ppENhvax89yqJxjOy79Bu6u7CEmGNMJ60i/GX4NLDC7UJxsfLl2/lAIIyTa49awSHkdIvPjknXKW35DAyAGaO0IdKw2DPUs6y2zYowgB6Af27h1/98FB7nBxYKJC3OsGOAps5wX0siDdVT0UnL7G/GKgxBgKA5QQ6EcaygWgjtF/SKcK5L3vum3efD89hwrx6rz3J+3Dyga0+n7Wgw7UOqzzfqSqwAEyNjZp+GBz0J+s8zoEIoiWqrtSM6k8r3XtdGdgWPRcgVkANwaXsocyxXCfAJqr/arBr9dgsw8Ej5ojZRmLhXMJuwNmK0y+Cfi7b073+zB8chIyb60D26OJepDFxIZsai61tw2f8jw3oGLEqrbREjmLkxHA5Pf6OnrJvdYqd2lsROfpKbpFyGCbK65SLiJ5Z3Eql8JiPVbt6ROCLeq5IbVSh2T9Vz9r7qCjM5fzEkfLi1YfDv/jxjVIRYIw5D/u4xq1LoDmFw9oCZpQlLcrOVn9vGJYt2rYHgNNvq0G3ZwguQf2jS04svRqzRPV2bczdX65ju1605g5ed+fhHJGS7fHVfe74XSeY4t+m5W5Tb/q865TTqTRdILfWaX9GALL3DjvJ9M7lxN2W8nH9baUTBATXd8zKs7M/IDp1UAdgGpRgt3hvnY7+idG9UOi9Xk9HMCsFc5xzekYrKRRbZ6XKbpKEx4Sc4xMA5RGZ/dPHoo+m7r+jOt6B6upcyZ6WtT4YRkNUcUuhv26u7a6fM9Ffro8C/R4A5vM4Rvr4dSC07YOwEGa6yPrOfX2tEe+99veh366VY+C8Rvm7g6YD4O7sWR1GtKEz+vzeM6Kd/Tn9sc7pHknmms72y337e58CwL0vzs3/c3toQHvfLybAn+txOjW2bKkA0U2aUIv0a/40AL+2szsnehqA1/Q62pNB1+fIjT//B3+pCHCojPbIFh0J2p68s6an8EWAr4BElebhuypfUHLdrjnrf0fkBZpmRLAELEqUJJL3ky7pfDQB4EcXh1/94rHq8mI4sVETxf2r370+/PT8jQxYJh3GM4aKI3VRujV4fvbkvgxZOgNqHACU/2i7vCPm0o0DINRGDDi83dkcrdSG8JMVavmR4VH5n6ISlzqx8t0eICLlurn0G1EVVIwpzZKyO47UGeDy4xxGA+fka9FuJjPg/c2bDzI+AR82PCvvGiojwj0VQabfHpYRzn2plaqNppwNpnCbPuTIagkDcRAhiHRxT2rQiVapDYqImNLqKL/zfgGsiopVlHMcNs0j3AEtbQhdnYULyOW9A35iQKcUVhTCxSS4bRru5aXHMDUnPc1duxJQznspn1rCL460Dwq91Lwp5wOdsyiWJQglijgbSlMl/1LvuhHCavSlLEhRKgsk+9D34qd/UpIgcykAeC7CeNFnrgT3HSB35Nk5mnNLZcpM4aetoZXKEVP5m0Tck+PMvVLWhr8regv7QHVfPQeYcwBK5iPrZKqU3xDAY66TogBlmWe4Xx0pcu/nXQ2mtV4LAPM95pDqctd3AqZhRCA6d/+e6+cyN5MeIacQxjjq0IjsiDL9TsI+pCggzEdfsiZRN2YeMp8ArYApU6zRK3hn4axH5D5bjT0pBV6zFl1jjsVJwtg4Wm4RPX4sBuV0DeaOIpr37xz+5FeP7WjA2ZJ3lGPgIKPfUfAAYNNI7RTxHsJ3xDqogzA5qgGfAMC9nxhQyveu3T6bvrys7QSgb3nXDx/txHBZJOqif9Z4y6CrNTwV0MvZE+rtqDtspgT9E0q391+ryvOjfG8os+XgSq1i5oVqlBdjQMyban+MCeX7NkDFvUK9smJ2AbXKdR/LsXQr+h7EO336/E3K5uQDwzoQJfq9o/nQ6uPU6PTzsGR4L/fjPgDu0V2t737w5gBe7Kj1YB6G4VKbc3fQl1/am+7n8q4Zu37Ac6ZpX6uUJPaVrpA7mAZFQ5a6c1Ghk3sdYBvavSPz7DE3JXAmkFJzLjXeESRjnv343PnArEcLY029B9rJ9dbAcMk2lzizszYCif8yAfC+MVWnzqD2fs9o5TvHEev+7Z8LgMe5osjrvFOM06yHGLIbgxrdgDYe+Xa/xiUHfe85v6sGbAUg+nzKPBggZrt8RgRspApgiwSQDUDtKLYAcDlysz/2uc03/e/GQd7+dUanW+cYxB4b6KdGMf2xR7efVN02ruu9lz7oQHTYEEOZ9jSjgWb3NIw+Tis42ANO/bvDH3CdB+jM1L6O/q9xTXRy3bvq3xaePH7nFQSv77rO6z1HwB8aAGcO+s+UtawSgi0C3PfhrM/+Pv1d4pwY67hy4/OM/L4Dy/WzRDsNKGd/TuB5xsFznQPomq1tdUCkbXtzM4C1j5Ujt9s6wb3dPVq8B4D787IXdDso/ddfo/elAXDLb1Id0cr/khFeOUNE1vgiXlzlTSKMQrkLVG6rhBEPSd5TJj+AzTTDu0NZFBAlVVmiMHXwGzA4wsAB++TR/cOvf/nk8KsfHik6xWcIufz2x9cH8loxYGyImlbtKIRp2QBYoj4IIQFGuR8ASUrOgPc6iNN5DAKdhoHM9YABQIQGrOrg0UfJAeZ78XgLYNRhjbFm2jYCWjaCGV4+lwGGEfBhS+HVvcrpgKOAyNrMxzJwxWiT8Bjgo4x1lT8iQlnU4UT3AMCUHQE40D8YHUwi1VMm17oojirhVOA8QlC8C8rZKpVThlNfzIo4VxQ51GD6RZRG8r9bqZFMOAwwomIYOIwx4JXn8QNIo88SnRYAVikkR4Yz+Z3bfEftRdEaUPPi1VvNoXjYZAASVUrOpcppYYS7xq2ot1IOxvBHMdpjDuD3ezm/OveTdxwBtMqV1KKpfMk4PUN/6SIvibxyvescfykDInQy94yeFQpL5T7qgCqL3pFeG5oBw2FbxEHVozmpvcl6jYAYh7MU2kuIxnPc61vOm4oIcL2ou1XOiHlOn/B+ADx+uD/zUCrqVe6K9iUqk74Xvf+uha6Y83xvAm/TfQHFzAPWQxxcPCMiaUT4od1yL0cMrxRFev7yzQE/6bIRvgAAIABJREFUAyrt0KD5TO0iv/79Z40xzhtAOL/H2fLi1aWceKorC7tCFGyo+F8OODhEzy6nE893rVzUriuVQY4BsxdMlwcwFnX64s7hz/7kqQHbcBwWje+GGTE8x4wTIsATADPUzgH2OwrENEckfSbqcOUN90Mva8sAaFKKOgDTgVuH2xijlEZ6axCM4BkR0ShtejoYnDP+oyZ1URPTB1wmHYMm7BUKvHKFKyLu9Bgr//O7ETWuvd4OTDtSEp2S80fORbMXEnU0VdfgLPWTta+XSAxz2wrIU2BH55HA1BYEA4QF/km/QXW8cpyno2tLVdvr+woE7eYFbw/dilo0cHzKWJVBmejmNYZHPrYhW1TrlirBvtyNLp1XQ2TKglwCGI1Nkuhuon5KhSoBtsk0sLPHede3Ds+eXAyQgpJ5osdm7DjvHMq9GBmv36m/U7tSALjo8TipcFxybzvJPf9wIv7/APj6yZAUgBjDPnS2irZ789jne86kRIcnIJkOpUanLns69PVolvRzsbNQNN9bXm3Sghh/rbkRyaoIkReQ91SliFQqUGroFstqRMPSPS13f/wqnJBq8/hOE8Bb1+Neb0+j2YynGPiDYRW19gK/ur5YKzH84wsboKGi3GI5nEjHEHbeif729vQxyhgPx0Ai/l1IboCe74Gwp+fe93zbCVgnAFhLYeiAqe+f6bveiv6+KwDrYPoPAYD3np/1skZ3hzNjiJJtvZ8rqOed+l6oM7+cjxnHDhb31m/vFzlICgDPJXEcyd7ry1OjfN3auA4Ax0Yp02I8ZjiVGmZY+6d/d3um+ja9bet6WOfQtp+8v8mJEQp0viDvbkXmYswrGlGeODavCMl8woAoQGUnlyNxodXwAGqycrBKnVi5xBitRG3eK5o3a4r5DsklI2f41z88FgAmqsqPyptUGaaUPwkHHSPHNT4dBUaQ5pHyju1V5u7QjSWyUzWIu0dPBhqlVEoACmNNHUw0uwwtni+RmKFkZkNCisGVM6mavqV4KmpLKeVKqVjgy0Iz3Br6pQ8pC0uFVqlIyV3TpyUs8vbj4dXb94pYmPrq39OPKnGkWnGOSikPkjJIRI7IfRUADqW3ShENYR3ngHBNRMQA0Choq1xNRY0Z8+TiSnU6Ec/KMQMk2tCfSsrOjQs11HWhGQMit+RsB2DxjjL8S5XWucgRfPHGiXEkYEP918/fZEglv5PPncuCAq5zwpgTUUa+d8fAR+UWEMkhCiwKNWNwU30lup3eK94zH3AGAf5vUPGax9QGogG86Psy6MwM8PdRQC3F8MrV2Gw+ZYRO0M1JZwEtAHBKSjn3rmp7liGrnLlSYnZutYWKWGvKJa+0AQHjArNEakTdL/evmADkBlPC58E9fea8fDsz6Nc/+/Vj9Sn9Bo3UpX28ngFujjybAcEP4FMiWCqVZZDBwOMIk6ozTpeiU7+9fF+iSS6Rk7I6+g6iSiWAh60CmP3dj691v2dPHx6gZms+FKsAaj3PYa7gMHOppY+Hly8vZQK5DNOdEVFWOaQCwKLLi4qf6LfnhqjhpSTPQk4UmHlGKgKOtr/1J08HMEs0zdFM7x2hFTOviRgDaOX44LBTDrDpvGZkVMF7+r6oQETHc/B1Z33mTBeEmqB3zrIeCeYh7IFEQGGkvCYa/Mr7Cr/XWgqTR2XAak5rLjoyx9h1YJw0kkSBoxOQiGOcWAFfcggW28KMG/e9To9SRfe7FYuoSnqlLJKdPynBc0sO2Fyb/jdYM4VS+ZBVl9nsBpygnyVQxhxgP9Z/YsJ4DXVjrBtU/RDfoyP2tb0KmWgnW6JoPnPntzbP1cPOe+7tOd/uKDF34llPjuRNMUkmIIpxYWA8FaKJyMYQcTTeqvKxBWKkyREhR/U9O3Hu+D78rtfCNvPKZbjIy8eRpYoGqq/umu6sc9J/2LN4H4s7Fh3/jwyAUeE+92Pa7/4Vicj9nCDaOp/WO/9NIsA5A02S9U9l2aoM16l79kjIOp8zFxXc2Ev0K9AqhkbvoJ4DXI5dzac6/0a0qgBjzo3NLcp5J4ZTibOlPXnW0TxfQHz6lbOrD5/A6xD/m5GnU3Mg4D0R425o5zvcM2BrOMpblPAciLGNOXPZ19LjPkb8BpPmOQ1498vW6cfv1J72UivAzEfXAZyzi+M7PhTIOLGA3M7kmE5HjC9vpZ+WBbYCfu+j7qM/BgDOffvrrgyLPJ8/T9HYeztzPTZHnBXek50OsP/M02B2rtdtKsC5tqg9dUZ+x1Ce3ycXhsVYrzt2r9/Nu9TR3llsifTPdRHg2Dwrlut9vf59A5b/zl/8r4oA5yIOPUWAS5ACQzAUP9MmHfG0cq5FU8hxDMsjAicub/NVZTNUXic0xLu39R1ADPl5EV1J6IukaybBwwcXh188fXj4xbMHApSuH4pKrKlsqP5GyZS2S0kaimKBAKKpFtBySaAALYG9inClI7JJEvUVXbuMMtF02eABwBL1IXfQolNRF2QAlSv6kTxaG+DUKQW0yGgooSBABUrGUiP+7JJEyTuc3vibh0d8/zFKqs7tZCPDk070TWI/3hockQJ4ipbtRRRjAsNcY8WkVKTTRiDGomsGu7aiJ6JzNwMGkvvIszFUEzEWyKSsiiK9RVsqARUbki7TpO14RKZ8gAHI6BfuibEJ8ImzYlChVCKvoiURvyjV0gcX9w4PHlrgiHvThy9evlVdYAHnVoIo6oUYZC4RZDEtG3mJ/s2STs4/TckYg9140QJ+9W+Bk95vVqJWjp0MbBt0PCPCM4POGmpXy/eIMaxcvTqhM05yAJSAVwzDsDES6eK9AFOJ1kHzZI7SHpfBmqWOaN9d5aTf9joYQmgG6ABJSvgwZyT2JkeSwfyf/eaxrgEwiMJYeehEM6P2TERXjquitWvuKGXAInc8X3Wzq66rcoBxhLz9UI6xewd2li+K1gFMcDJRnsm0SNYKz/7r371S1BiWBZFj5hUzRvnBVZ8bkMkcZkwBwK9eX1a0v/Y1gFwJbonOLCeNo7CMH/M4c970fUeU6Xc5napUEA6Ji/sGwFZ0T107r6vQRfl7dw5ICAzVaCnpGjCESUA/ScCpiWI8uOeySjG2TY2uSInor8f5v97Lqx2ttE5tB9ovLt99Prx9/+nwuxeX+ntYEQFD3l8MgtVHpeegdAXSKMpS87zEiWXgIkeSnFFWT0+0cAOU654psRO2RyLWMeB4g9SddjWAEmtKeR5K3FVKisBd1VO2mqwjSPao27lgjQqrc1vZvmrLoy2gMyXpIAb5yZHNyZ9IzPz3aTrrFDeZRsvq4eY+q0bJKUP1nPXRja9cFwAcQ3I1wruxNcBwKz+kM65yvZVSMUSKpmCRHdu3xTgikg/TwjWEe76V04+IBKMO/dMLzv13FsZqugQ97Yj9IXWbk9oUlpreq4Gd3zcH+DwANvT4VwEAz7llQFSn+6C/Z16sYKRHyfy2ZjrNeYTY6CkhHbMu+j01l4bYY4tCtzJfHZBG+LTP73w/dmfyHO1YtOjbugbLnvZe2SK0YUIMgPBzAfAi2JO+ke24AaWzRFE+m/bMFtD0NZ6+cwqKgXD/cfR7gqoO8HIm5Lzp3/P6r1mw3HPv+ef2l+/Ze05dszJRfJa5bR2IrEBoExRYbt730XXv+0MD4OzjbcZtQNteW071RXcGGLhNwcaMoRzfpQGUd1n37n7/PpYdBJ8a+7/pOO99j+fFObZ15M4xjm1zfg5thSLXCHu+u+5dXaOkM1W3c8L74dwRfbfY+DcCgPWLITQylSHt+bVCsAyVqiMb4SpJoldH2PvhQSU6iTFE1AXgQimkRBYBCxiyACFAJWJMLoTtZnIfqKuh49r4SX6QxaiSUyT6FxRcyniUYJHy8UqkRgcrdF55lp3DbAEce54SNeS5E0D6WQxe6ld2AKyosEIMNw7fStk44EAqxI/IPb4rzzaGLqAhQizJnRYAvn1Lok4BPvQtkU6Me+csupYwERqib6Znepxs1FED11G2mX+HYV20oauDgCPUNBnXEiD7ov6OGJbqHFf+NO0BcAmsqqzIpCgpAiZlZCJnrqEqYxmFXqk4Q5sN/RFAUSUzKlKW6D8GaEpZTefHdlPsE96MBAsOPX5wISBHri8MAqKCykkuBehsRrRbc6AAFIdIItIqm1RRUa73ZxXxTR7kAMHu4wmIe829WVKE78dgdjSqallWFFD1opv689FGOBL/pxKghGHuutSOxMhiKddaYz2YPgobwLWQaSfv3UtwYegz1wC5+X1ACuCBsUSIiXnHXE2Uk/OTvvlbv3ksxwk5fTif5GC6fbMEnW5bIKryysezK+9YwmkFpmUYV7TA9GgLE+HoYY0yCp5fFo6ijyi9olq7t29pfv3uxzdymvEdosB8xiao73zwms665/sWPaI+tEyioVJOZE2iaUV7l/jP3dvaC6RIr/cx20KRa/XzLTkY+Jw5J7Gn+3erxJLrXvMTAMuaA7zZGeB1FMqzopl30VewU8ZbyWRCRDGXuYRDrBv5Btaz9FE/WBIJnetnG/HL7z1m5PN/Pfz2+eXhBdFg1Xa3A4V5IMdeOcwGi6GigxY8w5EWdsPct7UW5CiruaX0g6La4oCq/YYRMZ3Z0WXRo2uOK5pcIlnsMalTDdiSHoDGxd8BxHrdR7RrCm0IALf8VEfZfT6Z3cK8tkiWagbzp+rMu947cy45y9ojdqh83eBK//aIWf98z5CZ+d/dYDXl0+DrdARlNSpyjpgKZwM9Nenz7qET+0xvNXdDlWzgkj7l7LRAlR3JpqQXI6w0BXCe4RDTGodl0upW550Zp+ev3x9QhyYv2CwgRNM8vhHzQwldznOJHLrW9x+TAs3eeeonYI4x2DcA/+WLYMXpGrtpz9HRo9jdOJwA5LR5Ohl6x9e4f7YOgpzB3teW0Hmiw0O4r2qXN/TTAbSiU4M1MVOIxjPKrknLOhgIkBR7q34GMP2ZEeCI1m3AZ2yG3L+Lay0gb21fB8YdAPv+2zzfsPc277ACyFMU4wYy13mRd0mO9+kZcP6TFZSsVye4trcnrmB+2y/bO+2xn/bA5x8DAMc+7C3aG8N1DUYVmp08Tpl8z44c6zb0PjLzS3faOHJO7/V7OeOn97T1PsJAJygs142t39d3PJ5fvu8KgNcx86ua+cj1MyA2g2H9/v3vsd/z7IDgMQ51pvVn8lnORtnh/+Ff/C9Xs3SENwt7zk271AFaBjy0Pz6DnmRDMOrHRf0sY8PGpf9jg6S27i+euTYrHWKqIx54G8GJHjanlQViyOEExFBCpfJAlacoQR4o1B9lJSiHE2M7Bi10YvKOLzD6HUmlE2gPz7JRPnOk4i2LYFMiqBgIMrJLLh5jyXVd3UeMvqKkHzGcqF/6SUb2Y/KPn9w/UBaFA562EfFKTUTa4jqKt6RqbaDpBBeAiHIcn9zXezvydDXL0yji4egj746xgJGQyFQfbKK7z54+qtw490Eixx9V1xjDDwVdIm4WpSL/2ZFT50DnAHIU8LPeIXU/nbtn8SJAtYBn1fGN+JTmkMbCBpTUaN+8P7x8fem6yBult1mWJAtV5YCgyZUokdR/b5DP7bYwhxxVL1XwMt75PgDl4f0L3UrCV3WYRmCF9/v0iTziqbQ7jK3KjZpGpTcqxin19rzw7DWPJ92eS4+t6dEGpcz7jHOfe8lZTN4d0wqhKxmeUWGvOtjZICxCdNf54ndvb2ruJuolAFMgRYABI5a88IqCa80I4JBXfktR0zhrTGN1ft6f/uaxwBJzX/T9z1/kUFGpL4nTXRkwEn1WLWoDQdHKix6djVAlW7RmUHW204R8c94jjh7WJ8/hvlanxoFlpfCfXlweXr66tNI7+f21NkXBL6DN8wHOfJ88Y4SoYkyrj12FatTQBvQyZyUWhFhe5S0DjgUApBLt3ERHtb3vsa5x0v3Jb54KkOe9A9x4T9f+tcgbOY3J6ZXafIlExdNt6rHTRwTQKkddALhtjKajljqqSrGt1LGZRzdB4YzgxAj0PD+Imvq7FyhDv3N+d5Ut47tiA0AVjmOxKP/M0aR9WI19ljNyDueVSyp9/CLatxyrRb/nWsaSd2Tl0I9x5oQCKxo+Tq3PzkNnnnmemHXAfi7qOBHgSklJpHPmqs5DWSKNof83o5k+ZiyV0lOK+JRMQmPg5Ss72ALKZQQdGZrbcijuB/f1NH6mybFHm7azIRGR7bd+LgDO4T5VSGFR3Bt141UOpUSPmJ/Zm3HQKaDfagnH0ToAcDnQAqiTEsUZxTnHGkiN5lSRcHTQfcI8hXr+V797c/jrH2HvVFUDOSqtE8I4RRAzAAZFeO27pVr9PWWQ0uOnDLtuBF4HgA3I/tUEwHG0DtBbdO5p2GJwsu8k9GC6dwzwzKet0dzMep2n277pAFgnY/Jy6yYyWsueHOXfljzAHtmx79IpWFnHsUt6nvEcc6/U/IR9o99W3l8YX2EdXmfoZx51R+T43eJAmWvZeflpS5+LHTwlou0c4ArKLPtMAFIHd/19NE6L8Fao0+t31u/9sQFwgiIBfH0P/F4AfCo6/P8FAKZ/+phu14L/1edP2jQV040Qe453vhPb8sgerDPKa2eWEurPTm71qfHda+fe7/z901dnrZ26InvM+nlslpXC7P3UV8fmnf1gABwbnGW8CuzlOTPQNJ1sDuKWM76EtfKM4/aZ6Xnj3/lP/6eraXxbqARjMJRhGicD5BHUYEdcMIajpowQlsBuciVTn606lg7AQ/z0yUOBQhutBo7K8wGUkl94+UEgMTmmNFgUK+izF6bQEhV9cEHeLG2gXEopS5L/CyVbtGsbmgAEBK0igCSgVrV8rcQ81SgzGKI1ctArb3jWpeNz3tFRzkkX556JJqi0UNWShRopKjHGO+BFB7uFsFyKxyrURAoFQCviwaBiVKNwS91Son8GDDaIvXl5Uw1dJpEMgVAAD9FL7qccPoN8xjRUcDkCQhdX/dueg+HJRwRZ+Zd3bPgDEJRTfHWlCBwlnXhXRfRvWT3XZS5MA/Yh54gfAMIG7IXGg+c9f3EpESsAbJwB8hiX8ci9HaXkQDZ99uIeVFSMX6tSOoplVWdHPx1NoM9ov6jMUH9H2SgvgX5Q0JfU+pVBXuVgtpud4zDaJEShnPmB4xCudscTlvHRQodCeJeauOkbGxid8pp+coTFeb7+rv8zhds1fkPJNijwHFN5Kb3rzBHKBpvrAQqq/4vi9pUp9SoF89nlX7zmTc2N4encQBxALo/EGlW5IUpVVeROdWDJIS+lY5xVjx9adC5rBgcX45iyYG6bo3WARQzoRKcssuR1JnZAKQq7DJuFuMhd5TNAu2rNtsMlzgYZ1LcNaO1gc0Q5rA47rcxQYYykGF5iUza2Aeg4er40Nfuqe0vkUIwVSiiZZfDDs0dyWDlv3jnyYi4oWmlw4TXu+SPQIEo/OY+eXxIWqxxp9tJc+5DoeKtp53SN5HzlAPYhHAcL14divdIFM7459BjPv/7prf6DBhxQyhyjL1jT2p+rfJmjtS6BlX7EWZBUhLAAVMeb8lmlQt8P6qwd2mBAZjVoxpOyd7Qd4G3RNeoy2xn68CFlrpyiEnCVPHTmGO/mFB47QA3GnSKhPV57oVkT66HPNaKGf0Bk74McAqie46jDAUT75XwIwG21TnMOZO5Mjz6HvSnYG+Olec3v3LmjfXVrOM9yazYYphGlPWwpWxMg0J0bMWzOCdWE3usIvfeeQUcvVoqFxSw1HVq/agXLSW5HmPvbEXmnb5R4WTHH7HwwVZY190L9+17jy/ywg6RYSsOOsHPEjrSvowpBnCcBC2pYgE0ZT72vVxDcx52+OQVuc1bEsRlQ5nUxDdPvAdlre859p0fKso+fA2iryJAAaYuaDkBac2i9141SYd8CtNniTodejcjr/p01P9kMcyGoXezvMG+WxbjZH8pOyzrAqRxHttfCVs355i0zsLrhnttvAVdZ/ZWziZOU88dOnOPSZJ4PM/c27x4W23H/lfBXGeK23Qw2upEeW+CYim7nQuy+vuZ7v54DL7lugLKi3cYG0pm4Uyc215sts9VEiF0zVaQN8Vd7OnO3z+GcUTy3v+/WdtpGJPs4pl3j/XVuTAdixqTP8blP+NMekfy5a3dvHeYec51NJ+h162P9PFo43FP7jVIoZ05wrl/3/zm3an4u5bKGrdrOkUR+va6ub2nez31YTl4CSKqKkWjtTIfo1/e7r4yGGfGOq2hWQ7F9YM2lUz+nntPnwqn9U7j33/67/+MVXg76RkJMitaVcnLVhcSQwdgmtzWAB485dN4IKNERAoA3TevD2xxBEQ5JaMFEbTBOk4eYRWD1VUcxY0wFaKZGYEAUAIdNioXJ8wHj3A8D0235pI0GY8qCTvcELASAi14p4agq2WE8WZ78qu8bIw/gd/+eBbiISAC4DV49CSLxHlpdFH8lRgWVuAC4aHTKVcS44uCHlmmhmwiGaaOrBa1SMhVhUyS2CttPw7cMIgzUoo0CAq3EbBA7POmIglV9xwAT3p1oufvYk5b28XuBCDkQAAXkXzpfkXFj7AGcL15eKgofgZ5EUnj/7iAQCKgcYATJMFw5sIisQGFOfuh6WBkAe/7YEeGyXBLAqZw+G1POy575ZKWArNJG9vA4IlS1Qka8thZseYuUG1g0apwHjGcEsXj2aoDKI12bCfNK7W9UahauczlsxIVyrJxI1TucABcDWDn3Akteh9lUlSuKwT7yS62UPij+JVwlIz9zODnYNbeSE898BOTxbmIMRA1cc8OGK88eBl9FzMTauEW9XVSVP+rzCBGxDgBrzGvWFiCX9cnn/BhIOt9ac1CqwS7nxLgALGQYl5+c6wHlKZMmYFhRZeYh6x0HjMoKFciZhvMUItNckWiT6fnsK9zbIN8OpTyDdkqp/p7LxcTjK42Dj0SfSvEdJgKiY/Vd73UBwFacj06BouelVhxw4jnleUX0kn4iClwsefWJclyrHjH9qkh/Rf/H4TcA8Nbz3A2sAYBL3GhrnG3zzIhMi5r6/NJlruq53Vmg0nfSXGBvcJkj+pL57HJCTqngHVkLPkM8rz2mfE7E1/2ieR7Vazn3plPRegF3DxDEVEYKp2iVmFMaxCO0He7KucB72sEwvdhJLbmrWrYGusOpE6XupbZgHAzSmPjIHCuV7LcfDy9fvdP80bs19sCeh3sYdk1xtR/wNgbnUU5fxaGX3wbEjgO8RRjyHt0AOnXQx9hOaszedQFPgECDVOtdxGvvOr8lIplazSWI5uoQXrl8z3nwFijz/LBIVkS0LILmsVKUHdr9W9cCFxugHDh27G77yecZlH2D4ZFnnsh5gaDs2VkLvU+7AbXSKU8ZV3YqzvBInC4DUO3UZb3elNwK9azG4fr9df6snwcAZLz75/Sp2Edt0g1jsOjIyeFd593Ybzot73terl2jfecaNqbWKBet17XzVesm55rOi2loB5QGICtS3CjW696nuVGBhCzFaBcw1kkxmdcl8HCsls2NCACl6XvzanW4cN/hIKvxmWJA22iczuOrU/m/oYueHpT+7itQSBs6OFiBgvezbaAoALjbPxOQzkE8B0zmXI3w4XyHlZK7AuDNPlmpiNe9Z8bA7IatE+a6Kb3ee11f3tP3EWQcjKc+z70CCjsLoK/7o7HDsCnxvv5O0zEya9fru63MULcjZLte0wH92Xtjis3/vU67fl3mnx2ss71zfONYOV827jonRto827595xv/3n/+T65u3YK2aONFBufdKhtDZBcP/G2LWBEFdpTCOWLJ/3POlNWIY/BxSFko67OisUQ1AaSiF1eUK9Eyb0AGc+SOkXtmo8PGPt7p0CFdn9YlbTCqMLBD1wX88m82Mn5HxJjnylirUklR/TRgN3CQlxkDjoijpPcdMcWgB7jTyeSHoSgLeCPaIAO3gEOvW2iAMOnbGG0y2IiGfP7qchCv3g0BENWoLQSgDUe7MyJbVY+5+srGXgGiEpTgWcp9LkXTRI24jyjh5H8WBS1eHhg7oqirfrANn0T7LVxm0AgNmrYFPAPmAfZcg6GcUkYyWCpqFgAdr5uMYeVxug50KKu9DBYRKBs9Rf8Z6ssWomHsHQ2NMVWibOWJN2XWUVx+HL13rVEvMvuf50KYOYJc70ikxdyYg6lNzbP5iVHojaaopKKmTIVvbYKV42uDyWsp3mTnt6d0loGuFVYdIRbjouiCoWfJCyjnQ8Dp3KqiaKzSUBUdjHGsTbdyH3l/HBU8K+tGJWGIfgZgFa00BmgokipBc/um6I20wzToWlsVLZZTidrM7ywsp9xgAHCVrqBNAduJvmEYWwzLgmgyOopqn4ig2SQWHJOad9EjmecGwC4Hxj6V+uTJXZZ6dUXfRemsPHnlt8IGSNmtqlsr5gC1SO96jVqRmLx7qwTnfqmtzHTCWcLz6DPGD2bL0ydELl2yiX4JAI6BmTUmcKyIpp2N05tawHLUVvY85Z+JOsp4WgDw1sDz8TH2CuViHkczhpmCuvenrxLDIiKHSJEj9uU0q1roqpcL0P3saIAAT+1bON5SHkqCWaE1l+ga1yVFg/HMGAx6ZFH3cMjJ4XXrlhylUf7H6ZIIvvb0h3bEitlT5VG4Vzz7MWCHUFgzThIdnv3pvcH7i7cK5jOR8FdvPypCSdUBHGxhiDh1wEwbKba3HF3GMsYdaRJ71L0c8DGKVgB8zh5ZAfCe4bcaWylDNgyhAgfDwK/5qt0lKS/+h9axBfW8ByUlCkcae1ei7yPiWwrQ+gymgASxSh1aaQYuzfc+dHNqdb/9qDkYtkoHcoyOWSmmbotpVqwlhDjjrJsCKNvoePpn/fM6o7cbYYmWKVpQFOKfA4D3jL7rnr81NM8bqRJhrOhijMq0b66FJmLV2AfaJyJ8tiEON0DyewBgAbvGWlO7qoSRnjDqKE+QmXm410cBuVvQEf62X6yDX/d9QGVn0G3vjt1b3lDiAAAgAElEQVSK7SdAkPXBuapje35v6Cq3MkzaF9rtVtVwv/88u9fonRzP4xnH6SyJGM+xXdkip3M4zwHDgKUteInom3nwqYd+3T6zB4AzRnNPPI6e971q7xzro7RizD7HVxCU9TPbdZyrup1Dp1fkdQA4+2pfpfnOcMqcQZnr/mAnXp1nta5XgJlZGadQbLc+Dgnx6FwskH7ktCjH0rn96JQjI+MaO/mcw2O2wU+aLIikzk4AvM6DVRSut7WfFafeIQ6CDEHmUfrixt/5i396RYSMmyV6p0VZtWNTYieUy4AZG4v+HtHb129NTWST4GAix5SoAYaThLBUlogSQUSiqqRLPPRFU2PwaQP3g4Iog0pRMNPuFJWs8j4GeOSZfRaNRvUmy1NMZ0gN975FdBKREmCU8AmR4ghBlUe5KMy8t8shUc/XEQf2J4yiH396I/Xq1PVMnVIuCOA0cDF4pc33H9w7PMOge3hX/UIEGBAMkFQeIVTBUpq20NRUUrU166EVYKp8Oala03cjh80q1PL2F82GccNgxYDxpHOdXAnbSDgqokkYcaYKmgpcNMKigkObHeWhqhwVZZkQsrKYWMCg85gFhovGZoCAEWUqunOrfWBjwKgucepwFuDJhM18zMISTY9IcAm3hIpGZB4DNVEaqdIW3W7dGB3ZmGDY/WKaZ8BvDrNJYzTgjoE9DdzkKvgbiZpsAfCtw527oTSX6q+ivaZhWjDGucICsiWWNMBsaqIqd9X5dFYQpmRWlItnuYNsdClbwjtYBKso7DAZFNk0ZZx5pPVRDqKsP95H9HV9bsYG9yE6xuCFVk47VdJIkZyPaiMRYzkhimYapV36DcCnOsHU471x4/DmkugPTpop6mTHhR0iYkRULWSGDiDEPiNxvarxbPq0xxCQHvGqHAq0kbxensN70veZfxaCs6MjJaesdG+6teqUKypghxZt5zgZ64d3undHqQBQd2c0xhRkOS9KiTjzIw6G1HimL7Up16EXh8d0Cng/sQG+BcDZ9PeAlh1GEYE6fcTB5GHPAfAhUAT1F2dG2Buhp3OHrGsanEMtKRgSxytqOG1nThMBRNFegluVRyyjIOupnEByQtW+zBrgnAAE0zcSOCvlfOYX6TDspewl3J/2RewquYXZNuMIyGHXATDzUR53nBWlch1qNE4jHJ7s+fQHeagpM6axr7rBWqfV+YMpUmOZaOSecZbRiJPsnAHSPzsXAY5Bl3mf73kf857n0lArPbQckBXpIeLkfaQ54FJ6SkrudkhlfnNT5lnYOYrw15zXNQLCjg4j6ijnNev107fDO8Qs37mfcaK7/No2FMh35aSuc2XknleqT3fAam9OqlBZWgGHOQO/t6+HoVY5rKsBNUHwVDDdu3enFwYMrnOizwedJYvBfCLAZLugUoI6yLdRXo7epQxJBx3ZV0aEOOC42R06z05EcXWva0JIalfdYmOgFxi283wbZcxc5k/bF/Mx6zh0SoVtBTuqrdFSPbu0X2NXH5shUqUON0AhgG0g+N1uWHPI3SWT/qx5lGaU0M8c74gUdnp0e9dybu+VQXLfOIBzahA6ENud90uJqzVCGhtsps3MslF74HVvXjMOSc+K7bQ+Z55jp50Up9ZtAgC9Twe4uaYkkYfpuhjofPLqXMx8S5pcn7f+Vpz7p5/RgeNcCzNNrL+L9obm0JbDpm0Ox44In7XH7doXnV372OfTZFsMO6M9MwyBPZBeftTaz3pZq7kqZNc0XY51Dq22zbaNnF3nSSaxU9wHx2N54z/+B395ZTBhYzkgmEvjWWWDjEAUuZz20N8RhY+fAOAoNhrEWmCJF7LB7jrAFlky6Ou0y0RjkysLALaI1g0BXBugKQ3kEisWQCnaSqg+lbsU72eiOhrI5Cy+twCUclbr0EwuL500APtDKNTOwaN0xo8/va2cMOcGAgylHlv0akVAi78vipjqpd61INZD18EFLLx8816ALeoTUdhkIQGMFZ2WZ3FSRGTQqm5olXUqYRFFziua5Sh25YMWfeXJ4weaIZTwsagNYkbkzTqfWRSpiuibwuxFS5+nHjQGj+oLP7zQgmBsAcA4OEKjjqc1tW87hd0lewx87tx21I7rlf9NrVjGouqhuf6t1cYFyotqKmGVyufNpqEcRJWCMgCmzzThx6Lt9IkcjgHBY9u1Yf+lro0KXzs0fdBXOamUKxiHz4wo94XsesA3Kp0AA7FUUkXndmROfZ8If5wUDjkMT/QE7S69pbVErvAd34M1m8W9qYPanEvxijNXqEX98cMXnZlhVThizniY/s3rar1VXh/vpZSHj581V6C+p0RXavqiCUCXufRYcpkBrS7/xX09B6ZgFGuBua61qqj4zJech3dF4W/eGACYOXYP5dg7CCy53Rb0qnJgUpw2q4XPUvd7RB+LHp61o6hsie5xDfNByuoj4nnzcO+iKMu3UMr23sP8ZG6ztsn3B/T5UKpobu1xAqLKVbJauHKEyykhZ8CgABlMADLoX42JNA2qfrNLC3u8a0M/Br+Z51VrOHVdT1C1JHiGE/PDl8Pvnl8KBONk0HtURDP7f6LYzssU71SHlxyeOAy0bzlyryVz84acA7SZa5Jrj8HL90Jjl1BYnRncJ4J3ERaTaCL7Q+X525lmZ6hBr4F+6FQxCNlmIrxGe8yosFKxzze/hxx1IxXAOdsqMffpq6LAUhOvXPIwTgD7ObMCZGUElCNr0tnmHtSNlQnK90vM7Bl8ewB4757bSODWaA1DS8ZAnZVyBrCftbMj80vvVrT1QW+ueS1Hbyl4w8ZQZLg5fehr+tWlkaZwGc/WfFC1CPcxecHUpc6ai9EWlWyul1hniWvGGaMxaCykAK5uVHcDfu3XU2C0X9ev6XTKacbtjdZcp7MttX5PYMoBfBt2W43uPSO1/86pN3HyZqfoht/8e5gy87xskbK67LwBepr+2fvf/VT5r8X4yDglTW4Y7+1lPC+3YlK6V2uUwX5H7sWcqRSkTX9tQ7X+qKLQI9LfjfuyDZ3xvQ/2Q5HfW4cDDKcvy7HkUbENFHAbcMhnmQcBd3s1mo/Bzuk5eIpD4HzxAkhLlDC2TPa4oz7f8cp0J0xak0hhgNI4G9rec2pN9rm3t04DQPccwKfWzd5aPt1zM7CR/ahf2+29fJ6KDqF1Xrd++32TDqk+Kibf3K/LiVln114azLo2+r3X/ku7zu1/YodW7Xj3cTkoeifUXnYK4o8I7DJfunPmHAA+Nzb2P5/wztUXE7jKfdZ1euPP/8FfXokWWLRZ0UGKFpU/4/HHMMPAffb0gajF5HRyQ4tYWTQmlGKiTMrxLC+IaVJV/oMoWOUMaYEQmaU8BlFY5aeaAs3iS6SEvGQJm1QOn2r+QkOsHMKAInkzk0d5NetQWuDDRihGDFQ/1QEtCrAmXwmyRHyLd32qyI5zjMlbkrJs5RTSufQJP6mvq32yCYg4H9glkWhbolgq4VO5c4kCM5TOTXSEjvtkAGNkRZyrT2AdFF8tWAAQEPgs782zJw+LJuoomfP5Phze8/4SATL4sFFiKjo/pp7beAGgK/Iv0aVbivTQfuUFfvq88ULJUImQSVG5k5OpXEsJa/m9uLYDcoJ+KI1HdZf3oq9DBTYArohZGdUAYK5R/wNY6gCRYb6IVmTDnAbyDeV+CpR0AJyl3taWD3BHGGLcZoMZwhlj7CvP9RaUYNSVLSyXfKyMK++VaPU0GAq43LZR38WtlKMvaqmdR/zgjBiGfTkzBqU+VGyuJRL6AWGhD1qnHlcDUp6TNARRguW4cWkSNvRQmYnQSGjsvh1Y2jOqpBm0eH5433uUq6lxSsoB1wLc037WoWpbv//kucZ+UAI62SudGlpCHYDwigDTVjnS7roMk+uGGpQyRlEVpl9c89aGtfPI7XHUGJZ6vBXCk/eOqrYdRRZ1s/gR94w6vHPGXQvXTgQrFCd6HMA4o2LJc5k1gXlXC3nVnlZ5rABgOTgkbuZ9UUyBlpt56lAwyOse24oeDzX3acQlQsRey9/pQ8ohAYJfvHpfwmaI5JVQWDnEMNzELqnSV3lnK347om5AUo4AvYsZKwKyRR9nnMSAuXC/ctAyPzlLHH1236iEXbFdHHH13kTfSbCw9BW0plo5pKQBRDMgkeJE5elDn1Ve5Dpnan5kbyK6wxgHAF9Sg1603fejnrsdHhNwqIk5P3dEmdYDuOdnDhOjH+oVzUt79ecigtXvuRrGMTgdBe7OulDsDdp11re9Le+lPaqceQHCiq6Vwczvolav8SCPvaK+cT7bAVc1nSt9wmvc65A9DAo+IFjlBJvQZJ7l9y6VdGmTOE3CWg9ey6EPjvXRwNbYypsq8XXG09yTO+3Uv80elbE/tSb3QMEpm203QtHqeJ8zBjMeEwBPYbz+vcyVESEec7eilk1A67rn5ZnnrhvvX5Pb+b6T6huHxzyr590Gm2ypaSsw1aPC1XGrc3A/KnUMZAM++TMRs5WJlPQAz9rMgW2u5V4/rPPD6917o4Btrbk+F8P2ETAowN/nkZ0HoZefBwAGF8dRsji4xEiq+Tz30JZjXWtufbd9YDcjuB3gaOiHLbZdP5lDW2A636mDnPWe676Xe/W1ubZ79qM/uW4PiJ21N9fPAeDvAb5r24Kd8vs+D7J39wjw96y/3ve579gDdpwY271iphT0vlrfbe3TPtu2uKzcPsW8muNVQoY743Hd+FzvoDud9629kghwcmidG2oABU1JB22T4nbh+7sCwE8fP5DIEwablUILuCWiWsXsJY5SnjwWHcYkYCC0ZtXJrEiejUqvVkcJnNNp77Ipn/wQzbTqsnP8zGz1ttRBCt1NFDb5Svk+0V8MGUW0hhCBDQspD5MDK+ruHZUk4lDn9nirFbEscC8aaVEm1W8lopCFEYDcI5cYj5RMoowTqtf0j9RiS0HWQmA2yKPKmU3MILgOtjpQeIaiRSViJcfAly8CtbwD40QfKG9bJWsw4j7oP0WhC+wmCiWjv0oy8SzRZyXK5frAvIuAK7m3lLG6NPAZ3spQWDmkih4tgFYlYRQ1b3mt9AcgSDWOv3xTZJNrEjFDiCggXYC8gMDMW3YZE9GYK685h7s3FOctTiM19E0bhEQSHQEuGlYZnIPi1g6a1bgci7sofyuwZQzof0X0FNWeCncySIs+OES66lRPDh194CilgT2gKSVDEkVhHndgnHHMwZZcXtr+7h1Kzh90P4D/SCnQ3PFz6DNTo83wyBrDYQTNFQrxo4eurZ0IK9ExHEP8KAJc9VppI6CGOcdalEFcUXzmEMACkSOVIYrIWYGlvuHmEAoA5rsuPeT2uaSayyrxngjXkf5AvwCAWWfsLS7tNik33CepFDwPBw/3lLBcOVWcVuBc5NDF870AYIG4KpWUOdBFgTqdWWJccmRUJF/tSb3pikSXswRwyvoAAJtaulUUzvmVueq9IA5A33OAnkHL2xrvAF/l0jI/Pn45vHz9QbnAL1+zP9lJyE9YPPQfW7T3KX9Xc47/++Z9O06wGJah0zOHxXCpfHs6VjW+SzhNjgdYPRWYkDBYld9JbrZz7ko1WyWvcIKYxhiwl4h5Io/ppziKOqjqRkHOCTmlSjGe/uRs857/RVFKHATkorMHhqI59oYSZDKzKBTFGH3TTx4jogPg1djlW4kA8PdTFOjVoElbpvGT5892bJ7fo14pN1R7pkGvnddyvrJ3V3Qt4ozJCY/TIqXIGLuozObsz7pw9NF7MOsXCj5zj/6lnwPy7c8OXzVOiwLAVU5Lwo+jdvtMCdH7l2PplIGdPl2N0fXfewa817pTE079BNj1/cx/335jD/z6XJ1gZO8Zc+zdT7q+bITYIQM4NBbIet8eNc75eV2fXNe2Of9Og7QAYLENy14IzYU1bXG9CVTEVCha9DC0TwG8xiXvoHXPgE8fBWBE12QFXbF1Rl830Uq979JpAZV9n8mcNjPGdkd/TrdV+rwZ1/0M8NvnQI8Es2PHQdznmZyozSniCPyxENHah6McVgHuUxHK7Z407bLj9bEF072PtC/23PVlMbn/9tkJOZPW551aW3GIpI/6dcd9MKn1cpi0M/fcWsp9cnbGXk0wz3PN7zOdOu4ff/f0DiS7vNbL1sni9p1zn3iObPefozW/zMXuqJn28dwj865JH9K/0/y2jvt9zvXddQD5aIzaRqv2CQCXwWUvvnPCtPGIHubNWmIwiOnco1QFdW5dpieUQefMGTwnNwEw6TzRWYoiuWVSvlX+G7VYHS1O6RPVQi3BJ55B9CUUZl44dChR7xQhdNI+7XVZH9N4c2DHsIkKLtRLGTDvP8mYihBEInu0SerTd28ffv3LR3pn7qXnkWsoGrGBqp6NsFR5ok3rxrNnz1oM1wBVAWnVwv1weHNJHq3LfPAdG96OVrkNzlnk71FKjcHkTcmlokLzw4DkfvxpIa+7h2dPHgyHQ6IwUNMVwX1nMKRNr6gVcoJ8MhDSRiM6tO8FhV2lZ6qsE2P26vWl+mXm1nq+xHvLn7RfNGgZsxZ9mnRF56Wqli/GryIFs1QJc8Lt8+J3XWArOzPOyeOMiFn6KZRsLZDkSiT/sKk2Mz4A/kQP+layjRqU6FWrH52N1u1yNHf+HaPx9uHZswdy4CjPVrnPdi4lkpUIVQ515/jaYcD9TS11lM5pCKZ+Gkygnv6p/d79yr20DqqUGEa86vVSvqzybkMjTd6qcusCgMmfVwT4tp7NfkAUlfVNGyhrFqcQaxxwDMjkXrAdlON/2xuz1rWEuPxOUYMFyPA9WARWjzU45U9tWsUD4u/JQ+H5KZWW9kuI7yORQ+phu2Yon8lZc3sLgOOIwYBn3dP2CMIxyaLaLgVy9ccXpUqwpylHuJSNmVNRW3edVEcqh3Mm+fqjvJQPG+UxQgUvFehQfOPlVrQZ5xuiaDgWS4U/AFiHUTvsfCjO4yFUYHVf8udqHfeDwHahD1XaFOo870mtVlShf3zxrkBelX6r/ZS5zHMUeS+nXwBr8tQDgCVUKLaBRbOSax4HA30PoMKpypxWLjcAt4niSUeBkmyiittZmtQN1a++b2V5OUQrMuq5FgE591n2uMw/90Ai5p5uSUuI2i/bGrWzP38pVss3VOctxAZYi2MlDAStuYr+au/ohmMNVD+wPbdDgTbVczX0tMfUEGc/Wq/ZGLBlhK/Oum6Ar3/3dJgO5ETwHTX33qazqNTqFUUHDKtUR/VviQdxFjGvYYeZ2ZQa6zamHGVnn5psBZ5H5B/wK5bVJbW2zYKyU6MZtBU9kJM+ehlJS7kqO2PjtGxRnggwNatvz7jfM3I7hTOfz/VWIzT+mIsy0crvidgFrGStTiC0NQFj7+8Z+b2vHGv0T8Z4A257DmSdsePaHfC9Z2zmeXtGascl63fzjhGXi80YY52Wax/Rup4gLHvvOr/37t/3vNGntVltzvkK8jhn0+uxpzCcWzsRacs1x46NlDGbk663a3e9NwC657jZG4c9oJ6RH1H3nB6FOdhP5eAc54Ehkfalyi0f835x2vRzp88Z9pG+B8b+O/XOK0DZf9/jMksBwKfmZLa0vfv39XNq3Poaz/7a/9yb73v7xqREr2s4NvME6jOnO86sbUmlvPMxbD0GwGg4pL2aY6VY7+lfTrIhSLX/Ni2uuA0gFWiNmTadCsXsaCwbs38aSB+bUuX2J+VQtN0xGsNBeJ2Dcm++9LdZ10U/T9U/AGDnJGKgGwikFEkmb39BQGEHwBguKkFEaRVFgYmEBgQTAfqk9hgAFj2qqG0YGnxX5ZTK0AzVJAJRvaxKDMXWTzoo+eGZGMgSzmr5ZYkaSoDn7i2BT9ehvXTESDUXPOHcWVUSogSnfvPrx1K+jnosgMRg3fQrRmpS6a6Up6kNtKLT3DM0MXvEbwkAOepJBOyTjA9t7MqJcj4r/zYF2RTrbERZ0BkTb1aeYN8qMs5rJL8OR0XK7DgKaborkTdT+ZzHm8OWiOmnCGrVgcA7TTErhKwwRA22X79B0Mt5f4kWpL0xVmX43L2jfFjGIdGcOCqIcqmOs/IqZ61cFjy/tydtiufEK4WAVZgABrqm1PHDZzLNFg+W6UfTO6d+LQ/zFvDOZRSPKJ931bsAB7EMKjotMZzUwbx1WyJARCsB/rxbaO+hydKXM8prUSVRnEVLnmWEkqMqVVZo6PTZB9Rov1qYpiJlUcblu8yKRGC0PmBqlOMGIHP/ws4VRTQlSmYRtYhsJQKdcmMGgqZhSx1bU/2GyiABFFF9JYpqp4/nNDnA3Js5Sjsl+gSAKjVqoj2sL1NWnbKQ9cS+OfOlPcelLfCBSDTA6Xbln3ouhj3BZyjA8ydrFaDCZ2FFdMZEFEBNq7XCffa9rBP2mOSmTwV7AxbT2y125Zx5K5Dzk0gYYIzxpowL9+KaJ6qrfmdTl5pxsLaAHQWpbZsI8noAJz/HJ52dVTlw6Lswbxpjtg7FBipqbxZD5Ipyb18UjSPKiVaBFL4/ep7xuQSQRs1ocqWtnh4wKUBUzkgrjoeib6dK8s3lWJHxZVAUB6OBo/fzAF3v3aaF86Ls2YlyPXl4T+8EXVnlcYqFk3tmr4jDLU6K7KMBuwET2QdD02QMDcRssOisI+XnvdNoiJLLkVNzLPtX9nQPjQFcKLyaX8rxMrj0huWMwPp/P68ZEvsmisFd3sURA+t5xLBeDcAVFPBvMVMqz9GAsNeGr3lVe5oYPHJe28GAU9THZgznmdvNurbiu5+BU4z63I4oe57EQGHcWNcA4JeqMuA65cPxWw7QUc2g2Bse86JBVyrQAFPjLJi9537dUh93AUWxybbn7ZYK7bN3Kq3XMTWcS4x7ImFHtsuJAe1t0Xqu8nSnx3/7yanIV2cSdICd4PoaRIpJvSeyVdN1zNtTbRv3btRGr6Jp9Ef0TE6vzNvG5Ms+YFPLG2uis2v0tLdjdSLstXGoL9cG2teSbYhj5eL1Pns06z2j+zg2fBy3S9/knn19nOzjcnJo3ynble/PNeBvrmBmPUui95N9fAXAp56/AttcN9kqx8A//XMOyHuOzZDgdCz00knnI59rm7O3nxrnvXfskebh7NkRdev92fuki0j1+yeAtbKR0raxpw8H6Vwzs+5uje3qjWgP2ptD44w7N6kWOnLOiTi5+z362Kx7a4Gr01tEAsDd0dvOwrMAuKbW2BcWJsVcv/bvps191tz48/8KESwfZsl9sjE8a7pmHnITrosQliJBoqC5FqjKq1TUItSJV6/eDQ+yBHDw5hMNbHUkOeygF/cNjsZK+bkMfm18oy4ZxoMLngc4OqpgY5t26hmVL6koAiDkzm0dsr/98Y0ilxjNooq2uoMa6KIV4/H+za+eDONLgjoF1lVyKLU95fmvWpZVmmMq+n4riqo94qkzKgXkqlFq5UqDN34H4EidUUfEtnlfPgQqQls1VXMw+MD1wawyFlUWSIZ6cj6LWvv2ral8PFNgtERvBCQ+O59SioooFkux2rnMUtItgZ43b98NlV0ZNp3CWp55XkAK1oyHovket7Q1QBbqtvMuDV5Z+6hShy6RTcZ1dLd1a3NgacE1D38M5WH4VC4vYNlRMsZ/lizpm3I2I57VqVHuK3tJR2SkovUxsB05uXW4KKquxNJKLEiGfSlAM7apScv7QjVnnvJ75hjzzbnwicqaHh7Ax3wNxVRtabmiKelggGunFGsEIx6aMiBY62eUIXPZKEdkK1e26gZL4E4lcMw4CNiiocxX1r7E0u7fdf551fyEdm1KvgGmc17thDH92Erl6usqSUMZpFBvO3uDeQedmnxj+p/5JPZF5QS6nJXLPrFH8UwcDgBg2idHlAx4g70I6jhSbtVrC+WxZv3+ZrZYgEmUddWXdSTSecWude2a4RYCsuPHol+I6PEn4/nho5W0eX/U5R9csI68OWdNKP2ict33DIScJD6QZgQzEd0AvmzyjlTHKbQ1RsyqcITRqqlOZ6EsEtE4StS4VqtpqYrYRiyMdBTmaCmoq63F3AlLhT5QXfYqZyP6a4Fn3iPAJXtuSnOFGpuorsHTrDMbWhqPZO4EFAXwc+84YeSkKkeKnTZTGVPXldDHOByr43J4CrCVoizP4xkRXZNaNOksRC5f4yxwSkuMAPV7sWu4bXK8olSc2uHDOliBWTNCejRvXr+l+27ZQR739NUKfMdeWg7C1SjUM4rJ09lA0XPIeGg9S8xvOrjE5CjBPoCyou4Vlac/pxMioMadLj2B97NGMHsOeyP9HhAdhpVZLt4/4mwewCh06Oqo7Z5ez2xnxClDnPeO4WeG0PxS+mvoPxTKiJGc7w0AXP1ZK3FLgd5py7h/VeQ4aUH2NjVguV4/qPZlLNsBM/PmT91/zTnUuhj9mr+c+Laccv5s/U7m84giDd2ZWVYoTASzybAPfTOo0WGZdNvAfpjWmU0l+xpb/+h7WS/TgZE9tL/Nlop73TP2Pu8Olnw+1Nq/84a2Y9y+nFsjmlgexVOghz0xLIgerV3tnVNtXwHw2v+rqvv2Ptu6x+rZnTWW76yffU/3bBwhNec7iyrv3sGS90bf3fo4MzIeQOnrZ1rKYFgsytIDNO80dm/P3YC0MAHadxPZzXnf+393jPovF6CcPepUP0a4js8HHbvrbLT77bWjf3/3GVHYL/Db10L2mczrk22Mk3OHqm+MYUdKHDur2+nGf/IP//crHU6qSWnwEEXV1HW105TNkmjmLUV5VNbogctR8KBQoCOi5c3r2+F3P711XdyqA4uRqBIuFSlRJJSolEooeQHIqPpq2iQRUEeBnMzP70NXnbl1NmZDF40RH4EVVFolznPnlvIOf3z+VpHLAGYZaKUibU+Bn8chj+J1SinRLxg5EdXJgmSRa4P2Cq5NurzzTJ4YAwKHrk1nI8rgyxuPf286+CdRMNUO3l0R3r4YbTzqd1EebfVzNWFbdMG5j1WW6b7HjO8RdScSDhV6bSpudIkAACAASURBVIPLwxSNPHlgtxk352KH2kE/EsX+9OmTo3iiKM/SQRXImJRu0Z9b3mN5bWTQJAcd50LLbPCcskiZQYjbkehJxmH9c7NxarPa5txMEO48iXF9W23xwm9yvYq6KFAPLbYYDRbY2ZYsIuruaJQPmogEmYrpfOrQ/br4lNZBzWn6UIqqirywThFd+yoF7BiXrN1QjH1vj4E26VK7ZZ66VI2jkwCSET0p2rQO0eSM11wGuEn47Yoau14b2qyKqZz0BZxM5N96rjplQNTpUnp2KTO/A+9n1elvinp32mtyevl+BHXkwLp7R2scsMH3AZtWC3cprrwfbWPNht5tRfpP6ouAMK6Js4572cEzI+KhfnLf0MNZonJIUU7qg2n7ovAW8FVpHvpUSrXU0gXoXijCzdpGVZi9jslNDrDyhgflvcplFdVYYG2Ase32X4G+Uj/ey9Hx9SPqtHhKfcCHFuyH+JC3IQWwo51S5331foBglcEisl2UfoORGdnkvewYmg4j9vcYF9qXomTexL8SGWWe0I7kpvN7KgzQ/8x5rbcS4/L7+cVSIm0a+RXxKFaBwZjXzwTPqdXt9u5Fzrg/48O5Ydr3dCTlsFbd4FIxTs3ilMmSk7Q5Vx0pne0GNGaMPGCnRVliePWZoP2r+mDPEO0G1kkA3NJBeh9kPnQ4EUcN4+Aorh1Zcm5VypCFy5LOYGdZRNxEj77rSg5yTNYctQPExiT72mtpZEAx/6Q5OFhBFXHNvmYxtqohXIyBOBlm1H41qv9mAJh+X0FwDMgRBWwiiHvG5RY8zp4dRt6yTjUGlSd9ygCcFPqKWO5cmLHkox5RYb3knDh1//VM3ODLHcp+v0/OiA4C+hqgP+J0nwCkA+ykHU0tj6z7OPa6g2Hud9Phtxeh3XvXvkcFhPTfbcHXvMNgcFzXgT/j8wmCtmD+6BbF3tC4KuXOLKpEgNPmPXCSfgvD8Lo+OdX8U1Tk3D9/Xvf6e3V0cy6NObiA434G7N1/zrvKja8Ieb82gbrcq49zWDorAN671gys04r+GdPr+kFn5KDAT3ZPAHa+nzHtoHHv3l1jYv3czOTTUfRxfRnjOR9OsUmy3j1u/rbW5Jla4qfmaNZecM7i1zp61dSsDiskz7ZtuM0HL9NV97jxd//b/0Mq0KJdQjFrALjXi80AYpjJ0C3lU4z+GLMGpxYzCCh89fqdDsfUD3YEcRrnnVIcuosjyfaka0LUYUsbeEEMC6sdlwBWlWxKPijfcQ6sa3Q+LdVqDguMFCjQb8m/rSg3951lmUpuvA4fg2gb34BTxH5i1PvgThTalGh7Kic1rXvgBUorQuwIkqOsOQi4n6jFlQ/Nv1FNRhjKeXRuB7HLRDuIepkGnPxrdxrfdV1LHzKJ8lOHmXJGEvv5/OXw/OXl4fVb05izmDDgU34FgBfKcmbdpLPfPry9fHd4T5Tv82dH/ioiLe+yBEJMr+NH0bLK5+bfrIuRM15OBIuwuQ/1HdV3NrU97+LI6wTAadceEDa1Koai/94PttSBPbUx8Q42+CxipTFXWRvmDAwF8mHtpFH0uyk3TprzFMCyAbKNJKYNEV7j3TQ/SgSJPoygTyKFn0oxPWW4MuYpS8KfPD/gImJWUI+zPkI7jQE2hLPkDPL48KcjtRb0CX0tGxzfJSr75fM3Ub1pj9ZsrQvWGwwDDgc+E7gpUbl48UUzVZ1qR6NTOxhPv+jYo5b0bUXEVXKp6Lg0KPQtqTpLmOmmhLoSdeY7tIP57kiUvbo9b5TnWKl9vneiqZkzGv+qj07u8tu3RKJvqi5t2klbHXG36jRq+Rd3TYuGXgyIlHOrFOR591BFA8QSXVe0vconbQ7mAq+dSnq8BvybRFj25vcK+nKtnVHfRPP96dV71cJFFAvhPuaI8p2bQ4bvJf81ADiOAvrehxF9YpFD+goV7+RAE/GPrgLjQvSeuUQ7iN47t9tgNOrkofYD1uX8kaNwMhMSMfS+B0CrSH2Vl2Kesa7yvXPUUQDw2Btr/7CDtKoKfERd/aP6C8BupegPSguIw2vT/7FrCzCNsb3G3l3HsAPgvT3wWgCciEiiguPPOncr8q51UGrQFuhLfrWdT6HzJdKuVIcqoUbE11Fgn7HJIZ/G1DbH1/uJc/0BwD8+vxz6Gt5XZm3riGemfJs0THCWVj36AM4VvOjfO1HX3r/p2xXIdhCc83/jeGn5yt1QzBrInz0iujm3Nh6HreG2t4azDvLZahj3eZF36kanbIMzRjBnndt8/HT17xnjtn+jpyK52kbV4G51TY/7poAsIneLoJz+XTVAO3ie89Hn/B7421tHfY7kLB3tSZRpZ85cB4DX+67Ppn1712Ru7Y35GOuhYTCp9j1ym/f4HgDcHQW9P69rfyKk3abqbf5eALz3nXPOiwGwz+yZHd/1e5171wDxSY+3U+F7fvbam/6Lo8A51tu79bWVfTF4q6/NMY79+9edGWvT2/V61jXv5vbbWa79t6vGL53S2zf3odM9dwSON6mothkmAI5Ta/9+HQDHng1G2pvDGasb/8V/939eMYlFS6pyKRbDcr4aZStywxiPGIpSTEUJFgO0SvAIzBBxqpIE3OfNm3cCKwBg1wi1oFSMLb7jUjgGvTK2EXIq9d4sYoAQAJ1xwMhV/uz7KBBX3m3lHtP5eLZo56MHFxKCevL4QgYp4k9EkDCqRJ8STczU7tCr+mEi4xthnzu31TbALwaOohUVfaATUpIhIDx0kr5BBjhyf4H4z19EHedaRZxkUBFxsqI2EWCiY46Yp5auo7dRSKRecujq3eudBaR7i8ZBlMtlrB4/un8ACDO5Xry8dG3jyjvmWkBS2g/4tkcxlOUpUMa4uqzJLNvUD/rk6ymvumjU9+5R8sTvqQleTgOLmpQQUwlNRfBq79DI+/WNdxqSObQ5ZCd1bT3E09f9QNk8q+iLYiHQhzcdhY+Rb0DnuRFaXzdKmeMP7l9YgGfsegbQnarE+uF7Ul8mOn/b1F3R+QN+y8BXnxVQ5O/MDyug2s0Qujr5uOlnNgLy6VSmpui9Wkvj8J39NXKk5YxxdCe53PRfwJk2zhalBtiY3QFwcU457aM8mtTWk0deEbykW/A9AKIcZuWsSJkyvZ9yTgGJps+SU8wa5vnsJcrLrPI7doxRmujW4dmT+6OMDk42KU6/tx7ByIvWfjVL6yTdIoYTfyq/tVTho/iu+71z/j7DyppKJB7Dnx/GlL+To8o78EO0MGrC3BdQgMYB0WpAlqPmbhNrnDEkqux9dZ5cGYMOgL0OPHtHRKkcYS2NaDO9NZ4lmuZ9doIRAZGPXw4/vbIq9PNXl4dXr6p+OZRiOaESVXXetvptsE/sLKIf5Igr0bYo3GtfrbOAa959+Hi4vPT44FDgvbkXDgMzTCzWwnrjc1gVun/bl+JgFBOi1dpmbHDwJjLpvcz0ZCvSTythjYLyef+ZwDrgJE5ZO6zef/wq8Pv85TvNOZfMc4qFAsAFGrJPMLb6WaJ/p82G7Se6X/1q76DP77oRvPl7zZHMr76fDoBXoDNOPjvZ7AQh5YGujJiRoopyBrqslGuJExU2aI6+QfrZucAGWPmdIsGf0cP4cvjnv32t9CjO6qlV4eixUob4fQklxQkcZkn6pvfLiLh/JwA+Nw5HRupOBLhTiDft8EE59D/WNn7v+Oe6OOvipAs7Lp/zqNgHMSr57DoA3A3kPcM9gkd77R1zaZQoszM8tgRt6gC+z+V+vzix9bviToe5FBqB2V1Vz7oU2IfwzzWd2ed8Ls0a2doX80YZrwQ4Tj3iusjVqe8NB9Gpzbu+qDlYO0Aiv5u+q30n77MnypQAiei1qYtcjo3rHAjrPFvf5zwF2levoL3fY8/O65//XIB9ClTvzYG5towv0hYv3akHsHfP3q440ejf3GOOxyzX6ec5tUnXbep516fNWXmuzXvzOFvO/GxbZWAdu60ta4ZYd7DpvYrFlD7p55jPjwmej+/fbJVFtbvvK2lHt3HyPLUnortDe6rZ/00PYz0f5ZT4e//9/3WVQ12UxpSyqDqZzpG14AvPAkRisHHwAcy4XpHPCFG0YvUYphgvFlAiaozXPwDYYiYuoVQAmLp+VdKEe/Iazjm0R1nRZowiIjoIOH2wgFNApnNFbFA4qu1nUooGGjSdJYpx5dlGMTmq09vNzJ5miRLJaHduXwS7Ugs4uWZsdCx253M6b7NPdjo7ZSL4O+2Q8uXryyHcZccAokgu6UN7oI5bVddKs6Yf2/CzsBER4ESBKw+5vDSMGyJkyrur/Nz7FwWAHyAecyVjjSg9QDpgWeMt9yrPmcreo1/J5byHGJYjW35XL25Hj/wd7pM/RWcvJdE5XnVg1bgZyPh7Q+25FLLXw1eH+Sa6a+Grzc9SHmHPQMRoWjf5kSNSKrtui2nMnEf5uyLACEIVtX20sUXdtUaS51n5s6aAT+EzGyYGr6q9e9OK4AJJFQEFbMjgr/JfGH8y+AeNModJCc7VMwJMEAlSLmvRfT0GU1Aifcn6Sv5v5vDcOCe7IO/K+nX9XYAgZdE8fy3GEwq083JVd7hUrLknc5hrDWT9ozkrRWfnpZty7+gxf+IwYs7SF87/RFzKmgUxkvn9r37xUFHE0FZFg373yXnM2keutNckMk5fhhY+nUfOYSX6pf2ugCzvq8gkpbu+XWlvkQNEAla3a306ek2ur0S+iiqMwR7BQDa4xw8pL0YE2ewQrZ+vzrVG5GuUokq0Jcq8Re9d526icXI6beqIzwM0Bwl/bgHwPLAYT+YfIE6q0C/fHV68eGfRPFUE6NFWM3pGW2rC8+9EDO20qxSAmrspfcVYkI6CY5G/h3FDn0nhm5JriCKhbs/584C6y94XJaRYAm5ZQwJadV4wl1mnjgIX2A1Dp4QZnfpTiGhE8GwckI8fw3wwQCp38sg2ZYy/XimP9eWbj2YLvbej1ewg0jicu5q6yb8vAM6a6bls3Vi7DgBvgVfYMTbETB2rfaXG0vm+qUt9U/PXpQbtEHGd9kmvt+PB/a8aweWY4K5OM5jzZua0+6Gsrb/68Y2cXlDyo1+QNvOnbQ+fI1LYr0oQcgruiBj9XADss3CWE+vny3AQpJN2ADApEmNvG2Jqc6/T+O3kPq7G4ql/u22tTMoQzqpTbKEixmju+c3nQE6fP3s5651yuNfGPVDbDdn1XN9rS8Yg81rfL+ZBXFcZ6zhRx3uuCoCtke73ORabd92ULDym0ffz6nvHau+6/r7b5xtsnIuC5n4BwVzba2jzeYDYAFxDlXfbmr2oaAd8p9q+BhDHUqi/xL+330dhlGUM5lWTEt3/5n0pPz8X/OZ7flffN3Pg1Dx28GgKt8VZVxJdbs38pR6xOj0UACl7rDMEtQduRBDb251Ip1jXx55Nu9mjeNekGTbQHpt0Zams47S3fjsQDuMv1/X1pOtKY2R/b6hUzlKm7tdk/XbnyNzP2/5Z6zfCy31vYYQzrvnTSjOzqsyNv/8//N9X6sTy/GRjmR3raTLybm86vw6amgzCHEJVSoaDhwPf9WgNaBMpSK7kzMOKenMZr5XnibGaCCvKwYhtPXzosiZSHoZe9u6DqJWu2+uIYkqajOhlCTdBgwYIxwgVdaqVXqI7ZcC1w0hOAQCwRD5m/VA2GNH1RGX84sjWbedlJsqRnE7TdHx4Qv19+OBC78Kkp29QYiYHlyiqQZ9VTnWQE/276e8pmlG0X/og6y0AM9HkYUzVgcrzubfpwjb+AK4PLqjVSjmjG3qXN2/fK1IH2E0UPPQEIqgBtDLwURsm6lm1etOnmbwZAwPfmqg5+Cu/0RRUbxT9OveXVZm1YVQ9wxx8AWxRjOzG/nbTmdGw9YDJwuqHx/r36eVyPrj7fwp83bplR0SiHNokJcpWFGnRph3xGOqKpUyeCIjGLh7r0CpLYIjnm+JvEIVglQSaDhMYDyDHAd8UsiP6Y4DtnPnhnFFJKYBooo0telQOlXjlBYz21FI1pqbFxABNriOAk34y0Pb4AphEB1btW1OgGf84SojYsp9Y+MOiLHGKqS0pKSSV61uHy3efDy9fv1MLVC6onAU8M4wO7verHx4KtApIk7OrUlvQcQ2A+ZESsdTcTa+PcF7yqPgd36Ov+UzODgD+Vxgos5a4S41NJWj6WIJRJXbF9zI3mN8Y84gnyWnw8O7hQTlRBIDlNDIb4CngoiLwrsvuvUTOpJbj3fmc3d4zXXSKPiWq8L0AmOexlyHy9OOL94ffPX8rBkwo+zzLDkirvIeunZx9DhvRu3HgJV+4hCloc6ejwyJR/Vdyu6tcFv3DGDGHJMRFRQHyuy+IAt/TGcT6gFoNOFJKTFGTnZdqWjvzhH8n9Ua2WUW/BxOjbSDTceC+1lpH1G3sV36Of+/oACvJLACrfWuM35PDSr10l/hLSTHVQlZ5Mae71A3KeNpy2rQXnWLgtRzMPwQAzj7orvAaz9xSn1Rud6eXe1/0Ocm4iK1U+2UiAAjzpSoBkeCxvzZKcxzJnqPJSb8hpgV9KDE2iWV6nKfBVeAX+6PAr2nQxYppedIxTmPvzPc95hF6fy516YiZlU7HsBcqsjnAw47RitM3w1dm1hjvnEXdiO1Mjz2jcc9ADUWR+3TQIsO78hKHwnicAt9z8wY3tvfdgpCzQKSA0DRMt2fzdQA4DouMGWdE/t77TSC5iaQm+puqDfsGeFKjjmnImaN5tzxrrg3fsbNtTnXpOQfD6e8kjW3LQFlBguZinf/8XSJ8qZOrVLntEwyWs75nqtIpYBXgdqqdPQKcdcu1a//9nL5ZQd0KKHu+8PXTeHZAgNvxeLRax9MPqlv72ulgsl3VAgGtAWPtRsW4RY1PpUNE5X0PNGfNZbVd55DY64u8q9ZHSyPIO5wDwH2PdV/of8djFKBEsHUSmDZNcH+fTuOwQ9wBrw6q51ozazX7ZF/fmsERzhs6Qg6Ajb6shiUtYjo5UlHm5uHGP/xH/0x7Y2iOg1pSrxpvSVfsxEMvUSly24rul1yn5OVgkKjMUGryShgjBgPGxKwNnAbSXiktv/8oahNGMUbOL549VC4dhySHILloVse1AasLi45pQR7Tih3VgWJ4zwCiRoRBp73cg2hwDg6PXuW1lECEqNflqVZf5Dmi/ib/LCU63I/KddOBbJEOvvbgwYUi0YjiYBBaUfrT4WWVYyKKmx+NxRcL+ySyIgOuhEaYFJl0vKcBsI2sYRzIODKg5Pp4mvhTtXhLvZNJ9F70QwxbAyQZLlJ/tqBTIuuZ8K7pacEgHwLT2FAd6UFXywYboGsDPiIq/u7cTHKvqGLzkuOAjIOmiWZNw397gG02qM0BXIZTiSbxvMj9Z7OL0ZYSSjHw3ObUr7RBzO9MjZ51RiOeRtQJw5Ax1hqAAUDkXII6Fo/pEVblOJbRThuy3vK7OD4U8ag8XqIL5Gs7J9liM4rQRMyOSBMbTPUz4zKizPWMbBZ9M+qicx3AZ9NJHhzfpd2mapciL6WrJGhnIMf70+Y7KGIDgCunHAOVNc46BKhK7K0ElGizwFCtYTEnAMB3rAL944tLzbEo19OPigKrjNY3RQgBwI/u3z1cfnCqAtezN4j2SurGwdFF7scaTb6xa5faQcD8kshOhH5K4IcOBQCbVv3x8MOzh2KKWGzJ6sguKcX+hcOphH/q7IDSyXe5BqeBajvXM7PZq9xclfiRs6Cnd5SqLvPE6yeH/BYp8TnztNOQcoBn3fFZP3ync9L3pD3UviUCDBXaOd1Wz0/kVUyVXuu6gAj9xpiZkmwHQUAVz0wqQaLQKSvnOWw6OGNELi3OQvpc90Rd+9F9CRTS33wvSuq6b6lRs95whtxXDWHva5ljyevK77d9MFWHae/FPQvZmU1Q2hM4E+tMS59q7TNvKi2IfrpU1QBU0g3wpd5e/zG3JEBY5XtyDsXwoP+VOqHjLb7rOiWa1TENg2Pw3PfCbpjmrDn6fLGi9HmAXq9zrv402yN7ZGpzR8Qs5fmYg3Yg2QZYQY8U2AdodgNiOLGHSJX8rWsEX5Yo2qDcL6wjjY8c6Zzj3w5fl6jHCp66QbsakNxHdOpu8G4op8lHnqKA4/wooKHa1zs/I/LUQmSrwbn7xeWXtknn+bcFD7Ms2hZkFyU/Ds5j/F8unW0d0j1jdgJb207rzzTAt1HULQiZNoDnu+25RMYDgvv8zTiOeezNagHBYaCd7skAXI+x+9Ftm//OPriuGf7dgw6nnvL7AODrIsC2LWr+lcNb+0ZjmR31m3d2/S/XaYnrovYG5f/aA0j9fWwrbtds7iI7pub3uub7NR2krX1dw7rp2g6AU8Btr+/FYWnR2/RD0tH03BrqzOOEBHJNUmWSWtCfk/J23p+PxfXSqX7M1MIZ3d9qb8/7NrDdHAl7/dXb0ktG9d8PocWmfdNX6XTO7TheK81kdUjstWWm+HkepW8SUNsbH9ZetEPWOZq9UIKpre09Cqxrlhrha1tjIwVjrm2/8d/84/9H80l0ZCkTz9JAXiApZOyNVtHMlgOkiGUUGCuilfIt0IWzwVhl1aWAaFS83xY3ms7mKFBzTwxxQOOzpw+Us4ozE+MhJZf0nHcf7ZkG1KoeMZECSq+4HBI06KjFutao89boKIxf1x8GpE7PNP+mw/idDuxRLsDTWFEa3nXk5k2eO/cV1a3qKQMImQSPHt4/PHliKjbGQNoLAMaIxjgPXTjAgrq+vpc3OaIsUP+IiseAC9DAAMRxwLvTp46E3NI+F+pSgJhyuEQptWHIuyiqjePho/PwFA3jOSXCE++JIlClYOzNMx54A7pEryUyI7BrsD4noIvNj017a7M3WvNCZx6enelBDlg4Z8SsG2o/OJl2nfYuA3lEORL1nSJYUQaO1zOlQPT81I+uSHEWPlErKVeXAyN5pF74XksS02k7RMoBhT7i6IvBg9tf5TmISkGXLVqho1IGD2IqKJfe/Zj8L7fDUYmAWz43HTn08ynWpuhx0cQ3Suxf3WLl632Crn9TYAOjUyWXlMdXVOZSc04U1UrJ3yQKxfskKizqdeX4A3yYc5mrUfKlnSjLQ2dOZJ57RDmaOegI8KPD08cXyh+UIVsllxgri13d0NonUifNgS/f1McGTKah02dafwU+XPLKfQeoETADAD99KNCd9nM9Ode0C3CLWj7j4s3Z900OMcDeOcA4qQxGeTbOxUS41SeizRI1RRjPTrnsNbrryLObloyUk6ucUzdOu0Hp+T+OQZ/Ni4gffatSP2+tf0D0OiVqVANc0U+DXPdBnQnkT7NfFBsiUetehsJuvpZb3iwlR4ANGJV6Uswg7aePLg5PHt0XcOIhRP0+fMChQckqC3VZldwaCoy3aZ92gGT/lMOvuix9aPZPxE/sROC9PHbluA3IBtiXpLHB9aT0em18HeJnUHkDhsOQwvFIbnh0FLIRdIA39rCO0nteZaO47RmQ06k5N9sOsrP1TOPfv2kYe9Bss/fTHznDFE2vMkg4uSQKWI44O26teI4jwkrcM5qgc6rEIUfOWwHgnBFKpfrw5fDiNbWpqRH8WfuaZi4OnJF65Kh6UkrkuB05YFsDdQX+ewaaAbCFPWOkd8pnHCow0BRtHU4W2xKxGzb3XgL6nWUTQam0bZwJSz3obuRFBbpfqzmwnCcBr9ozkpPeQtL9nkfPH5GsY0Neq6em1fYe2x71HJzRoHGtHNsp3egqElmrtjn2Rsa/iwE8jOeasJ0NIZuq36L9YwLsWZKRtqw40A/b9mnavwLgPbDwNwHAfqetA2KvJ9Y1uzevs/5jL/U25rPRh/WQXLON8Lpn9kB5gPIs0+Ox1jrdgORtsKI/f8y7pmchm+f0FFBlmm9VHit9oX2BfOb2E/t+7PeN4zLmUr++AkFhkwb7rGMZ+3EwAQrLZG+a8faZM5x3toPAEfucPWMvrr+sDogB2kdEtiKee4rsdUZpmS/pF7mP7fep75Pnq7/aXIgTsDtL0uYG36aYQ9nWdnzbmb3+6Nk11n3NaU+saHUwzBij7IUpQ1XXdabI3hqcbNG5OWo/+q//0T+7is2h6GUTy9GEivGeqEhtMnr5VkNQwgo155SbSpmWj64P6iik6wcDAENlhtYmhc+iNMWTH6qfc+js6ceYAThx7whloeKMUZSol6K67zHOTKGmU6ZR5oWbnEraLw/8+w865ARmKpxv1duZgzgmbPNMx7OQ2qOeyAbN9KfogRLnMJCXCJjUTRECs6gSF15eUu4BZekPeq8sYv5UhKWiWqJjY0RQJ7ZqqeaA5VqVLlFeImq31DwlanZ38AE8gQvUS6XTxogpfDdkhF1evh+5wIhuKceuqdC6bTM3hb/joQ84DosgEWMBsjsGE958K5IRD1FZE5qwEYmRR2eyA/Ym8+Y8ax7+UwfEmf1zfOT5bKq5jbyK8JYCdNStBWxrHpjCedtGWEV5DQSKFtlElESPrP+UblBCUa5V7YikDTYbWxHsSaRgfQc7pjy8mv+pX11gWIDgo8tH6d4VGUs7+uaTSIfSCapmapwKMXJzGHte2sHDZ7Q3NXYBcqnJy3XJ3eSmgDnmr3Omb5rm/OFzUbL/X+bepdeyLMvSOmbm195mHu4emQn8Rno0EBIqJISQAAkkREk0aFSHP0CjJIQyKalUdApUQqJZmRkRmZER4e72Nrsve6FvjDnWmnvdfe41z4iqiBvyMLN79tl77fWcY84xx0xk2HkESqEY1GPPVQGpilZ+/+ytGAuhmfN+jhrb+UOffvft48N3P3s0VKVTc5j70E764YzoIiJylzac+Ym+QdZ3DGiJkZXoE9cZlF0qqofgVvKA5TCoPYq+Ya0SBYYK3OcyCrcqo3TnzuGRSjzNEj1xZGgeVOSUvRG15AA4gJ/EhyrXXsb4UGicB6oBmWdPjMmrBtCcXWu0JY4A3pNIHBE4cltpP+MXqj53sJPuK0X7I3YT1gFUYS0l2QAAIABJREFUqQiF6dyo+Y6zRBH2ctjleWkRczIpHgKNRNYlhmVnIHWWzahwvrko2lKqviOWkkpNRRCrFPi1D5LaUBFNGyBFOdQZUXtBrWv6tovceYy9VsJqSvTXZ+LsT5wWSgv5YMZDqPgAdd5FQlmKCDud51iax6Bv9dqJrU5kjPljex19lGiy9toFVPUc6H6PAYLbcw30nfYRpxy/E0Op9rOUSguDxRRpz/PJSrDDIHur9rABHHPOuDPZE4gAP6+yXJz9FZzWnxGfdB15u1WSbx3jNOdMjKmbzgWu78y3zJN8rxuyo93lZE8Kz94zfH74vbph6UVqOn3GaESocqNl3BJd2ntO9nitzZoreuYSUYndljnR94cOqNLmAKluF8n0qw0m0CPXud+qKkQHy00YjmvEtmupErEZrhsnt+8quNZ3K62nf3/7bj4X006DgauG+uj6Bo1zn16x4ti8ug4AexosUYDW4GOR05vmbtrS56jHflvP+iYAvILX9X7phwEwF5Vj9j/vPdOJNMegStBt1kHXIWAZHO+b2n1GVwSIpc9iw2j+F6DrY9GBW5/Tma8BywGLe+PYAfB2rSSNw83Lmsjazz1dfeWqGF32hU20uqZK2rE513u6WnOy2Ta9WopI+0Z38jdn09qezZqJ46leyGlP/sd6BiUIxzus580Y1T7BB+vD7aUPemR53Ze6DZu9XTt/CcL2/aevzY0f+b/7Z/+X5phim+UNSBQWQ8LG2BQV4UYCPeW18wEZMZ3ygFeUAxD65s3ZLAny5MHh6ycPZJxgDGBIAdosXmOlRwCloiCVL4qRAwCW0qoimtABEbBxHhUAUXRFyrVQZxN16PPL4VEP6KCdVwBw5ZfxbNcoJeIZYIxhjIAU4CS5nT6gHSEwyHHd3km7DuBWtKDyoh3Rwci3uinPiTAVC+D12zOpZdNfXqyetAb6pRINTazuEe97SlMwhwQoAP/KuaRPAMAGn2MDD0iTsNKJxiGfs1ER/R0lqFCjq0hIDkwZ2SP30J4jUa5Vgy6TdtKhDYAx7Pc9QFk18djm0Ldy881b/DrB977RF811d+zg13RnG3mmw7qfvJFPWra/M6PZ+XeAWha9D40W5aoDW8ahIvGlHFyUOykcQ5cmx77EkxLV8OacDdNvlM1UZUhE2U/NUjtUwgMCIA0DozYJUZgrOsq1ojPWpoZxQOSy57aE7cE9JUBUkWYzPFAFnzm1ipKeXarPmPuAlgA90UNhb9y6rRxniRpBF6y5HAq05mmVEQrg//7ZGwNgqNHlDKKNgGbuy/r47pvHhz/79rHaTvRQEeJL51tSq5h78jtHFR2Bi5I1jjrGuzNbsg+mhFIAMA5DFOYHABYYn6q1jC3iYIDcfiCLyXLh9U5kLOJnMeq1r1Z03OV2UoOWMkLUpjVgpv8zPs7/XgRxWh59PwTmWsj1dVBv8r5TSs1Uv5Rxgo7Kf9ZqMI09jpso/cqB8NmO0MypROyz59jhakEorue9+LNHVcS2CaW62DCZ86xRIv3Mea6LQn9SU8hJffgQgGyQxfykH2EF8EOUPRHr6dgz2A3gHXnX5WQysJ/URysj3z7clUbDrI8eR8JYOwU8NOfIRz/n/PogUEd7mLuJXmo/LK98SnVlD14N9D2jbGPkhS0SANTCuntGyfhujCg6pnnqh8Fr5DX2Lkd6JwAO88BGUClCK43BehraS8u5HhAshk2dOcMhUQ6cDx9KXIwo8OuiQle0101M6cWpWZHqFAFS4yxYtA2OnQsxsMruzGY7Lu+GqAFeHCcIhW0N9/6vdXxiPOY8HP/OZuCFOz+us/FLzjbNl2I5dLATsCcWUKUhDUN2yZvOC3cA3Pus72t9j1mdaVuwNw/4vKbOzwog9O9eh4ESgc4Zm67SmI/yh5N+3d+Ra+merNEVHOYdtwDAI5nfJYK351wcZ/ORCZY5fmz+/b6/p403AeDrKNZzfm+VpmlX2H95xvUAuCkbN3Gx4RRZwFPW61wH1/WE51Ef/351xin9sAFUdeE6J/p7D8fRqlJcA37dmpjrZjq8Aqqz98Y5F4dh7qc5Wfb6uv6E1wo4bkGw01X6vJrv1pNjp80oJ1ETDExf7kWetc/Gzk+ElkBeWw8dBHOPYLMtJaXauEPxTr/sgfbNOrzCemopFjvaGOtaznq99V//L/9SM6hz3DFobDTaQJu5p6b/hc4awByaibzAigCY48TvofjaILl9+PrpA9GZAZt4vCl2LwrYex/+MYb6IQuIg+oG5Q1jt87jojW67p+ilNB4Marfuf6ihXm8AWRT5V0EDLlPUS0xikW1/OqOjHAMeYxh6nxiHHtCFOAoz7ejaM5lcv7hh8NlGTC+NsXInQcssCAA6zqIieLSV7SRskyvXr91qY9GMZFwSuUoJ0JtQJlJPg01R8CslmradQnALAq7sy1RlPbUUFQjuXSlKt03ddopQ7Iowha7cp7jWGR1o+RRmMpbJa/KSTI3p6IyNy8wOcs5+PrGdWz780ZZN7jeUbh/i6KHZyNOqa2Ijjm3zRSOsVnjyVzqosmYKyA8WBEFMEPhSARec3AwEeyIYD6JNVF9yhwKXdj0keSApszM7NcIDwnmVpQ0FDJ+p3VdG00i0wJNZfSEwkyESlTGmlsZhwA+PmSOxUgPHTzRYxm5J3cUEQ2VHwDMfOSeqJkTjWPt004cLUS/aFs0BQAo9LPSI8R8qDJIleeZQfzx+Vs5z3AekD+cWshOj/Capfb3X3z3RM45AAYUaKJGuSftoB9YM3GkMZ+5l0qm3XFuaSivBmg23mm0nkWKx0erQKOGewJQr1SSiBwB2okq83kEk2if2S5OcZBz7F7l6ZcXVGP+4dPh0UPnJMvJJXE8OyX5DtFhG/5T/T17XfbzsBW2RsH8V4zSrSN2GqcBq5kPOC6hQkuUCGGqiw+at8pnL/V90/yjHVAl0BoDYkaATV0fiv/FnDAV3/N5qCfXZiRvMk5Y0ew/yclhhgCCfnaqWLjM6QX0vdWfPT/pL0Sq+NPq4l7f+Zk5wgC03k8zYjcMa1F/q85wqbXbkPF+Oh0TU4gMUEZ/MX94d9SiUwYwtHJHgh2t8ZkYWu9M/0hMoTsKc97tbXY96hgjZzge6wvdBohBGYNtgPINPRHHltMJki4k9e2i6MvhjCMxKtFFhT9pEXblhxdtPI6HzGGd3YoQW4CM8YWKjyr56zd2wCTFI07j9FmYCdImCXhc8vRuApAx5ta+S/9unAUjT9ogvqufxvjuZ9r67C3IOnJcjdBqzuybvcTduF+BN98elP4GqvP7tY3HjP3YD2uahX7f0OsemXUYok0EMUf5TW83nA63toKZBr8zsut2LP8OhbIx045Ff4edUcPS38kR4HJOjAbPgFDfV4/ZMX1cjl3zj/n9lwBg7MS83woWOxDUnlEMwuwf/fpjAJgMrAQNArb7nMzvxrNGH8+c7uvePemBE6hu88fDtDsKgFcmTHvYGq1dHT2VJl6LcWlls0ezl3ZacdLPNEb8r4moau8vuzb25LE9Z51ffa/q7T22loLhurOo2w5ph8Yn7I0mPjXPzpaamA1hpBe1KgvYpJWWNWyThuK9TrfpDXn3gOPhDGxn7MABDYzT9r6mr67Tw+HWf/k//wv1jcBKHUQcGhw2phGXOI9K8Tg/I5NNURfKEyCKIsEaR/wwzHhJvkt0833lCH799OHhm589lPEmNec3ZzJkAZyhTppy1NSTT04kHBUArMOxRH5sOBnkYoBxIGIA8SdRUH5yONPHom2Kturc2G5c8XvAKe/IpmZxHNRF329K38xcTpd7yMSJOjTPlYKzBpWara6NLG8IRpJy/lzGg36g8+kDALBr8c68VIwf+kbvUcrCY6MZNWpn1ESUc4mDEQUzBRradRZCQI+M+SqphIERrxifyzgDzBdYKN2vYZDKo0Pt1crN0wIoBsHYAtoJ1g+P+LB9Xmxzeb1mZp5E/n3d4eCDbnoAf+ohwfejbOrSRo5iuKyRHSf8/epBUFHgeu/hGLDrrW3hpoR6rtmIpSMdubT4kSJ/GO/Vn6HEOJJmJwXrLFTXtMvAhHzWr5qQWPYotyHRl2yKqLHTBtXcht1R7TV1PYf4fJYi2TjAhmpyKfWS06vI1zw8QwUlpzYblRkJAGCivH5XlwkyACaflB/Vdn1IbvuJo9cFDrkP64VxkKhU/Tx78U61gCUU9cT1fvlJVJl9C8bIX/z8SQFqAx4DSKszS4m6osYCo1VuR7oDTx+Vgvfci7i/DHT1hUs1pa6wa2s7NcH5iKZUSwyOOsf3EG26r6i+RYOdj5o9j74MAA7Ak7OB93h0T3muzMGAZp4hNkjRpruhGmeNqM+hXvXT74iocKbtlUN+8a4zT96cWgAMQUKV+VGetc3CRE5Tpi2RwKQV9CjfGBOsJKj8AOBiviRnRzXR9bmpdHEiZO/G+ZDyVaLjl+AUOdP0pajSqqM+FdkDlmhv6tnmfI9RnTWParHAbNWpXveogP6UuNP7x1Oefb+imHMfLtHJT5/kTGDNQClXdQM5MK2L4f5xhH2NpnWjYENpbuJBe/thDMHMjRgIGwMx+3nyWkvAxe++zaXFsSWHr2ji3kN7uof/PQUD2YNwkIddlHx2lZfT+Bb7Jvm0dT7Z2Ywg23vlAb94fX548/aiRCznmWlxNmuZaH0VAO7Gz56x9KVnx+Y8qq0+fafodTEFehQmn89ntH6s9bUBwD3am9NEluGkR39peweFuu6ZyNLA0sOB3RzSi2LsanzvtTU275iXO2HbPUDd5593xqQj9Hzh/be1w9dsgghRDjuiAHAH7TL2B1idVFsD/vx7Hyp00GbrpRxijTK9B4S/eJyOXPj7gOOfAoB7vvW6B2pc6oDYqyPs6yvvfaFAk59r4NzK5C223tiTGrYoC3Gkzh3rx6Ri5fl9X+wOPrWxNvkuSDUYBPpij6LMChl+//n5mMeKOviJKxDtjskVAE8HU1GTm36A+jn7rIIls986CHVzZiS1NWUT9fcc6L3nnb8Ht3LW9jSYgUlrHW3YEQujZF3XYx30yHBbVj3aree09iXyu56zng8hwqT9ZqGO/Py+tuuVkw6jf9r8zl89bv/kf/qr0bS8tIwX1dRzOQEZHipk7+ijjF286Z8+y4h1Hp1LWFispvIiD5/HgY7hSLmQb75+JIPF+U8cYi5nFKqXPRKTRouBgoFJCaHUfYwHgecnqsX9iNrSHtOAbTAnYsnfI3blvFaH/vkJMIyqrz4rIE5EOaDZKr6mDqe+X0AN9xG1TUJSU1naxlOia7cVJVI+sFS0Ta+2ouypvufoWQ1SiYvNw8oDb2CTurQz4mDAbgOKMQIAP3hI/WPfr1OZE1GmhJPVOg3SJNJyTh6xPZsRcyrGe4Fp0zzJNb539+7hsBEc2JaT8jMToaLf2/vt5O+uB82xjU/zOdHf6y664TPGMcIuFjkyAB6RtKamuM3LmFEdRY2SD1+LNIczwmVR43aU1WV4cIAgnATAo48Y++StZ7MVrVD0VztrZGxnHZZTjfJeMSISrRu0mqJypi1QPrkPZUWcm2ljPTW++beororiMoe+UrsU5bl9q/IXL9Ve9VVqXCrH144C2BcBcYBfAAk/WjsSyCHi7dq9gCfeSc6AB+UMKFGbiNjRT/StBbPsTRYAPr0QuAEAizpdeYCpz8vzoMfSfy6VZuV3QDIzlPazrgRSq7QZ+xFrHVVn9p3sAcoD/uTDKKBftcvP3stzqzSNx/fl0GBOJqfYqSToCyCCd6+i1XYi8iNA/pESUS4j4xxZzyulJFwC5O9KJAjnpOeJy8sxVgF+UNuTuRYHJX3Mwk8+TJYBT848yaEyPLE7xvj4Xh22agOpI6K3U5P5Qvte9tIYGQH3RGB53aS0jHzPSs1QpLvymCPspch4qVvbCehoL/Mr37cx6/kg50o5A+hT10YvQTdpJ7iMGPfle/SbI9Q+PwBkcgQWW8V7i/cXGAZhYESQMEAwfUN/RhhSaSWtLAnALo6mbodkT8aZABUeMAcdGhAcQUSzAGZ++nYshnvDB3oDpt3QTzRaRtVwZtgYjCEW76bnRoW9W2O70FHfTnmOyuHxjkVfFbCtaH+cIRHeS1pH1NttS1QaSSvvFSCZfUvneFH5mSs4C4icv3x9pr/LQVDnQWwXMVOoElHrO+dFN/w6e+noMdGcAbP/+2oqhliVierR6+44zRrYA1sdpI1zbWPwxXibVmTOyZsA0hDATMm9OnNjQA/nd6W/aW6HHdTKpgyDe4eumvmXXtlT6d0zaJkzx6Ku6a/pxdsZoSrzFAdMdz4nMBEGVp4fUNTXcMbENtLxHOC0YHuN19EEAc0g3/z+avvXfWRvDva9+qeaOV8CgDuVOawbnrOdu94MBOQq4NTn3U0AmPzfXYDahJk03nFm+GEezmOhy+oMi5ZNFfbt/mQxJd1OuhNXvb8Bp343/2Q8tyB23nnrjGy5vgM1TgVzf6v0klq/auzLJh/vXu88IqDFFqzu2KDsOGz35kR3KPQ9K++YszNrYgWwax+K8Vv6NHL9rOXfduZ53m8+Y9vSrO/VOZizK2ujj0nfG+m8RHiPtT/vGYS9twfd+s//x790PG6oA25pVlD8aGTy7UJ1kgGJ0A31MKtGY6cdZ2EhhMOPojUIWj11BBgDZdR3LPqwSwH5lf1SADDyAy14gnfYB2zl4ip/8MQ0R+hvAGoo0GeuVSmDqQybAFEd1A0Aq5Nqww/Yy1DxrFev3lU0FQPdeYzJ3xUwUR6SAbvyu87tDMjmo3dRLoqXlsAPdFBq8SLQcuf2EAujrxR5JRpXI5920zdEXXmWIsl374puHk861yVnGPCC+rLUT4cHae4mqW0bwJ+oikDJ6ZkUdh0tt8E/NrvPEbOKkiQ1O52neuAzD9yIALpvvQH1jXz1tvbNdJ3MOGCu+7lhf7wufUi3DQBWRDz/FSimXWMBLzX/zILw5hcgyf30umXwO3f+ROM+SmqEbv/A5blCuTfl1+q1GOWuEey1lznK70V9baJZzH+cVVE4tyq4nQyJ7ieKiwgNBiSGdsqXaN1X/dTkHLOWaA/vBYCFEszfUf+FYdEBMJuQI20GFXyePGMr3r7XiRLBKlIaeA79YXYFTgcrsyuHsoQZomQOAOT+qRGLcfzi1akMX9aPqMXlJOgsENqAw43vs9cwWBLJK0Cu2rzUEC7RHBgfL1+dqr/JH1YbiQwXvVcRyqp5St/SduU3A0RVlue+nsWP86AdwU0dYhxeTx8bBAeUhFLOfXFOyLGYmrOlbJvc4KgWu345Zaa8p7rETwlRlLFO7eThuIrKYo9WtfXIPAslOfP5ugOR/tG7SZn3vSKYCGO5BFsZG6UqzhgbAHutRAQrtNaA0M5uYG7h7MjcZyKrn8KgKKMgc4yxkFJ4zZ1tWYRyHFU5qOwjoehmHFTHWPT2qYlgiton5YtX3M1pIpWnrzJ3JSgjR9XI5w+grohI6/cePYmTS8JecjxS394gWMJYdSaGyhtgMkGs9551rDYR2mY9xCDJGMcYyl5sI2uDekd6yybysDxT/U+Ut8q7cYfkfNv57DOENYKTS2WxitJvxphLI9I3Pstczi0U4qinywaBOg1b5vKTVNQRxAIEqyRiOQtkFJWopspW4QwpB0vsim7ABuztG5JlOC/hnU0/FWrozpmcubmuR3F8RkwH+9rvGae0ZxjhS95yxv2mtcr+NGyQArQ2nmfUzm0qtkuAcNlEOBF0TrYqGd1I7X062rzQnhO56VGk4WhZOr7bC6FXXieEZEB2texP5jXaE3v1Qju4sWUWhfebAXD6y3bNFLycYzFB8Z7R3V85hv4xG+ffNQC+1rhqDrPM5UjK9PG7DgAHVAvc1jqaAHPL+FvB0KDiLuvvy9psJBuHxwSF229nH9wDYq5ksgmfei2NNJAJBvv3u824ttXO5h4Nd+zWzJEypYdDcz/CnBbt2c2xh9fnBLRGryltTFBnfcsZdJuBpmCygjIGwpV+OverrZOuU703zowhOnmVGZCItJ63GPh93+vOrN7P6Rdj2qtVYzbX/mf/w/8hFWguFq2MyGnRmVh8mQQYrirZEopS5cDyHSKuRF5RRY3EfjYJDnjuQ5THkVwb/Y66mGJ8JvElgz8D1Fkr0N51R47itXbEzgvqyZMH8vKotiZiUlIytlfYG9RUqwacWNyoaLxFL0uegA8u+qIMtq/uHJ4/fy0lY4NWA2CXcogwzUdR9ETVK4CaWrz9EAPI0cfKRVM9VCjQLn/y8ZPFvE6rhBPXapGUGBb/Jk/64vxCkbmvTk4O9wHQUEYrJ5dnKVpQZV8Yp5O7ABj3aaqdBLCF5ptNnM/pw9PTc42jvO9V2iSbMFGwvqFkQ9NYJyl9lJ3wzI0joC/6HLZM7tCXjm1qmo9HfvpGurdR8bVscMfuAQDGWeByO3ZuxDGQOSwPWIB9nZwx6pMLy7/jKXMfO7eNe9KXjuYYJHB/wC/ggA8V/UW8qZRriaYaQFUZrMoTsQia12FAcaK2oR4yx5On68PKhzEAi3I8bAgYjbSDcZXiMmD39m2X60GgTnPR+a08h7x97h+RIb4bw5W5LoGh+6YhA5IlLARoRSW5nEFxPAm03bc6Oe2UiFUBSwSx2KBNXcTRc1uAMdHngHraT1vYE4isDtExKVI7f58+R3AP8B7RI70XUedbB5VVixo185Eo5ouXp3qHP/vuyXDSAYwFoIveO0SwFAG+1Pglbxgwzr2Vc1z50tqLPn7U/gEgfwKg16FhxX0AtvdHRykFxEauKuJ8dkAlrxBwbY0DauzekbIu/TcPMgMFRY17EmstgOG0KUsmAlSOolxdJVlXcRJyXQyA8/cfJEikKLA0I+wM7N8B9GQN8l3t3QHoAspE6uzsGaJqlMCKIBvODek7eJ4y9wRYa73S4kTNcziGKs2/aZfPIJT43VdiyFRfmyl0S44EReF7/nKo/hUhzhqnLVFx1vNLyXg4qIoGjKMxHvMu7uR9MU5nv7dUrM+g91rkSUwmpaJUXdtN2b05TisAoo3Zc7P/biMW03HHcA/62w3RqnV/zXM585T2pDJeBrxOHUn5OLNYEqV3CoQnGu9Nn1v8LIah/0zqktXOqwxg3VOOrvP3okFTnxqHgYX87DymbYy3q1F4/W6NbvffdeAxZ8eILo71M6Nh3oN9b0fAp63RDe6kjGVs9gBwb8vq1N2AtQUIXxexjA0RgdM8A/HMylyqfkg0Jc7Tqa0hjZWdfaSD4GmUVr8ubufRTwvqzP6UP11+0ntt7Jo+d4+d4dMZPZ1CdlZ99hlbfdYjRratp7hTAPDeM24Csce+szHkdy66af4de98v/X23vbxve873ORNH4wq0+36fte916aer9FdbExPgbim3PDOOrZwDfe7sgbg8207TFoBpDKV8r9e5dcPm/sHfO+sxe0zvP+0Vo3qCwVjG29UJmhBEfTHtT2R3fH9T1aQHEpvdXO8Qu3eNhMYpmzboz4Wc3cdj7PFtP8syC3Zf95/MO9urc7cJW2TsjfVRbN3cz0E5z6MwYbsjsYPUFQBv5nyNb597K0Om37dT2jOGe2uz2x8R+NpbM7JV/uP/6n/7rPq8ZZSavjcjmJkQbEjkk2JUElmkYTZcXP81ytHKHebQKXEAaI7Z0DBYUeaUsjKGovIATYHOjxZZ6uq13IL5eeXiEQ2+c/vw7TePNGm5F4rTeIYxvJNXrNyxAr3pGE16lbMh39BCVVJAPr8wRe7+/VJQriLhAoO3RCk2VbFUe0u52vloBrHJnU0+qaPNLtOiCK7EV+4MEAzNlJ84EtL2ANUcBAFRLq1EdNt5jLQpNPCxGCqqRwQDQGsvXFOIrahwDunUrmQsLy8o1QHQNvU9pZDGAFXNtTwrHuJ1Qu5NzKE22WbjjFDvb+txZHzppr9ubn1eaX9M/kL1waNHD2QMBKCtoCF91N8nAMDGHpum6/j2a0KDTN1rb5o2fIl4qF7mPSiz1JR1xB31YWjRCDbF8eScNrMZ5ISRqJlpqHYOeNPmfqEqJwJMG1LGA0MAsISIDKBARqdo+6bUAmBZm2IyKKe/auueX4pKzL2l6nx6oc+sju3DQSWbTqByu7A5942wT2imXOcIoR1azDnWhHODTQOP1zIiWNpzHkKBvj3K7dBfz1+903oHxFKCCMeBDrqi07LnsA6fPLqvPnNU+ZMo16It37o1KMmsR0Aqn714+U5g6c+/eyqtgkEHV8mn6bntUaasA8aSPGAiXVrLCICVCjb7G/oC3DN538wbgBTvqkhYKY/TN6J0Vx+y7qOsPIz6ogWH/st84v1Uf7kAKH2qGrjKQXdufwSD6E87M2/LYRDQMh2AcV4lH28i436ASUQMMChV4/dmCBANljienX2Mbz9kmZMqMVZCGDngZbCKuYLQouv6ei7ZILE2gffXRH1FgX98T33VnVTK8R71sGmfKdGMm8q/Vb3iRL6VAy86NPVq3f88g7GJs0lR3hJxol28J+9tsGXQJ+dm9Wv2VFG2y3JwpMp1hWMwMkdw9OQa1iPsBlhVjgifHd6+I8/aYLjz9LqBy+/Vl8pnyHPsSOt78wbIJjzTNs1E0zo1Nuf3cIRiAAloer339+/7uc/MkwNpNnZYwHRAZ6OivJUrrflfTu3YG47aHg5fP8bB5bxiOXaqTA6fMed+eHEqEPxW+dO2I7qxnyi9GDVN/C+vnFSpbhxfidKMCOM2QqPzxGzNI5TRmV41jUhTMWXoVlpW5m7Ae4CrxrcJ5HieT72G7D3HzsZ+duUc8BnoiK7uNxy7zSHQQHa3mabh7yfunvFlNNPyLwGON1GO8w43nf/rdbkve+CW9tzFeq56/G5qz9qO664fIOYID+1LAHD28/l+Mx6eyHruk7UTEcrYkHHirGMZ0L/tuxlD7PftAlh2+sSJNSthdIaLo/1OT5GfT3EBAAAgAElEQVQTPqiszS3N5bqur6EAM9oVtkjsq27PycYqG+S6+RHgttn76gsBh7ENA6BzPzvXQ2me836NTCYHPUwJ7gs9G4zUAeH6Pc4jO34qmtxKy/pscTChA+L+rurWhbjTx/Onzuf0A/cYTM2lc3tQPMK961wekX9dbDvUAqGwu5xuyTOiF5Fo/zys5n6UPdx91CLopa3Tz7iVkdHB8ExhdHBP7/qf/Df//PMDRX4MalPSJ0a0KFgg/Tt3lOcGPRAQrMgTkRM87EWZ5LsAOOcDewFg/OWg5vDjPyY1U4oDXfm/FR3tnp/kA8S7lw7279Nxd5SvhwGhHGDVFXYuJWCTznYuq7s1QMcguwamJh+GVXJ3HQk0MJ15w47mOYfRnWcqoKMSEd/AUOE7GlzRGf2ugBiLmWAYuqSR/3Nkm76k71zH18JXErK6e1d5n7w3/ROKtOozl2hT6I45lNweooeUi7LRVMFAUZU5epkMMq6H6JON6Ijv7IlL9U0oeb1zzOYmd+zgW+nMN9GXbzrgbzoU10XpRVZRCtHpHbnMXOu0Ub/XLCPQ25KNIXNxGgNetDGsXUPbxrTaUobUoEtW3enQnx8/eiCAJIeKAGFYGaw/g4koHssYrjnIew1BraIQe80ZcAfwAYBfkWMIAGa9A/4qfxNDgXuImREADM319EJKu3ymurmnlxXFLvGRWxYSwhljOrHbCggi2uqInZ1NdpYAnr/SwcX1RKYVES7DjD8dlTZQBZRbJXuKlJADDGilxA0OMIDQAMAfyHGmtup7CecRldVe9QHQYtViDinRkR/dU1/TTvoECjTpE9/87LH2OjsBPmhf7IdKP4xYyyqjBg360X2DefWrFakVyTt3VBz9AyLagHrUclUbFuX30KsLZIWKjjOSZzk63PYA7SWOtPJcAJUYBmXga16jOF9lZ5jJEuVSJLtqgRdzhPdLXq3/7Ktqpk3srTX1j7QA/B44EQBrmVOKtD8EoLLfxniYd/I+XDmyNe6iZNchNw2HUs0uh0HmGICUuRPRqWm0OAIZBw19xXu+/8C7z9q9AaKJyLFuncvL/m6niaLrcioAbgHB3vtVVotc+fKgh8I7c5yncCE52ixGgf+KfkNTZ3/gHjYC7MjiHEh/4sx99vLs8PLVWVUlMMCLAdLZVtmDxDQazCezlFbDrxswmwjb8Pib+utnzWjsmk+a53cAPKIERZvV3K1Sb3LSlYMhJa98LkdAq3KTi2rOuLDviM2U2uzVT3yP+YyewYs3VFE4196GLZI92FHAqScyogGl/i8nx3vvM3nXHtXS74cQ2Jbu2hkXKwDuY9SdP3lG/zz9P8GSZ7GeHaplpdTw+z8UAJZhXQA4bdwDKTG+xxm3RM6vGr6dAhkG43EwfJOB/qUAuPdtb5MV6acxDbtvFUeysf9l1Od1H/x9AfBNIDjr1+twS5/lsxbAG+/Z7a+kDe6eX+WU1mcLMgvA1fPbnmM7tHRcSpMhuf7d+ZX3ih3d59aYS02UrO9RAoQlntVtsg0grzVrUcov/1mjwFkH/Q593ef3A7+bOnDlJwA4zBUvXwcJ99ZVbsA5FaZAjwav0U49NoKvCcM3Rf60ubassaflfLqph5ImMPcm74R9Lu05EOJAnPefDibNm6b1EVzC2PZ1EwfNdLDOPPqIwHrO5d6ZrdsINm2wcKvv39u+YpIA5Vv/6X//vysCjCHHl6yiaYqd851Mw2SSE6ECAH/z9UOL93w25REDj+/xpyln7518XhtLcsOiPBwPbT+cePaWrrCttzu30vKel6cEo1OKrqLJmUoahVArsVqVWbnMtw/ySKuUUIGDtCFlfZgIyjEuiy113gJa8w7ZNJP3TAerxEUEvQSCDWJl2FQkLx69CC6lTi7fV01hRa8tKsPmhYgV0Xnuk/HBmKeNEmsqQzabjyJBpR6t6OmgGYcelEP0o0DJ3cppzgYZ4GzxnKJEVUmf7UFyHL5Ow3V7zb9vALwuet7R9PkIiLkMSgDwpHhMlbks+mkoTgXP9NkERAacopcVrWYeGDZEnRdsFsEw0CvSBaBL7qnWDBQe1dy2WE++p3ZWCRYYFKzN0POZB/GYZdPEQfR1iTQRAcZI1Mb7KQ4qlyJybn5RTQv8sb5//s3jw4MHCGItoLZKV9z7ytRRrwXn+wI6rDbtEmj8xAEkivQB5euPMmwBoomYc53ABdoBtywwJYdZnUD88ePzN4qSASZ//t1j0dzyrqo9jjrsxaWE81SfV+2h7d6b6HfEs6B8s2+EJktZttdvTq06/+j+AJXTSIl5vN2geW/WIsCWCCINV44s4nZvobMirnXr8PWTh3pXotaPH+Do+Hw4lQPCwMyRyzsWFKuoNfMgUUvRvQroen40D/lgfTiSiWPhvhwTTveQmnDLhYznmzWuaB8Ouypbk4Moxm8O/264ey8wzVC5lsqvJnLpSDAUYfqcPgndmPGUU67OFh1YTahtRMRHTdXQ9niWo41R8nYWo/N/Q6vO+o1jKmWrWD+pda2IZTknlbsqAcDpvBNIBTyXo4x75vxKFFhiXThwi6ofz/Tcb7xA44iwEVeVABQpnjXFk4Pd80Rl2DIvLz5Y8fgVqT0uO5VItkB7ynRVFM//LgpwpdB0w7d7z8dMHnlSi2FXF4S+6DnifSfefIHAApO+ztFN55n5/aNZILZS1TZP+oTLHkXQ0XM/yvMxyHRtRddVUqn60gDRjhHWNaWRfnjxTqUVraTvKGuoembfFGW5SmxxOplhVAA4wLOrYC/R3Y1RuKjW9vWRdK0OgPu5GOfkuF87rBKBHgbf7wmAubXtnFkurUf4rwPA/QxVe+oXHYys1+TfAUo9h3c1RG8CntcB4Nzr2DV8bn2TbU5ut2P2jPrV6N+75iZAkWfEEN+7PlHyL7lXB0eb/l6/rHkegDpVsrmsMzjyjg7WeH9ax9FOnvnBhB3zHLxze+6/cYTp3etmeea492I26p+NiWIcYPDi9TRzROc5PBkXPwUAZ0/o9806sDNhm9MbenXarucfM3sH9bq3uXJQS0l5c5/6hwGw/5EtNv0Xm8brznZnZ6eoJn0AdtNQSNBQ674cortzrFTl1dVLlHuIJqph/dvbiaL12/pk7hEpF+rrs/9MptbcjzPGPp+oBDHV2sOGy15IWwmu+pzrM21W/EmqQ3SXqneHk8f7Uc0vVKAl/lG5UcrbG7lHHBiuo8ehD+Xw668fyUDsND282HwvJYjIV21zehP5FGATPSAiP8mHugqA142NTpjAwgccIiURwVFNyYhSlcqzI7sfDh+pjYuRKlqkaVX20DhaKtAY8RVRYr3wQj/lME9eU1SCTWHyYg2gDugmF9d5bDOvIJHiGAehVedZir6JQn6pCDbPv0/JpAf3DPKhHJ5jWDqnzcIjU+jLoNxRYp7POPDvRB1uk09R3pFQEO6enBzufDU3mRgMERCIkZUNfV3EORz6IfGlANir/soK26zVmw7I3YW980se4zFEwdw0PBnfyj+bB8BcaNmAZ75e+qBvxNm/+2KcfeJnxhCQAa0Ik6MaZcMVmK1oJ+VaGkDIXBG1UiI9Xj+hkT5/8U50eiKlOHeYhwIlOFzK6cL3qMENOMOQZk47D9/AJRFkR3EtssQ95Ni6+HD47ptHok9b5K0Uf2sflBOlaJ/JJ41Din0k84z5JIAs0SX3CRRGjFrWZIAQ81mOoAtHZgDAoaHm/Pnh2WtFogFX3337RH8GrPFdC+NcHh4/tDCVIsAqoWJHHX2H4wxwzE/qAKPAS91y8rPZ47KeuqNuPZgxsADdbutUsrZDDmGjs8Pr16fySrpe8P3Dd98+OnyDdgE505QRqmg+4xBBp1C/uEeAXBwJNhIq36nshzBumFOhTAOkZQDGEVlgdRimJZRG25k3mp8lNGhA5rm//lwxloqCHGVvonJvzy61l3Efpdjcs6HEgY1mQkClxds8mYh8er6XwVp03ujKf2RPV271rEcdheGo72ZPkdJ3Ky/F3KQvAdk8Q3RlMWis+J6D1Xu5wRjOg5wBjkybdRO1br6jqHtT0PUB78NdrI17VveeANjspez5LlflA9lnZqKRdhbgSGDNohaNY0H1g/Ue/k+AuKiEAcD0waD2tdxafh+KXp4TYzMMi1WoJOf12Pd3aseGNhiAHQCvVA/tS+6DKfI2WVzJfRe9vObrdETamaZ+Tx3pAtqOuDuKyb7y+vTy8CN06Bfv1F92trYoRotmDGA50jIm7XPM9cL73cm5d/b1qNcGKI2FU22o8e3gyka3Izt65zb2MTOj0D8A6z+CAp1zS2Pd0oD4febu5nxvNNV+1u3Z/mnXMEXjqKz+jkPGn1+NBK9n6dW9ZkFm7YLrAHA+Q9/j2Ll9zHboNsd1APwm28PrYIK5Y9dfz4QrZ1qlA970zHwuMFc2T4Bfc98OVtqx/p9rZCtUtT5/MDVrH18jql9CUfYARRNhG7m7qf9vBMDL0h59kQBFrblEXHufpfLCeOcbKIuJAncHVtZ3t4knSDQDM7gmzwk80/zpAn61o3VatPFOUYPH3jgFGHPO7s0bXqfP9RHkKZDZ27W1A7Ysj9k/3UE2AX3h63bGzsjyoMBzkyh/N4CK81MftUhyQLTb3hwD0jExrusgOXt0nDHZk9Rv/8U//avPoUnISLiwaEhKIFmN1vmgHOZEVTAQHVmwsQ147ADYOcTuAEUJGsfdEcupbNsPYm8WEeno06EP3wTBAoj3MHAB1KivInhhA0cGTUWweScA5cndk8OTJw8PTx4/GJ5mlc1Q5Ni1b5kw3NdRQucpdtA9gHDlsMVwiIec7weAJtrgwXNx9uRGx9ATGK8orgB5tWfmErtmrMpOVd3lgApHM+d/AQG+B/Tv967BXPVLOQxkREcIoQy6jIEWaRNn6Rv4FVBb3iPnKBlAb+5TQ9Y32KOKzsfPuF0DfDVEbjoUbOC7DjP0WzkwyuDaAnfvxP3Q7s/KvFo9Tz5gJ82q9wXdbQ+7oxehAw7DoYw7jD+MRdaG57CfHEMasTRFP5rIDNc+f3kqcArVlGi28tqLyg54Ze4zd7556tx9KLm0h+elVA1GZsSUAC1EnpjH0J8xLmF9ICDEOhe9tbxvAVI8F+DEcx31CSNjrqfM7QjaQO99d+qyQ47SGqzxjtpPLhypffzQzp+UtaFbnj1/o/2GtQMbhf0IJw4/tB+VaKjMigDX9/mMiCzAmL4lahxwnPUCAH7x8q3GAbpygLxL0dhRthoWtJl7JlIL2NOhjCPiwydFf1+9fiegpPJnj+4f/uLnTw9/9s1DjbXyks9L9bhUcQGuKYvE5wYPEzR5TRkkChBGPOazARrjobzssENqfTENxRCpWqnKe03ZmkorSX5mDo3un8qc7QA4BkXAoEXIiARfysGBww4HDe9kQS8b3QFa/quNLM6zAExpShDJq/0lHmnN7fdmudCncWJpbcign+uQ9yfFIQwC55ZPg4F+jQibnR1OPeDHTgSDLzmSVCfb4Fz1bjf1fr1n+Kys/+Q0DkXd1HKLJFV0uYBpKJrZQ2wHzDOQvmKtMEfOLt8r55o17PKDYTyZEp+zZd5jRra1B1a9Xp0BNScSaY0h0vdrAc8q6xRnu40L5xrHkDO4r3vm7C0HQJglFsayw1Z9V2JoAwBLCd77iOee9z+db5Xrp7maCHpFRYfj68NHiWJ9//xUGgFnZ1bVl9FTlJlNpEOBixkRPnam9DNtnIF1MU3M2V2btf9oQS3eNWdDqI4BZ5nzMTSlmdYCLv0+vy8AzlmS/Sv9dhMAjhbFxhoLUG8R8/HicTQMANypi9v1edO5fdPn6cc+3/OdGPbJ9TsG9Pozrtg4SwTypvasn/dx/qnfndcXAD4iapg2a89oD+lYbTjVmncrzojVmZlL1rzp69ove1ml+krJuG5K26Jxs5nYm073P9JXSS3o7zXmXrtvfpd0xGPt89qaq2qA1FbL1uusAh5J+yib9lgKw5X9Io7GrIm6ILbkZs2PzZT91Ww4rcdRn9fn+zFbdABg6X40ABxGylJz+bq+Gazbmj3e28upO4rRTFZP9rnYIFv72ZHqsRcsEzL9nP2OP0daSmvk6vSQQ6GzixZR2rm2bWN7X53OpzDCct+wjcXG/Sf/9K8+j9qKRa/jIMX7DGDx320Y6ECXIvNXAhOhPXEt1MJQoYmI9AkSL4UOP0XezNufHYFh5oGcoW1dIdCoF6xzrHcOExsRKBspgHCD2GyI7gjTuPmPfFsAMLmWRJ64LW1N3nNyGPl+wMrVBWDPs0u2pLNNOTHlyoCfCCyOAD7QoV3qoloIGkDTkRz98r1C2VJ7ZeC5T2J00QehdHMfGwOpY2tqnYF/coVxaFwq79WGohU4c/jJKIICWIaxD8cyrMuo7gfH5oBoO6zGpIHgve/wrsco0NcdTn2B7S3kmw62zBcZrapdy9ydToP5Tj1PyC/XD9gYMQG/AajpS187A9qJ1g2qRdGvTVuvWrC1abKmbCi6jqyS+usBpj9jjFfJq5RdqrFG/AUACWVX+YmiTZPz6DI15KHyfQAwwAjDmbbx9wBgDE8AIfMMo5p1LKEfosUfPx5+/s2Tw8OHJ7reNYKTHuFIngCXxJayblwjHDDqqLBHznnNXj84aKAHW+k5TiDvD8oBFgC+IxVn2pdyRYzM8+dvtWYRuCJSS9ujlsz3cAq8PT0XACYHOGrpUlovhfiv6HOBVecHc5AgPPTjszd6F4S/iD4zDBHlssqsqccTzNxSn168dy6nVG2Llss7O7f4nT7HWYej4j/4868Pf/7dI42X6umqlqlLWYkqekJetCnpUDoHyBtrzAwV9hoihMohL8edqM/3qg3xnrZoWejK9DF9GqeD9ASqBFOorHYE2nkUUNbpVXNter1Y3AJhLPrZwliU9UmUd0YBDeb9nbBwvB8mR1T50crn9DkQYCuHavZ0QClzrpwDvp9rNnMQi1KuNW8ga493StA4ojuZFV1oJNTs5OWWJ742oIC4KHPLVCk6eA7fnG2pc2sWzhS/slOuIrUFTGOoZb0klcL7+afDhxI6I8JJvzLvcDawJuV0Ledv3ydzfk1Q7XfqlGa1uUWx833eM+ec98O5R8pRWs5CAeCmCjuiKcVocHkpIu5J2alyRyrrVs4a7XFVCkyOGzsC7GgweB9MpsYaYEw1Jw8HsQ6IAv/u2VsJiJkKPdlcZVF4TtV+HYfHOEfq99tgz3SKboBFAHDNrRklmdF8Kbo3/YLuoMlcib3SwYjOkwakfy8AnJBSN/RLWKeLY80+mOPM52nfaGebYNoDVkO3OiLzKmdj/gzI2TvPf8rv+vk8+3AbZZ7n8PV3Xu+Vq1dj/Pdp30/5br/WzqtSSteL+lOvR/99+HnCJskN6vMOAv1dgyzsP+9fsXmKmlprfc+W6zZZdzSYXbJdOdhb4/o2T2I3TUfopL32+Zbnd4DfAeueSvN49UoNif6C7lvOtT27Ms8YbStnVpo9HAltoe7Zn11NOQGlzK/ucBrpI6n/y/Mq3dDLaoLi0Q/unMGihQ267vH6ZrXxCgW9TSyetY3AxuadopK9L6dzgutS3pSAWuZjA8Bt/gUUD9xRTm09XwyqouybnzL0mRxA7RoWk8PQ7fBNascmUmxWsddP7jvTYmSv/7f/7F99voNCcIly9AHjhWmgojUSikl92K0QFY0E7EkMq8oBpeGh/dJIU4gdgcsAiyJRUWIpf8qj4d6TR77UILXAywDMpmYAjMqco78Y+wHAoWbQZeGfsxgfPoIWaYPbNEVEvKywaZVIG/eOZJ1sPOXyHBTwjHiUQavLR2VDspCJqcpQ/jDQAN/JB8678SdRLBuaMQodiUhOMu9FX5JrYUPQYwLI1u8rnzWe6ETdNSlkvJueOf5rtLAYRQFd/NlB/QCsY8OdEeJ1M9cG3TxPc0OdG+IfCwAr+lClOgDBs6/ngj92AE4P3hYg5wDJXpgSUaNQfB1Y6dNh/JaqX4+wMYeZkxiKpi9b4CoGJ/NGhmgdhKa1On+NOf8Up85jf5/2ZM0C6EhL4PdQoPkToxmAp3zfoqKa2XFXGy5CUYAXAcK3KD47Akz7RNHXvPb8FMugSsoA7gIMuDfzj6gV62A4RyoKrnzh9x8Pr9+cqS0A2Thpecc4pXBaAHCTm5zAIRFgQHoAJW1TXd87FhV69vyt3pvoL+vr8SOXL1NU+xyRPgvDSY26iYbx3t//+Erz49tvHuv7ichH1TmUokSwGAveg/uynlTnNCAY9er3Hw6vXp8qco6BT/3v//AvAMAutUSZpdNTC/fx/eRKEpEHBKMCLNZJRcy8kZezi9I50l5wtIuxV8105fUbOOCc5PehkkIjtoPBEVaBHIFf12I2Jddzj4iUBM5KaVP7VIvObQ2NonAWLZh5AjCnpA+53gBa9nDeudOCtZ8VrZm/p7Yx91aObUWre/4ynyXamjJ7ZhWVAZFDM1HEqkUbgC9AWarQUXaeVNZEAmzYxyCZRuPM8Uo94xgbHSDGIRrQ1sHbcCjU2TTpvTZyZeAVrS3R0JLU0P7PHIdmTj4/+cHMdTtxLUI3gcdqQHjEcvZq7+oKo+U4yLgKgDbnQfakfD/nWAyMIZJVxrOcXZq3LhGkvbdK8vneVDGwQrTnnx19cRrQT8qHLwNR0eByJECNk0ODM7AcucyF56/OD7/98e3h+atTsQ8CgDO+IxpbdOBNZYKA35br6o3YeWc9n85dN8seBYis557ZB2UgNhp05tPGwM9YxBCuSaR3qIPGNtE8U/cM8D5+2Xs31zWD9UsBsOdN2RH1gD1gE/txvF9zJHteLo6U1ZD4Cf/eA8B9ne7d6hjw6VTQ/r2bAPB1/X9TW3ofHXvtoSqsCNgUwKuVPByDAcBzL8ocmWyKALwBIMthXVO8bI7p7OmOir63ZT2yQQ6NnIoAdzEtvsN6ztwJcO9joP7rYHvk1fsNwxbSdyb+GeyTTsFf+zD7YJ6vfXcBwKEPx7bKPWzrTxpvB79X2r8zePP6MEIS+Jpinrx6Aly5Pqy6OBX7PjEdbJNd+6lYaZkPoykBwK22cPxg6cY4n4PVOs1YfVc6QG7DDAh53flJAdgBpLnWn+Zd3d6J22YQLimrc630UnL+Tp53zEbP5zzDEeDUNY8jssax1bAPxrz1v/7z/+9z0PHGyxSpfg7cyqvjsMXYS/kHHUZ1EMU4Tikg08XIvQuIdU5UF8Iy8JtG+xStqqLsBQY8QFXGJzUk61CEriggqzJGBsA+mAwooWbFI41Bfa/y9Ihgu36waWQ6VMoTbiMXAYWvKvReHn5NNucWJQqc/GPRVitaDWhQDmblPHLwE6m2N326wfr7hxonQF0OgShTSySnLV7lbpLfS9RH/VGUvFYTOAthTJqW8L7ZzGqT6YBaG88imjE2Krv+x499Ni3x/wrtoR3Wi2Rh9+QdOwB+n98n2ui8X9RIHX3th9oEm9MDmg3Tm4C9U3l/GcVtA0gOQq6xsTJzMPB+TaVt9ZQN0IGcP8uJQwTXisJTBMIpDp9lOKocVXMA0QZAE3MXcSWiwK5RW7mDF0Tfzg7v3p3r+QBg1h9AjkMppYe4D5FOKM68gwSMyiFEFBVwQh1gADLrTOV0ACyDOUE+sUW4FOEDXJPH/Omzoq04l+iziH51xWjowbw7oG04bqD5U2O3ACX9AnhNzh/988PzN4qa0ieAVAHgqodL21GJPn13LmDNupPic+UJS6+gyteIPVHpGDSSZ/7w7I3G9+unvDNOBTvKUtYp7BbncXqPof4478qPyhiV6q3zrD/pcxwL9EEiwORVcy0OquR2Km8VKjx98uDk8PjBXUWl4xUViEgOqvKaP4lqzJjSRsb3wX07NwAToe8KWFeUlL1Q6vtoDRBV/PhJUbjxnTIQApwVTSaCZ7RU4zCNqhziIxJX61+CVbAIVNLHZaZEuaaNBXoCWpU2IpEuf85cnLRlKzgD1nUODEq0jSMcD/Nwnged15eFCfkch4DA910iEocxj12+KNTkCDlN4yuMpKzZOGpicIzSHwslN/vWAL4DLE0xLO5JH6UNiVSzTbp2LRRCA8jx/FrfVt1+f3j28lS1g6U2fkZ6gr3eU/QoY+X+WI2obtys+b/TcVrmzPjyHH8ZQQFG7WzLWAlAt8oNjuR6f3Q9569EAww7gPFRSkUJYjFmmnmJAEdFu3Knk1JBPzPnXr+7PHz/7J0iwawdO4bm+GajCYtlnJMFOm22tf2+/h3aXAesPifSN2sf+R5rBLIDJp0j1QDPq1ljO1HjDrLnubwPgLextwLoLTUp76ozTe9rZt9oU472RM4CQNohHBC1AZIRDavrAiZ7e2KHJEgQBlyfjz/1rO8G8TFQsgLbfUBLv0cFuoXLFzrrXvtWALwHsI+913QIrCM3mWShEJuVM/e3rNsJELef9WduwFvNZ0235f0y72Pz9Ht0xXnNyWpMAi3Dod+DJUolOQKAm1PIDqY4Hmegy8GlmpTNZurztaWLThpzLcq5jo1k45DLu+dz7UXlWObvDjI5oBV7fZi1i/DdMceJ+q71U96RNZfncn8CZ9ojatolyDbWfcubX5kTOnsTPVX3lUBr31OmX7p3lf7O/ZJaNoMUif46gJaZOdfv9gzJFes6Xh2C3ebtoDkO2+wL2VPjZMGGWgHwdg+dbIb+jO5IiC0w9vrGnLj1l//6l58TtdoMmowdH3SiQ1In8/X54de/fXX43fcvFQmaSpkWX+JQloK0IguutURjtxRo1wzNvS1A5FC/1YsrGlsbMyCv03BCB8yhioHraFSA7JSz9zqYYi4DgJegEM8dKtHtIAh/3CSECe4Atiu3vFOhHTJgYjmKrcMXmlRF8HrCfg7lHKDT2Jj50USQAQMBwInSh+LM56FREFlPZDNekxyYfTJO8BvAN1WNPfm81DPJxgLv9Le2iWZSddx7dMNfPjjm0YJSUOUAACAASURBVPmpB2Fvdz+AZPhXjdooZmuuNTE1+rAv3nXhjoXkxeFNpqiUs/1xA1TR95rT+gZRNFSfRQUKHa9qMFZtNKIg0HVNa535C65vRh6hQRHrLZugc81xunw6PH36QDRiK4o7OgYgo64tIBMjE0BHH3BPqa9WHWAaFbot91QZsUvT7wGE5JA/fvxAAJO3dz6kAZQ+f/9R8y5qryrVdGI1aZUdOnfpFkWxK+KjdqASfXZRtbUd4WZs+D1tB7iz7gGMRHFV0oeI6cUH0ZRVy/jkjoA/FOjkcvL7F6/eKX+Z/lB93kf3BYJxJPBugNkAxmF4Uif49FL5gxx+5Oty39A3FdFGHwFAX2JCWWfkMtMuflzv1CwXix/dUlsoacOeR3mlP/v5U7en+gFDnTbxA+tEJakenEjlWmXoAHGAIeWQux+ZS+Sz8l0iwLwH88j9UJHoAu/TAeG577JAjsryfatXUwlg1goP80FsgRInytow+LdTMHmNW2p0fUakVSD9QsJEilRXHXSAjp2HpkCbjeBotUBQpZgEsNNeMXMKSGpv07tQEzsl7KqkjoTtso/VPlx057wn9wq7KIeuzofKQ/cexN7onHp+ePasmT7LTmU++LPpLe+OB9axdo5y5pJfbGX/CUAidsb9Mu75nUF6VLG9dzN+UH2fvzpTxBO6vGj6tYckhSaOM+9bM10ne6HBlnc2nXiNmr0FZt348Z6n3OsyLnNm2BYz+AsAtnfekV6MYhwSQ7gs+dBV6g0HicXJTFGf681K5Yq8VzR4jF3R/Zknz1+fH354/lb2ivLzK32rK+/H6dLHyyNeP6Egc443R+i8Yp6TKwjq59fGWPuCg23jbOUfsuoaHbID1jqvR78vkWsb9pu6ZlpvqRIwbZmtQ/ZLHNPdThi2S71f7p9xy6KYhv90NvcyLdf1417X9et7e1Ynw953M/d9nvpcz/+vJYG+YNjGJfsAe/8Ow7BfPg7QVf+lXunIWW1j1Rxa3Y68rr1pX09raVPeeaiZY1nXpZY+1YrBBtvyatkn4j6IbSS7J3blQuvV2m0OprQjbesR3zV6nPflO4OlVyHbpHeUD7R28oXP3DxPHQDrfsWy5B2SU9r7NNhD15YI4p7jI07AzX7QvIxa69WpPhtmXW7vazOvO3Yfz05wypoe8/zYt6e7Zb51tOylvcgBkDJXRUmeQZ75rLyvVfSP/WxRgffaq2X5tO+OdTixB7/n/MjPOK9GAKqVRWpGfF//YVD5GVv2idryr/7fX38+tvEIpBU4xUDBk//Lf3h5+Ntf/nB48+7scOsWRl5KBplaZ6PY1CMmvyk7NuK4X3KAV256DDMM7ghRMek73VcTtdQkncdpMB0AHEXMGREor1KtFrfJarp8z4Nd+c7LwRKqkesAz7JIOkCKguwBckkbTdZSjx5jURPa7Q4v321K/q6Nmh6qn4Yb4AwAwZ84CmQwyPA09USiPC0K7Fzi8s43Mau5wU3nwAr0jh0wY1HdAIB/yiEx23O9wuCN94zRVuObPDSPhcdM0bgISNXiNqj3eKwbyFyM04inDzrVxkZ/UQ1bVHvQU6Gr33L+esS2Mt/MSvAYi9b5ybRPAJciAEWzD3OC/G2MdoBcnFHOza91BQCmvM4DRLAmpVcOqwKCgGfK/qSGcAyjbLoAJ9rHM6XcXIJPFtG6VNtUiqvSBpRvLwDsPDvlywv4WQWZ6wAlAD+cYrxtHBHJZab9Z6eXB9cgJ+/VOc4BwAB3nkNkmdJBTxDfe3hXkS4AMO2kzQBgnhkFWdpFzi37EOuFfqP9AM8T1d41eFf5n5a3yHN5JgrSrDcpF1f5MYMxnGWmfYt2WYYlcwmnXwCwVZwdNY3ThTVMNJ2xxhHxc5SrH7k/2TMp24RoFz84IwDeOBIcrYQSbmqrVHUrIssuIgD8zuCZ61xf2AaHoronrknMTwcMStEQjf2zVKoB2qq3WnTXrAu8y8lrDuVUY1nR5OlM6zS7uWqzxxClHcrQmg+3Rm1j0ehI+agSPjkjAkT5d8DKrLm7jUA619315A20Zo3qKExX6nYBMCLahjJz/XuPNk16qsIzR0Z5r3IcwQgXG6LqH4vGFoq67us9nXUeoJd8WVPeQvc1yNP7UZ4JOnpRhnt0Ig6rsBWCi+hpzR8cNy/PDs9evnMJsEvYQR531lAirgE/AuGlJt/B3XQMTrXovgeHSRWPIe/p3P+KZC5nhB1+sy9VSxln3l32M1OdZdSUAUQ7qV/tz7zmvC/YGLSQVpwUidp4L2VOMe70PqW4KIuEYwBBPNamxqO+n7SHLvy1dx6O+RFn/BLmkAOoKOd7BrDmbqsvuxft7IZ8jDT9uRZ4bU7prYFngzjnVjdxFfGqaHvGUXbNUhu5G5jr2bz3Xn1OdGdyzrWwD2Q/1jzba5+dX7PF+wb8jVbA5oKfco/pwFvsxAIpvXzTTa0IaP4pAHj0SU2MPI97hTmwMgh8/8kGXudPxmsdt82cSU5xy4vcjOko22PnwJwzY3YMm3i2Jw6+7jByit4AtPV1jVH9PeC4O02CO/QOO5EVz6v5gfbwEkYaAavaM+Z8bsAqKRrBBUM92fcMK2LYfa0aQvo745K1t9ffaZf6fhEpy3sNAFy2bObEHI+8p8dCNlgwyHDiluhvY27sr2ndfdyadu3Zv70NW9A5v6tyRaOM3PHVcWz/6EA4z+jPzXwdrOSmED3X+HZy5Pf5bubJdHK6nf26W//y3/x9c3qWZ67RI/rCwaj9+9+9Pvzbv/1ehy0Ht8SFZDilbANREmhpnvwBkhaPKUOsUXVzgMRrDeWSH03wokCEFurf23OOYQH4tOHuer++zrS3lcLLdwOAnTdbh+9QDDMYy2DEO8p9DVYrT5oNoVEk0skyMFt5i9wn4j1ay223Godx9dE6aLSX7wIiKIvEGvIzpviWJ3CpVpdKoJ8xqRC5byg+V6kKW6/Qerj9SQPgWs+KXDRZeyLu6SsMLkdfbZRmjvR5vR5EfdPsG4Tmn4ya5HvPfI4+N8fm/NkiEwF/MeIS6Y3YlSO8d8dhY0PV42LQ49rVinjVPMewjTLxkydEgF0PO6qjAEAo0FD8AdBPnz6UMRlDkDaoLz5/Nm0XpeVSgY/IEBE7wBWU1FGPV6VDDCJd5og9gHeEtuoUB94TUEhOLc4pDE4BQ1GDHQnn+0QGJWCFEI4Uyi1mB5gBENI+jGFE66BwEw0GpP7wowGwKNCP7td9vTYAqMq5PS/1ZOje9++q5i/7hui/JZQngJoSPJRSeeMySLTBRvrJdKIUFYf3SR5w1rPzLw2MLVjmKG3qNtMXtJu1hwjfz795JODOHFWO8JtzCYIxNvQHn0kFusAYUT2xQO7cEiiOcjAAjGg5Bj5tYZxEGa0oqgR4ytgAwGZe5gDF+GSOUELLtOMJHHM4BsSxz4tuWsJEykP/gh9mMSANgSIpFze6dvopQCJgwfnOUb3Wzj1EmuKdNmXNByA5xnbWWHQt54dptVYnzX7OstI7VN6zIrPDSRCF5+3BGiOd+8UZwnesij6faXttCm44Yjz7fe7xXtdiRNS6u6xyRnEAhMJOu7lvgHk3EkI7FM3+9PLww/N3h++fvz28en1e5ftMpfbZV8yiKo8isIgDsDGsutGx5tat+2WGHlbF9syYRoYBWK/lbPV51jR7WgTI0ttcy++UR08OezkKTJu28efazSVi2JyJPDV9rXNTNZTPDr/70YJYrmwB3dy5x1n3mS8+57bRh5sA8Dw3ji+E3P/YFR3ADBC+A377uG/ATEWE5pm1BRd7ADj59DkP891un+Tcvw4AT0N0C7TX3yuIslNDmOdmL72uVvAXbDPjkv7sm773hwTA3qUmkL7JcbAZL/XNEi1rILi/R+ycDrTnc31lB8HrmPaxjnLzdg4u66DWRBxl6/dx8OcZAaG2wT/KMYZdoLnb+LTH+qYzbQJ+1/bPd5vv2SPA/Xt7zqWxdhZPkfuzRjFAcokSu2/naPiMPE49j4jwSl2+sl8uJnieYcdg/rMuUXK9lSZTQZDx/pvUvLR1Aug9J990nnmU+rxc29mxQ8YhKYQ3rbX1c2GtYhttAfC2Hd0BdN1cPrY/Zp3s2fsaz3/x//xq0/3ZqOJJyYZCQzAMf/PDOwHg75+9Ft1K0Z8yXrk2NOjZsY5W9hQLHWjDgDLNLGBuXlfNUhQ1pZR8mGPoGtjcOTx4cF8Rm0TM8meSqzcbhXIRLZbjaJ0nhz01IbdOlTAmMDl6jjSXEFF5VDtVlXsYJDsfN7Qw0cIvUHgtmsDn8lYrUjyvd/sTGZ7RDQPg88PlhfMLb9++c7gr5Vpojnecs6ycAnuHTP1IRNlUN9M04yHeTsObDovN53+KEeCdVZfofiL9Lr2RRHoD4GOe+3WRdLq7N79JXe5e9zQjzpkYprlfB8B2mLg93jyIhgFcLJZCtKn/BEgluZ+ckYDfqL4CAlUPu2iFzAby4VGIRjmWCB9RYoCu1kNhl0SJrOp+u0pwuQQa9yZCC7ggrxSAHiEuRW9VU/eyoruU6SpGRgHFlBxSDrOozycFCC16B8B9+fpU4NbRUgMF1gqAUmrNKEyfIIT14PDtN49EZQZI/u6H19pnaDe/U+RbhvEd7UmAyYvz92IBEEnFoE6JqSi+u98N/ImG8VzA4MtXpyMCTESbn1C3WV+qQQsgLceTnikl5vfapwL2Rb8uEMvnpnR/FJ2c0k2AXFRxA0LpC+YmkXwpX1f0Fzookd6UPgMwiS5+uKU8VijfiT4PACw1Zc8p7W2ibE9F51CneB7UWaLKRMm5PsDAa6ScMAMsemZSqiZR0nhXfQDNXK5+kHKfs0s7PMhblQhZsQKI+GU95CAPk0IRxKbgyOdyQFS+s0TjqkIB4x6HTRhETpdxOaNcy7zh+4w7793TCrqyN8/W+m/RAhw9yf1mEksVfdSeT137WaN7C+Lnqs6ZxP2YI/w4Im+HVPKkJRZXAJbIcCL0OrPKGZExwxmCKNb3z8l/fSdhLO6Hs2cwoiqSKUdcnb/uz8kM8j43WSp7hk03RFh3NwG3bpxYldsANw6eOI8BtyoBVnM3ThYD4CqT1Oowd1aDI+vzvdifmWu/+fGtHAOUOEMwkBnN2ooAXhdXCwjOOw+K4JEI8F7fZB3kM9Z+V4VdjfL1+hkR2kYlex+uANg2TGN3VZRjjQAnv1CgczDEesrYtO5/CgAOI6HbWplHax/1tsfJ9ocCv+mjY86aq225SjlVu/8REeDc+yb69BrRHY6XusF0kkUDOAyH6eRP33Yw3NudORZbwyzOrXMn7c0+sAsuGjLofTrpuGbMdPuqrxkYRNgNa4m1a8Hm7Ej97RhY7gGlEaSwGdwcAFdX6BUnl35R36nv6l2bvWubqeteGC90p8DaTs3tQaU+tlNs1+149Qrm6Lxr1VgEgBfmTrdRvQ9v0fRwToRl0P70X8M4PQ5++95z3XrefcvCPHufqZ8X/YB17cZWPdaD655zbJ/sc6mP1a2//Ne/GG++DqIdIpOiiyefA/bf/uJ7Ka1OQRgbsPyIJqg8Xg7eRN3wBtmLzwv6oGJCTWCSBhoYWECqb+p6sRhkRbdUfhoLrEeAP1ZOmXI7i+YYqkMBYJUs3Cg4UuYi9RtLCRrDqsonSdjnHoI6zuWMV9vRbQtmpf0RWUqELTnGuoDJUOWc4pnVoVSU1vSN8qJHjhvgeNaFlaASUWDKFw0KX58eU3kt9/Ok8DV7npBjB8bm93+iAHgzmUU5dP6YS9GYmp737oC+O12OLa6+uQT84kzoHrf+3TAF4gDxXI4IltsRmnruTfskkKZ8QIsBTS+nD5iRD1lU0VDwFdG44xJGjvyVPD6A49zCQzyVUlsGigCXlCCzAIrBHfnFgDvWrlWeJbIjGvJn598ShVbuqUFqAK5oi0VBFt278hr1uYShPtvgLKMzEWryZgF9Tx4/HACYxgoAS9n40grTX5Hne//w7c8eSRGa+7L3QKtNZDv9k4iqyhJdmhYMsOO96R/WAMAb0MhPIlH0iaJob88Pr9+8O7z/wDs7msoYKsdZQlxQlh35DqMF54XFyMgrniwTqzk7ysW+qb788OHw8OF90aCfPDZlnfGhvVA1eV/G8utGV//68X1FGbkHP4A5gDPvxvWqtVv5xykhxHX0Df+OoZCIqb2t3gcwTH54firgi5NEgLDq6HUAbGqwo6hqgxxwTiHYAOaFgpU2xhA4PXeNYNrL3MUw49nJla7jZuyl/EUR6CpbRpuTC2xasCP6/DB+RP1gD7ivbA0pGl4RR/bkAGDTa2c+dYz4nqKQ3NHs7bwPoFV9WPlfcojIKeV9gZ8hVBYl+Np/DUimpkTuF5oXe0XynEOdtgPDlPuUEQo45/tR8I7gGWlK0H/JfwUE09/qM6U1OG0jBqgcy5yzo1bm1uDs+/+eIZoo8RrhWM+N1C7P/pD0AfrajkrvG6wHHCJO+fDY0GY5FlmDpRYdZ1nUpUPT9P4apha54R8Pz16eHb5/cSphPEAwe5vVpu2oXssSZT8POBMd8ggA7o6CvPMKNLJuc9+9qNR4ZvIBW6hlD5jsAeCNBbBDhcznwyjfeaf1WZkrx87HnKdpbvaafn6t7VptEMyn1c7r39kzcPsY/RR7Zn2PP3QE+Fg/9d9nv1z7xbbx8TuMPm1st72+0V4y7NGyN2ID7dDokx4R4Liu3WvfqZUYcy3bKSAXYM8adn3yaXvG9ubeK8Nufd7e/J9raau50H//JWORNa79vb7g89EDESej+rkAcHcmDh2JKliU+Z9zIKkwc51cHeDOEFn3WL4XHDSYniUaPNpRa939eNW+t1bHVZDrvvd5kPNtjH0HrUtZK2GYI86UK+vrhuv8vOQEbxkQuVfOGPVhG6MxXjtVKfr7rE6BrJmxnjoAzhf7RALWUjqDDsZw+Ycf3hz+5hffH15UxCIGYgxr52tR/mQrGIXHxNRRGyYGCQa1PoCt2MwP38egfE8JICItpXTs2sOmWRLRkeF+ByPIz5M3Wx5tH/gCgBHpSCkFlRMqI6QisQyCadPO7QywVSmiS9Rm7x7u3b/n3KSKogUIbTfj6SWKSIwmcCmRBvx2UCbqZIkh+T3t5VFEt3m0U2ZpfHej6NkT4beLoD9rb+IeA79Xrv0DA+AORr9kszp2zZjQJTa2RuuzyWWjXWkujM3YeNpiD1DoGzSLceb/zn5OHyZy5ZJVrfxWy0FmaKcDpSizyt01HTYAOPe6W9Ri2p3SL8nJEUUY0aTKVVU7ij5tCvKlAAQAGLVk1kvAhtaK6M8GwIpuShjJFF+AAoAQ5wvPSG1ZM0GoEWyBGUV371YOblF26SNqCEfJOQJZLoNmIIXgFPmnKFg7b9agTnnI55cuV1R1ag0KHyqPmfY9e/FW19DunyHuBQ2zFBt5r+TFAtIePjDwJ+KjSCT3JhIE+C8xvAj1ANjfvAGIul8l/FVMDaKe/ACsJVgFMKbucoEvtAuItisXsQx6Rb2rhjFgBKAMtRrRMhwSvBfPhiqOMwAK7917Xx0AvSnv9s3T+weAI+Jb7JwSRWoljmgL+zJ9LjBZ4BggQSkl/zvibPOQyVxCRZhrHlXZJfosKSQ8r9OFs0fSn4rMFh1a4zY0FCbwZE4rH7XOD9X2LREyQP2M1FZd2Ep7GeJItU9vxKEAmiPX947GQmdJCUfJWaCIuQHfUJ6+b4o3bR0RjBLGSkpCjyrYQfBZlHN+QsOdxn3EUuJwdUpCrg2NO4ZUjKL1PnxuXYxyehYI6gwln1dWUjcInk4M2iPWQUVGeTfVX357rrzrF6/PHBk/f6+5mxSQ7O9xSgfMrQZg33evOytsFc34wzSmXArJ89bzU/toMSgcEZ4Mq7sqGYjwGk4zi7LRNyqTJL2Nqu4w6gJfjVYPgM8+g1L2qzNRw6liEU2C4cAZDkGbV/0dHYGxToPOkQWhdACccY7hP/o3+blxQl8DdAaIXgDwdWe4q1nsI6e0ub+Tfid75Oo7/VQAnHfMOyeSG4GkPYP+Sh83Y3vPJvhTB8DOfJ2gac/Gir2pvaGVg+m2YwDw2gcrBXSUWdyhEqzR5Tjz+r62rufo1/TI6bimbL517suBteCVrLnVTktllGMU6A7A9F1n8G2AWX6XvSqXXTc39vataefVp1VTfuTxzl+Pr6dPE0XvglAjENIAsMd/6kB0kDnXXB6UWt/b9XtlvUrU0HhmDeq4ysHV//ICx9agOnoHMM89rsLpgxGUXvfYaCzk8V9H/Mv/HXBq53MxHa7Mq22QNGehx97nw/gp+/2q02RbCqyvx1t/9X//0oHz5gnor1DzUZ9jqP3qN68Of/PLHw6v3pyO7yjyVd5uOsY1bA3sQu1lsli4qWjMFc53Z0aZ0oeZ6wF/EPVXOYRQkKuObqJsRM0wUKFTEXF2+aUA4FlKJpHWLNBE8kTxVhu84Ex3m4cgAFdA4OLyAAhRlE5ldAxO40033ZXv98NzgqoIc4VmoQVVAkkA9bPTi+Hhp1RPqLuJXmzoss374j5bF85VD9CXAOAbDRtNkKv5UV8+1a9e+YcEwDLGFRGysmxo6DZsZ144zxz5FTFEWheqr/oiajTQiBjUYpGTxT9hSPjepqhYqMBGnoXXpprjBMB8O5RtDkblqVUEOPRNRVeLViwAUpsda4Q5SP5mBKoCQgQiLyiPQwQWcSRq4bqcEPfiRyXHlJ9rgzMRpAikALigG3MNNCZArBgQipZafRggiSEJqGMdmoZs0SAAn/NwHX0dYLOU4fmM8kC0zaWQEIVyFDwUaO5DfypCqcjpAx0u0JTPz63yTG4zbWD90tesN8A3xr4ijPecY5ya3oBc/uM5Ei6qSKLaTa4qVOWPH5W7pHq1BSi1bknxeI/GgUX+uKciilXGR06qohvbSQft+0R524ByADCAGCDPeCDqhaEP0Oed6E+eBwWaKBj3+u5nD+UMYO/lHUcqRnmqI+qVaL61DVxvF1AbKrVtlskayTwCFNAHqjv8wI4QRzOntoCikXdMkVcbiq7OelGdVglZ1SFcoDlA71SK23N/lyMVdsEpTg4r/msdVHRPQkdNhIpnRARK4LWdKbwn/e8ycAaF6o9LMxlEHa8xEdNB9a/L0VLOCv4dANy3U/YK+oHvjVq+1S6Lukx2FIACOrpU2Uu412ei+xvHiHJxpeMwa+sGbGoOFrDrAErgtpg+/F5rYYlae0/zPQGP1ihw9BPHyO+evdVaffvOjJBoZdgBMqPW3TBXG7K7pYxOjKwFJHajewVweRcDWINfvWfqSusMNnifwnE4uJ0HzNgoUiund92jKZUH/EshuxhdaxSNcXn5BlXodxLFYu1rfsuAO2iN5mfP8PxSAJw+yzsPo7rlXo8ITYlnxRDrTodui/XP++97O+OEOyaatdLbZbQ3QJ913o3CPCtz67pzvo/5J1h+7Ks6A7eU3bVvp9HaDNjmHJjH8nELe8+G+Cl2xR8iAtwB8NF3TMClyuLs0aBvAsC24+xiuA74rffuUfnoRvX5lrQ572mL6FQNQmyZvJ9Ac5VkzN7u+8y801yr+VWCo32ddabE+k4D0LUSa6Hv9z7uDqgrQM+T2PtYbcp5Tua6sEeJju7ZwFsg1aPbMxc4deLdzw7gWSC1gOJQVHaK5WQP2qju9PHZP6sjLjjK7NntdVtRJ71HcypZNDf0z+1aMvaac6rjn85qDSM18yZBINtcNyPgY5esEesOgtOXPs8cOM1rZP6POdvPqnrf3q5jf9c8+D+TA7xI6GfepCN4OGISv/j1i8Pf/uqHw9t3Z4NiZoVi0wSYEAawrheag4DvJ5yvw1y0gqkQ2V/OB3NRkFFh5oCXGmTqq06qK1EUUTcBwJeO/u5RVJOXGdq1+6yiFV4RgxqWz2TYvCfCEO/1VkyJ95j5vvYU+2d6HJKonsMk3jNFJ6p8kyheioKRS+kodyLI8dinHxMlz8KdgG4f/K5GyXrYf+mBsTEsdubKdYfksUWiZ7di23v3yKLb3CPqz0TJS4Xc4LciDEt+t+nGflYALkO/NQ62Ja/idez91Z0J2TjkSNtQzqIuXQyEiK40OvacexMA87tJl3f0H/BCTqjLpXgTzGGkNIGPHw+PHzpa6KiyN4kOgHkraMAATcBY6JnMy5QDSrRqeFipk0rO5rvzkWur2rQVaVYEmNI/55clVOPIjBgaUi1G9fhCUUtFc+6a4h3RG57DdzHIJTaFCnbV8qUfAK/kHwMoworg2QBgfsjVPS+wiEI045I8ewGs80sDowL3TpXw2p0A2KJSBliOqvJd1S6+/DDEx8w6cfkVflyT1vdGOfmNqM2mwSYn2+WKrIjNs+UQqL6kH8hppt28EyDb9OsLKUVznED15jN+vv36weH80pRz7iMhJpU6mgyaRDzDGGEeCAA/LFpztZ17JxoboIY4Fe8NsFJE+o7znE09LYpqgbPQ9hOdjJCTstVqDcgoKeOIMwEgJmdh0XjjpHh75iglQJixY8+zkrijnMPgqwiggFPLZctcx3nA81Ivl98DeiSKdWlQmnVOv5FTLeXl2hOmqNXcfURv1hnk3yn3tyKvAVr506DcaTtiT7Q8Wx/UXo/J7xUYbGKJfDf9mXJF82QyYI6TTXtCCc11alj6nHYq77gpXP9APdwzBPEQWkOE7NJnZaX39Mh0pzRnfjiPOYbddHJkLtEvau9SRWHsm2WwJ19XDgXmbhly3CdzOgCZPUq5wJT8iqAcc6MpdKdv42gJlVOssubUZD4QBZYq9MtT2TCUMwst/OGje5svDPpizec9CnTuPxwhZUlkTg4DvpX8GJ9VX3WAnDPuJiN8Pbv5tx3q07mVSFvasEath21U2gCpS9rP3n7O7bUp167XGVAWQBO18XgOp+bMUid5fVYAasJMe7m53b75Ulum92OA58ZI/ok5wL3de/ZWv3cHmh06HAPAExTMCFno8G3X+AAAIABJREFUxnt21bHfeb8q67TRfLutGjDcx1d7bqXLZM4q9QDmROkkDHu+A+hgrqyBTQmkUi1uCuoBNd5M2j5TBq7A2qJVIEtbJSd3UjfKRs0+5murD/0PPSqR1dVx1i5xcEuMS9uRuddY56NcqnvOEWD/ZdTpHXRvg+P8BNDOebPak/53Ir1be3/usrrnTkRXmGwA4L7K1/z3uQ2u6zBjM/epCfC3d7z6L7f3eifWZmyaIyHf9Hk800B7e1anxiaAteMsmuujxrGLYGlA2zt4wD1XMHq/f/b28De/enb47fcvVQKlg9Z+SNpYb7mSGAjD42ygmIknDzA0z6IWJ78xG0WnPWRgeAkvwtsqoyKqEkab8oadM5XJ3fOeHD0GTNgoS/6uAHxFgpKP5Zls0B6V4UT3xsIpD1U2gnmoZbFZAIwIkGr2cn1RnGVMksNZ9K+oO3sx+/s6AAR6HD0Y030TNW+Lrgakb4J7G7LXZjwq1+ee9Gfu/f0YuO1L4ToArHlwhMKV/io/xTaft0oZ0X+Jos5yR+mTuXGYntdobqrv6XkwN9CKkdVm/SXvNufnHKB4tuhjIqOad6Ff1tynNZlz3ZAYhcnJXbxv4BqhngCQ7lQBAI+8t8odV46uQOB7A7XKEXb6APme9wSEAFWkGiSC7l4zpRKQF9ou75A8YO5npWYoylFIdwSO/udHFGZFWj7OsmMI1ika69JoFm9yKSO+Cyh88uie1gfghXuEPcL4WPH5nn4XlWfeReWjPqME/F7rRX316ZOMfPpcOcBVC5p1dHpaEeByXiUfMWIg5AgD3tlYk8ObHGb6ycCB3GsDUfqIfQfQbMGhzzLULeRzojaQjkHNYwxv5ipjRrQVhxfCVRyCRHhxONB2CVLdM2X725891D3pL/JbaViAdSKlGPMWlrJDD8DHO0N7R/06zpFEOlPWx2JaB4kn8VWVUTq5o72adRHF3KwPA0cDwwg4CeyWwy97dvf48nnux3uY6gswtvo1uaoRPJP4E+WfxDQocSVRfxMVNqCU0VAOrPfvTcNKlFjv+NERUOYnn2v/TEpJmErNkFFaQiIgCxsqTgezSog0eo2ozn2qA2AIluMp7zpLNtmwmMC4FHPrdA9zYVKjZy3m9GP2BzkkCuSqzFtFVvr4iAHT8tWYG6wnxpi+xnkEG0H1vqtmMK8Up4XzkrYGaDcyaosY51Po2Dr7FjZNzjIb2VN4MvtVcnh7ZDj9EIVwHBvMBxgR0jCo8Rv0TilBz/ELMI5RxZyTw+7svejgP744Pbx8Td1uHC+ftQ43wDXj39RvZ63Ofm7OKFA/63Rml2E/3eGdGh6qeD/Qrxq9V03JfTDZ54adsXWvnDNtMU5gXs7y/o7NKh9gpIDPXlvyuy0Inufu/LxOlQQYPDA2r3Y0AzJucbDYeWZBqGF/lMNtjHVFsgLuv6S9aXfGamukx06ofmp96HakpKWd6BujOsBvJ/+R9x3Ge63/sHJ6RHQF1B0wZa17/s8AkhkNmwWobh6OoXrexi5rKu3p9z5u7Ilhrq1R4NU20vpue2icMtpO9tbUoO3m1JrrKUBr2psBlBOI5jOzbJaoaOViBLTm2gSPuijdlzhNAnoT7e4zcdrRV2ddAPNcd9uyn2sfrsCz33EEccpu37Z7y6JYW7JFdfPTjgHWPey6NTTH5eYIcOb8sfttHE/1Gv7d1Wh133N8DM86yeP+cQY2HNWdKx1f6RY3AWB7M1AzdgmkX/zdM+XgQQ1eNxwv1L7t+zCQuIcS4Wd5og+KDHxUFAYlZ4x9GUuoYVb0QfQAgedJac5CzQZw776Nbs7f1MXVFlWeqy6mFao27zPKmagmohe6vfzT4637Sphk5i5nkZvOUN6c5mba80CTyyxRsE8FeO9S09U7g2nPXUre/W1nGvlqeNe3Co+JkO8B3T5J1kNms8ByUH7BTF8XZv/3l4DE6x6xGk7rtSNSsB7k1SdflfMEkEb0PGJs2XziABn3HbLyjqa6xvI80KYBNTf01YmQ6+WZUzu626gZIcqx9Vgn2sh8kqJv0T4DvGIIZ63IufOA8jSsi6m0qhqucqhYLAsqrUuvOEeQ30kc6cyUW34HRTqlcwBt3FOgKiC2lKmztqDNSIGcUkSfrErrPD1HUWk/0V2XQKqSNRKp8Vp8d+batKHDhQIJXVtly6p2LiBViua3iXpS6siCWFaSd+5oulaqvfdPZLi/ePnOZZAA83p/R2b5gUrJ1wyAbx1+9vSRafHkWH8kEnthNVicE6XS3IePSC3pHTw7pZAAZa7D7DxpRywN+FP+iBzgtFl01Epn4Llqz/v3ysNUXWeBPANklR868TsDTLg30V8AMHPhZ08faC/g3tBYaTf9wD2swOk2hYodui3jzdx4ilOhvMCJJjI/mG9S0b//lXIjifpCg07OK+9vAygHkf/uaCfftYJxopaiCbeaozpcS7TL7B/v68wtOymo1+ocVf6UWBDrhSgt1O0C59wjCsgj8lb5n3wWCjVjExVnnuyIbAk/1XGaaJjPLe8IAdQjhUfqngZz3JO5aqBbVQNs/1bd2W3dYD4yM2Om/uQZPSpgg9D/l/3GB/PMb3W5i+m9D4BUewdbyeAv+xH9JKpw6NRleNIP5EYDggF/1Lqm5FecVLRxpZNl/LL36Rl7HvVyRvTozHynokUWedPfr3z0oronwhtQ7Gi4HR7MYSL2EjErxfZEkofTr+6ZOsADINTD1H7WH2XO3l4ciIiT9y6VbDl5bg8DfQOES9F8jWx3E8cG9hYId/aZhnivnu9VC3UXDO4ZxDlvN+duxIgSiS52w2Ap1fPirA1I1q93QPB4RulYXHd+79kgKyjImKwgaQ9UZZ7FESP7x40cuZWxa7wWfERwDE8wm7W9XT/jfGuGcw+wXBmW7ghaKGF579nHTSW4g98Wldtaxqb/Z3ftALhaP+zlrV3t9e5gzEzFWFmPWYOdwbE3jq4tPoMDs4+8J5ixOKOl6fv+Z6LIfXzHHjDKoHkd9jGXs6jGdc65mabmZ5TrowXn+rpI6oun8mQi5V33bNVuv10HOtMXM0qcFLSt8+Z64LoVTY0gVczZL3l++nqyN6rawhcwMVMB5tga3uwFy0U3tS39c93+cNM99vYz980WAK84o59Hi+d1YKeIHecM7ut/sImvA8DpeIzgN+8uDn//21eHv/v1cwm2EDkaCdiVP9sPy3iUnQs8ga9AA0YCv//4URHQ+w+IiED1tGGkWsB1sE/a9KT49g1A4LG8QER2fX1oOFOIyAf0pOfxbgN8JXez1ftNRDsKzStliU5XlLvofaYtL1SxsrJ8nQGLopUBwCpdlLGuxdsiEwHTWxpTqVUXAOxG0joR89kK4PrBt4Vu+1P53xUAHl6saxqhib/xDM3NxyDStWUVSSxlz4zteijG6BxechXyNnCaBqYHZI0IxSDM0kzfemy2vv6+qbjurUsPyaAu6rvmgsSxKtJfERQL93yqEl93BYZ6Xg/rAzDlyDX5vffVfgvhmD4PmIChkRJeKmFU+YH0EcAL4w8nliN9zelTUQTW7dnFpZ7hzyfAAQCPurflMMKBFPAEAFZZoEHvNL0V0Mf8l8q0aIgfNG60/fHj+xK04t88m4im5UXcd66DekeU44hgAZYAzopKFyhFRAqjE8BIX/z828cypvmRGvPphYAoc0oR3hI5ihjfG0ohvX5XolLWGRAABlhzD2kN2GkSejPPl15AiQxF9TZ9hrE+Pv/k/FzuC8BW1PWugTR7LO8BFZnPcZY8enRXcxHgz+fsQ0TDyB+mr9g/GEu+z/slj5xnwh74+sl9R1OZI+WICSDlXkTdAQY4B3hHAEfykjT2NT9ziGgvr3JPorQrj9pCRabfznqzrBmX3rLGAu1jvcRrT1sBZVIqLuEq+syAB4FDW7dE0fmOzoaaU6Y8J1+5nw1ZoVtjxRHjpBBMT7xB/qzVG+AcY8OfGbT7PExUyL+LonBKFDEWKa0zqOEBjmUYDzE7MUQsUjYP54BR/24L1N2G5BY3n6BTJpTnbFGpmX/s84KzmvUGHfrFq3OBwFevzxQJtfNt3+NuwGeUN1whPSJWCGQ9I2Jk5kvDNqgjRvtfqas7NaJq+9Z+EgAMg8HpE3bCJV/6BIdECYfFWTwjy3EKzP7j/ck5Jwr+7NWpnEmwEJK3HQDSgUTm29r2nJJXQctUtc15kVJz1xmJsbNWY32vTzNPxv2GQ2Q+wVHoLozp82kXAOvh/bPVmXuzhbDaINPeyLyeTpp+rtKeXke0z8HMn27DJBqcN7UglEHSfLfZ3t6ueb/QxdMnx0dmj3J73Zik/cOuqVvn391KGOtjuabPLY1ZtBV2IvRxhtEJe9Hv5PWva7u/8Z79mLb5+zM40L+XfoiTujs55vft+B975uJsMRaYIrgGNfFMhilRjJSdiHrfCz2N95kFeyO82sbHZgFnYQBw0oe2tOmr6yNOsWFnliPFkeTjkc3r9ohuw6dUbPaY60DmnyoA7lgx83O7/re90bWb+lnpw9Nj0Nf4hslbc6fvKePvNwNgR1eevzw7/OofXhz+4bcvFOFJBHUNzash8cpijF9eFo23KQ8qv9fAGIPYABhFVOcThQaafOJ1cQ+wUh4fRW4HeHbOlyehjTHV2S0qs6lsBgrrBjnyusoLzecG1S7L5E6eeQcsBFGkMSCKkrI58BMtKI99p7w6iuscr3hM/Z4F1Os7nuRZODMP4TpQ2idD34w33/kTiACrbdfQn8dBt4Dgvnic9xuRJVPc+Xw7L71A7M0vAF037wB4zKuiEvf5sQLdbuhr6y3ahts2c0UCgCMQ4XWDM8Rq5iO/t1TLPXdrXZTSuYwGzS8DaNaj2BOUILp/19HkylNXpJP6sBdmHTDnJFIlsHKnouSuXYsTi2cp+tUOOj2jKL0pfZS5L4ptKb3ru6ynWi8CwAJrpl8HAHN/ng8A7u2j7xMhJ1r5s6+pVWyAnAj3yDet/GKUo7//8bWeAZCkjjDvyHrSXnLvpHJ5L9Q/f/7dEwO6w2e9U3J8abNE9Cpq7TJon6oW8DvtIVHYttiea+ryXspNvnVwNFu1inlvRyOzT2QfzJrn3wA+2sC97j+4KyAbAGwBrgDge4eHD0+0rxOlpq0CwJRx+fhJgFziYYiXldAb3+cajPzk1FLa6Oun9ysq7jkawaCAZQAw31Ft3IoIm348ga72wUZZi+GR8jUDBLc91RRgR9ExpPhnFMbpqzgNAGSoFdN2xh2DSQ4CaNChu5YDA8co7Rh054qAUKpLAotRUN6UuJsOs9CQE3XgPRzl6PoVrK9Z1sjlxSb91A4Am1rJW0ZxW2XXSiE9n6ffeqR3UKULKDMHOvacxoDBW5yfPee4l1KJ+UUfW+gLAFzRIRhEm2oBnoOv3l6ICqxIqITuvOfEUZ3z4zqDrF9zzADrILgLLyWSHJYL+0bYV4m0m/YOjd/OOwtl1R5WDpfsDRYPjxNmlkIa50fZCYzrm9NLiWLh9Hl3/v7w+s1Z5fjNeZLzOGlSfQzWvsk8z7PWCLCc+df8HANN/fcrMLQh4pv2PORcZzrs9n249joA7PU+bbS853XG9bHX6t8JGOigqLdzD2Tm2T01x3n0OEX94hP87kf+etv6moptms8d/dyCkvlZnNszkrx9t1lms0etus0V+3wbxPC4+bHXgzYxzCpCOyPBM1VrMBJ3ooFZZzet4/XzDiS6LsHevuA9NTZ/o3iX/coZsTIODJpnndyYgMeA+upQ6O3d7oVzHK/7zjqG1/dPxn7WhO8A+Nhz1mfEKTX2pCWqvteGY2uvx1yuYzBwzz8mAL5uDHo/7O5vM1NipByM+TyWzmRd5H7RTwq+cx9snWIdcF9LgeaBTE6ESn7z45vDL//ux8OPz99YQEIFmh0FHQ+our/xGvPnBJ9ziA18Yuh/dbir/B4b6TQum53px75ufYmgfqiHEvepSAMbvxVyDVj5HuDXdYk/HQZl9sSKp7omkabQyQYA5rufK+/P+X0GSRM883727NSBVN+156xqEiY/YuRmVc4yxvNdG+xeVAHuc2P0Xf3c9MGeV7AP9OpRyfc2C+rfEwC+7gDVZzc7mH3gjTDJ/Du/s7pwDChT2eNc6JSoRH973Ufuu3qgNb62ePuEHSIIacv0VU6/bnxRGUc2edrm7/h2EYjjORalmgJXmquVKiD15Cpjo+ianDaIPQFOTS92HqrnsZgFFSFh/VB+hjnPZ0OQqWokc1w5AutauYNSWcI0ruVtoRyix6uRYpqn1/9UYDXtlzZyb6IrjvZ5DVDCxEJUOMXeC6ALAMOGOEDlvqcIMNHQQZeVgrZVtZ0neEsg8Xc/vBI9m99B55bjjGhaKS/TjwBd3u27bx+PdR6QSL+Y/kuU0awTeXc/flJpphev3lkYSkDM5dYwwEXdLoDpuUdb6SNyfQHuBYCHrL9dVyn9Qr8oD7jo7UT3AamJJAcAW7Xbud/Jb1Uep+qY+nl8blVuZA8NLq2sfCkGjcDF/ZPD06o3HOPJ9FJyvBEyuzw8engiAGRnJJRT04951+Q6T9EoO+fs8PB/jszXPteUprN4uJ/Xk8uvRIE3rAbG6eXbc0XkGB87SmB1OOfWec6O9DLvuFc/JwB8GGHSgBAbp0BtiePl7HAqyXQmduphaMTMAYmZvZ81c60CPp2pw+ADxN9x1DWR8EQLugE5jVbfw1Evn5v8xxgd+5kAuJwXdbYkx9d7vrdQO8ECEmduIPPA55b7hfaTDwsIhH7++o3TFTR3AzKK1hvwcnUvjO1u0cuci5PW53M3/dCFmdhL8nvV+H58bzjGUtue90pkfkSAqQ9cNOhEpRg3p2BUTWr9vZT4U2+5CdQwx89gHbz1nMPx8rsf35RuyFUALAc3ZUYa22qA+hbN74fYHxoA97mxfwYGfGyN/1Sl6LbTl0aA/zGgd28O+9kJGlQeeEs36qBw75k9Zc1MPBgkPnkz13yel5XUDN20p49XvtcN7rTx6CKsD7zO5lmffh1UyjUNymab21lR6oARq+r2eHCsvK2d24Fj1k2384YtsrA3bnqXmz53nxUrbmHfjb2t4m6yz8vHoz2m1mL6+AoArn5J/4kt0xvU/jH+2oJA6zzp47u+14ob9uzgm+Z6nKrrdbn3lRS7MV8q6NJS7q5imOtrYN/UNtSe/9gA+Ka5dNM7dHbjHhCOY0njzFJK2sCSIpR22E4unY22LkY7Fn2fGwEwE4C8oV/+w4vDL35F+SPUn2cksnuNy7GzycUIAI0S53iR8oDFuFeeYNVLZbEnmtI3qHUC828A8ChnUpFdUxVsoAvkyKipaNcdA26UaZ0bl50qIGWbD0quMmDgwweL7IjWWM8RoFkAcCKSqS0a4KqFIsn1eCRstkyBI+8i05O4zVPLANuTNJ0CmTR7G0M2yD8aAF5yS65sUF8Q/c3RML5bB2i8w4r+qgRP6iYHUM7cC323b0StIdvctXFs7lACt578UDI2B21ysJpiIW2LMaj5WmyEiL+F9u+5GsPYpb+i2hwVcjYLDFUDYAMWgSsirDLErQ7MrbhGNS8RkILaep984rv6HAOcCKoAsq1/CerIWC41auWUVhS0zy2D9AmAhzGqckWm5PLdKCLLiMEwrxxi+ksiVxeOdorGe/u26uImBziKylyb6DLvQCSWCOr3P75SNJQfg1gzR0wtdkQcIMifX3/9cJRIASQBYLl/ItKOoEY9mzxBciQLAFOKhb2iqNuiMbfIOm1ib5jq2GaLpN38yV6UfC2EvSgBFLEnlX8qgTJFgCWo9UkK0U8f39fY8kzGljbzzvxphWdUvR0dFj3482eByFPECT850juUoO+avh0AiZgQ+zrX83f2FDuCbjk/uT53mSzPi4DMUG1zttCPmkPD2JuiRPwe4TOujac+IlEMDmuYuQAYQxE6ADjKzHxfEdjK9f1Q+ejO8zal1xHaWe5MKrTMm1L41tJv6p3ZE9Xm+ixGOvNA0eTaXzV+RQ/mHaZBmpz7qt/bPdKHgHbv5eN4KUNSfT0cnqxNz91jPwEJvOMEd1N4rDtfLVoGCMw9XbJKJ02VYOH5zglGqd3Rd9WSRpRONa6rLv0RUKFdquW9iuI78pBrt46zoUDwun8INOAUoyTYY/Q/pjPajqgJBJ4+uac9AvDruTnTRry32TGWCLC1QSbomvnSnhfvpWD//vDy7cXh5ZszpXVl/cvWaLTTsIg6+FjB0+8TAZZJN+bFcYGc/sz0dZ8vCSbG1hiOkzi5CxjuAuB2jcd2OjSyPq6bn8fsjnVtBaisFOgEIdYIqdZpGbz8XWlkraSM3hWmFXOlOcjX9sTADuAcfvQ94/iaF+3Yekah6wuUfOpO+p2oU7dj1zZs18dsBHedqXeT4pkxyn4UwGpRLIdzHDVeCbf93o4OJgd+ffVEyjP3hnslAYL6QvR5hiO9WDuZ29PG3kbiEtVe2Z1Xbfxtfwh7lIJ5PlmdHPn9dCD6N6sjPzbXdfObMzBnRn9ezoYELPo91vHcC1ilX48xIK49FFqZoz82AN7sTTuNvhkA20PUfTi+p2dc9geNcZyaVwQre4TXKUvDMVXOnA0LYdClbxDBogFMgGcvTg9//XfPBIBPTy9KEMSGtCZA5YUFmHlDnrRNq3H6YA1wcai6vWjRJDGo9FzV9LWC51wUW/AXjz4glWskZFWiUn3pi7KpvMkJLEy9DMUsucFtsZVRTJSMtiNkpQ1Dz3DkLgdOvhVjP0Ie/twbTfKFu0HjXLsJ1LieyJ9zOmYJqXWSrZ8dm2TZGP5YAFgb9ReD3ONLHmfG3HxcRzLe4dCI7QRxdD71pvuk1981TyeQnXXbQnWa3uR1cx1R3UaD31xT/5hGhKP5AcDaMD8TVcOZ4hIzqJ+LCjrKAaRkCvMUh9BJ0T3JGzfQDT2ZPjFtMAAYAFoR5RKBYu7yQx8hQIVgFEayavwiAlN5s5knibaJqluKxklLaPHwig5aQTsGBvel5i7/hiY8VM8XAMwYANIcdfpk6uid24enjx8evn7yQKkMol9ffJilcyov9OmTh3ofcoBRgqb9abOMYYlKuXwQ96fNyhEuSqgAMAC2vofhLcp8RYB5H3KAX7x+K6OYPYJoqyK8ciyYRs1zRS2/Rx3g99Iv4P1FTf/gCJfKmRWbxWM/Rccw2ukr11Z2GSgp1VJS6eMngVvEr5wPDeC9I6eGagnDeDm5I+AcFWfawrsCaAD+M0/SStVEVGlTqNtSnr51W3RQwIP6ixJyH6F9oxLuPpQwVTkhmKPs96bU3xmCI+l/7f2tBrBrBd8+PH5w1/nHpWAcKrSciRXZZS6S30wb+qFHRPCh+t7MByuuWiBJwoyik1tF3GeJqxbE4bSC3OyD6q86GLsBJs2AFi3l+3akbPPgmGtRpmavdlqCa0Cbrtvyetvh3qNIAa7JT+e9V8N4Gp36VH2TyMxkm/jw5992zt4u6rgZQ5MSZqZHDHH6EhYAQBiBLNgA5MejRh6RNDsrIgDZ4pyNuMPakcBfGRUBkaHgrgZewC/DhSND+e6wBMphIQcblGxZyKjD3xuRbdWqVjqCx8/3MFOgi2CVb2Oj69Dbd3qBAvnF4fnr08Pf/+b1xuGRiLqdJlV6bk/IKnl9S9RxjQD/PjnAHu+28zYq/oiAfkz61Tw/A9xXu2APAOeMjgmZ73yJgd7P1z53u1O+32+ApLpYzsH29z07ZXU4bMGFBRm1ZzQBPu23S8mczJfmc7hiv80e/LK/DXBY73BdW7nj2rd74GHtAxxydqBeratsgOe2Xld3+bq30fm90KdjD2TmZT/NfXq7ZYuOsqZ7YqJbm2rXVm1CYcMRMsoYXY2Kqy9rP5wOgipj2uLJ1wFgn1fdqtnvpZ4it16hvaozYOuC/o6btdgCQmONXJ8hMct25uEFfvs82UTQl0b+MSnQV/avnS7OeTbOt2XPq9LKm72856Wv62U42lrJXDuvr1a70bOTA+yDfyace8E6mvO7H98e/vqXPxx++fc/Hi4vPhy+OjF4lfKyqGfQp4i4VvQDkEhuYBlByjek7EBtVs7DzT2mxxGDExGbUD117xbtzKFkAOjvYaCfnZ7JqGczvXf/3uH+g3syjBIu5yAnFzm5caaL2ihU5KOVaJDycjOI+d57/osxqHIvJxKykoKtgNesT6w2Vj5hDpyA/TJhNrQFFlg3zOgb2mCD08JZ68baqb0DhLdNRBOvUVH2Dhb97gsZyOum1f99nQfoDweAp9KyS1a5ELtyS+9aACvzKWM6ywm512PMzEPIudxXDuC28WYB24u5jciPpPxFHCb399ijkuxoldrw2QrOMBJQAw69MsYwbRftDmAqWjPCXs5vTu1XR4A9Z1Kahe+J/iuKoFWQAWaXCHyV0jjG46NHD2Q0UgoIMSmi0aavlkOhgJTyXMvzGUp5n4dpY5+figzK+eSoqOc1kTgL3KiGZ+XRQl+2+I4jdVwD+AXgcp9EpOxAcNuIsn7zMyjSd1TP8+WrdwLJ3aGkesINAHMvIsvZh+g7ck0d+TZFmH7NmmWfeP3m9PD85duiGts45z/6VxRZ5V8zri51hJNBBryA/4cDzrhEt+Kw4P7sfaJPV0SX76q80gn/mXIMAGGfUT700we+/+WHw30p3d9yWaoLhANpu+c8fZRySICXUKwdRTU9FKo0awWQxoHyhOjxyR31hebc50+Ht6eOAtImaNPck7bkXHDe90eBOwC015Qp7lLVr7J3AYdSDf/qjlSoUaYmn5exUxSOusmIuNn3e7j48EFtAcA7Aun14ki5+4f3nM+wx1jXMfe1J+M4LQEuRW23EZMOdOOgjFE61qcY3n4n5h1jDE24H9Ksn4h+BbxSbxigLKcJTo1y4mqNVkQkkdNuAyQy3tfWcB6XbdbxT7BWcplXe2K2e6boMH7K/S8nwRZAuE8dDUZk7dyK3NTdFWNJAAAgAElEQVRPllaB9Qa4JvaAmTTN415pPXqHZgA60m0aPddHkCdnIWPgXG7nT7M/pOZ2+lvnOXNGfW5q/MP7FkhL3nnE0KyEX0Zw+k5MgCp+irlbTAXGSxHg1+eHX//u1dAM8R4fnQhH6pXqVe/bxWcyd7zPT+fFCoAXfHzVBOwR2N6vDVTpjO04uP09ANvvPlkKo+xWe+IVANzEr/I+48yr58dm24MHV6Mqc82ta2uAqhZBHP3aUtymrTKfuK7leY3tJM2vGLyV0LYXWRsguDmb9mHP8d/ugd4e1e7fDDg81hcrQNiuzWIvfjK4zRndIZvTKczcmWkBZe/cOPHc0inuV/Z/c7KMObEirN6IfDayxjp92uPzk+zMtr/oXF7SH9f9KxTlOW/bCOiMmPtV5sScG7241v6Y9xS5uTfMDsmesX57ninWVhjXAWBvldMSh+Q/AgCHTfslc/ePCYDnWtlvqT+P48LXeNuZE6xHfS1I7iDXunb4d8Z1Rn+3DsTVhtc9/vJf/8IsrdrI5UWuB1A64NXr88Nf/+rZ4a9/+f3h1ct3MqAY0BgRiQLP6O88hGiI61kaKGNw57rkNOa52bwxIDgUZfBwCJd4lbw5BQo5mPODYXp+dn44P8N4tGF7D7rnQ6hV90dnxQiNR7tvyPw9SrhcF/DJswHAAkp1WCffdEaw3ZJ5eFqAYo/SE+p42t73qL3Nr0+bbiRtnpWbLIZJ25fcvrpZf87Y4L5kJR255joAfNNttcEph+T4LnD7tsGu2hqRGwBbleYhkmaHjBdFrwft957CV52hwPWA0w8fDdSyoEIJylzL4eoDJsbULBviTdqHsA/YaXxSPkuAXZF+H1aa0/W+akNFMzK/c584iVgXYRbY6J8RriinKppWRntK49iJMzcVCeTcM3BxpAcFaAtpOWJoQ5RnKAKrKK6jzM6fdy4r92F/copC1bZOlLcAsESwLijZQ/TZ5ZMAehirtInPz89RNHb7Us+XfF6ejzMLEMw/oNBi+IoW/OShnvnDj29UqkifF+WZfqN9RMGZL+SMsQajlCwa850oZFcZJClQe2xQQEZxGZD4m9+9lNI9P4DqlDSKIwSj0/uM+zM5sCpHpPJPbgtRrUSMBUJwAHy2wJgp2Bb+yxxQjjARx1sAdxwC9zUOvJOjwEQ9DUxEeRcrIPRjItBWuVab795RhI93Q9mZ55Hbqn8/MJU0QJNxQQiLfFDmZsoQaS7eviX2ACDotz+8ETD6j/7siaLUyQMPjXy0TUrjzg0mhxNwI0fdYdLB+S73Yr0oek7+9Zvzw/PXZ6p3LAfQiddOcoK5nnccNOzbt5TPever24pa4yjgnRSNLfCZ9RSV5gCDRIe5XmdYlTNzvjkOG4MznqmyXJdOqXE5sDsC3bmHRbicL+ozzteplFMZlMmbzn7pNB1EwuxYWe3VnIfsYBHAYq5FsMr7l3Owpape70zbAeARryMXX85o5WvbeOiGQCLn1MRl/N6cQg0mJ9t1q3EymcGVmuldNRtn1YXHEOdZQq+lQmzjlzk0qeKhN9MPaqscmFOUUpoFlDd7iAK+xee0B5aTOu+c0mZW6C4dg/pzvF9F6jc06CptxZienX88/N3vXqoeMHsdThn6MlTbOF06CI7DudOjr8Ma3fG6YUkkbz7ncvK5S1DT59H2BF2j7D6/fU26Pr8bTKQqI5k75fy/YnvEGT6ctb7xai/snenpk1y757Rf75Vr4oDm824z9XvtXbO1gWarelSP/o5+QW+3z2nO8wlEHGWdgDr2wJ5909uDHdLH6iqtfRv5Vbs7o2CtZZrc28p15Bwc5+6ggm8BWN5t7b+AhexTmU/rO8We9vWNKVKMHts4c48KRrDDfrLnNMbLnOHsSva0gOBSMabvRXtzq8/blESdY28Hlx0NDTSljOgQb5xU8twvc9YR3KlLEMddgmw588e6WgB55vVsk52wvY/HGtpJCYwDa67LY1V7r+ud4591AH9s7a5O1puwSF8bPt8mo2q6QSv1qDF4/b0ZdBrrpmzcicmm5lHS2/LMdR1v95wJeNe9yPf2t+O40zgFANtLkSR2g9zT8w+HH56/Ve3fX/362eHd2zMZv3z2/7P3Jr+atVl21xt9H/F1mdVQriqX/xY6ywwQA4SEwDIyA8QAMWLCP4EsG8sDhBATM2HkATYSExDdHAlRcmFnZfN10ceNG91Fv7X2ep59nnveeyPyyyqyXHlTX0bEfc97znOedq+91t5bB1jF3mHU5dDQZpwEUGJkCwBj8FT9Ul8zS09o8ysvCRMaY1WAoGqmagE28DAyPhaTe/rmzeH0dQAwjIdZ4CTYEQiqg2Bm4T0uf1g3iA6QlY13YVf7Zoxsa51AbbtaPmsbd7zMF5ymmSDxdOS5HtXtYfUXBgA3id3eAt0AYM3cmjsVMy7Z7wKAlYl3J7apM+cY1iwuQGrmc/cuBQDz5wSglqxnEQ9j6AIAfO0aSgPL+XhWksdlk8yYao6XsoGZORN7RfLd2S3HeCaDcdZTGBXHhFpOnc8AJAAuMY2SmzokwOyFDWmcTzwbo1l1ft+9r6RUDQCTbO5guW+XB5mhMRMaACyGsMZJjq1KUMbnJycGwE5idk3ZnJMQCNAnIKkyMded7Vllku7ovb7//sXhxavXajfPjEFjObyTWikL9XsAsJklsbjIq6u+MZ8NB8LhikDDwwd3BHh+9vPHhycAbH5fiXdoO8aO9pEqQZVwDfYZxgOQYJbXEmnaFVm06xi7/6VWUcw0KhJnyMao4loB/8NByb0e3L89skwDaJnTSkD4wdLxXrOXZ8E+vzg5HQnHUuJFGZWvkx3coRhO7uX7EcLJuytDLuWQKsaY78QRy3O4/+PnKG3eHT5/eEcAJU6bMK8qcyTpeCWyUmZkA5ocPjeSzK0YZfZSfsdYpy4wYFxnUTFfZmMdciNlQmWR5nepGc87MH8kq5ZTbRoSaQN9HkbBB7WZa8ur7aU3sCSZlEGb5xIOoYTZVKKpqi3N/Zz8zPcwEMZBMce1G5Y661qW+rDpE0TkkJ5GZ8CzjLNa02HaI80P0xoWOAoAx3Fv6wtnn7XKJA47100+ef3u8PSlpdCMg2ODvR84L0CjgypTeGqQb9juGLo903ZJ3iVgHADY67JLvFNHm3lHlnL8jgGxMdCdH640VdRAv1pS6IX1kUKrwIRVQ/4OYBcHkcIK5OR4b+XJKWPtMIckPOtM3nBgqFzdzPa/AsX8W2NdirB+vjmMZ9ogw4/9KwTArG+dY83BfBQALzZEZ2cvM71/CADuDGSeI7smMcCLF2BljVcAtQLg1ImVfVnyyh4jnnN4BcAriE/b4oTIv1HjrEZ5/3fatwsydrSrG8arwlbk7EdVUuPpd+nrsPaMnYHqz+12bVe+xfbuwLYDiAmA/Uwri7xvKNy47LIO4rLPWWE197QkzcsYXwSAN2vqXA1h4xVXYvC50+sAz/Gba7QzhOmqiwBw5kZfMxubu27S7X/VLT4GgHccShcD4KlI4VEBm2Mulpf0Ign0RQA4ztntfJ3/WsezPzeAMqTQUEGUrdvX8qa94x8ToYTk8T23zoNjbO+K0bosWltZw1ETWM/9NnPhyj/53//kzMxSpDxGyhycxMkgEfpnP/n28POvnxxI4pLNroNCJSNodec6AL55CzbXHhgDYOr/OnHGBMH+nMmohDmKz3Vil8n6mj2DLQQUOXM0SXdc9sUxvoAT4oJIXHNTUsF0howHMuhyXRlR4zBrkurEKBuAGCT5cN6fZucmya8YAK+ejPk+i4f2NwBYYz1KVi394bk0E6PZ0J0A2Bt7WN5ZEiQA2LKKuTn4wPT8yjw1U1EGZUkynMnXY2W2acZ2e1MrdnsFwMWmSt5aDpcBkFWCx0myMj9iuPcYchs+AAxLiHEswVBh9OE0CotBOzhIABE8CwkkEmXWG99JaZ+EDnQGOJu9k3YB5K7KkDQTaudBZI78yfgAftlL+BylBuv4/t1biqWlN2yIGgDzfYx5ZMHIpFnHZGlGRs3mK3ZW6oxKwgXLC7tz4jqfSKLpEyWqEgv6TnkMAClixuTBJ+PzDZVhEtMJAywADDh0RmKHO9jjTX+YXbaklz7i/QWAT51czMaBQTGHEACcms187+TV64oXde1qxzE6eZvqK8MM3r6hTM/ZZwVUynDnc8UPV2wwz2DuMreoqcs4ZtzAK7r/1SsDAHMvAG5k0fyddhEHytgrGzTx0XxH/WQJOwAJxwl9du82Mcg4BOzfp01cy3zgebDGtA+QIeax2AWFKoxsyMigDcL4HeOl8jQVh9rZhBhsqhtZBj3zhjbwOz6H6Y4TR1mjS36n9ld93Hk4WvpN38kx0LIZZz5F4gywD6sswF6Zr1Mj2Z9PJQn3ErisvATjAK5TJOuY9yM0wWNcMteSDpuVLlBe5auyhwQcyGAtRwsLoycA49kq3TVKlESeWlCznnn9+hXVh6YNChV6hxPHZdT4jyRZzCk5rRQ+YEeAZWO+p7J1q/bwBHVRF0guXkmv+MpUb9E/duI5zGFK4diD+Ix7wuwny3OydZdkzZ78YsgtuS8VUGoxN3WGk/wVez1qVdtQQhnxSuqL+u/UOUt0lpRt0FkyvQe/r2RdBgjT6Oo2AW3t12XPl1Ok4u89J61wCou+sr/63hJnne/p7GpnU+GRAZh+rQHwkKhPE2t1JnQD/ZcFwDVd7TIpRUE3zAPoelInn83TLu5jkO92AJyzfB2nzgp3++0Y15FwAa3JsolT81oOvNjaC3tsO2H21lSV+Xd+9228vt93MuEJJdMXGnDtUuTY7QFBYdQGQPcvxhnnW814u74+joVzjLdISMKqsqzOm2UvOXsmZuhjm7/n3NB6iSrP5QFGqKH6bNhi/v3/XwB4D2wPeW+91Mq497Xi8+KyMmxmZbs6dZ2Xe+uxKyK1l9VamXEwNRGVIM5nW2eHc91YM7IPlpwHNU57Y7k6duxkns6ote9Wh1Y+v/KP/7d/etYHOcDz9et3h28fv1Tt35/87PvDkycvlFm232i8eIs9ocPTGIFZSSB8OEhmFBBcMmrFc7bYR67FGL1a9Vzt3fEiRdbIfZQVV8zMDYGLLsPmXs4MbMbGPzbQIsMWc8XhXYeuOqM8hInpdVyp27bdtNbY2TJHNo7xrUTlhzDAqycjbel/ZrPq1/6GAV4Y8ZK2dy+gM3DPePLuRcrhkfnsudAkZyWZynoREMyCHYyvk74ZDNUcbADY60TH5UyUVvGLlsbOJFdZPwGVhBbg5InTx17ZuQlovVRCH8Vt3nbWYIDp85cnw2BPfwgAs+4EgA1AMQABUrkm8bzMNzsatvHrN2/aWAXchoEVW1ce7IBEACgSaX7u37+rhE6AvTu3b6mDBaBHnLMdFap9ew8A+eHw+MmrAsAGI8noDOiiHwChL16+1j2UBEs1f6kn6vrHgGfF8VbZKMaB/qQME/1GmSXKIfFj8FsAWCCzYrCrvBHfBdyKYS12Wdm3a+dRQqGzM7HvxCPz8/LV62HYyHGARLyy2ybZUxIEJcFVmKywTk6kZckvz2OeMUcAK4NtrlI7BiCADztg2BcBvSSzAmymFq2zcztzuOSnN3gnJ7eCjeN8QRXEe8JckuBKh2wxmmRppg0AEYAd/YLUfjgVi40bUvJSz0XWyn1gHWGCwzaGUaURiedMkiZnuSYO+71AhmPALXUH1JqRtlMVp0CyZmfvpC8l5S82L/un1SGVVC9JrhjHoXxyjHDag/yYecVPzlL2D2XQTk3edmJHLcXr45wCCKWcD/dIxu2UfmJArlet4tXAoW9ttNrAkPEy4pgNSrvzNkar96VZtiSlleiDN4QrvcXZ8U7JyXBKMCbMLaou8AizRQbNWh8Ko2gAuPZDA+O5L0V1YiO0nAlV4izGd5wl2hnrOdnfsgdnznEfybslS3cCTYx6xTBX1vCwxmlH+ipDYum6pe4wwcybyO1JEOa4f++nY+7UnInSKO3ZsEEN2K5GZK+7Ps7yskk8j9aR/hcTACfJ4uifhWdY++2XAcBrT3ajm/t7vtlx3TPAd7s4azvgNvdI8rY8Y2WIJ+D0oMbOnPNEo79pYuzqPN/OkmbcN7JpPFdZciv+tu1DzNtOoniTmmAEh7jb0iucNJu3PSutHCEFLe484NfOoLCuzj+wecOGruQc2nmXvFO3yzugSXuzhxTeHuqefu1qv2ccN8+oNqW/48zqQN1rdIY69gHbrPlfIQN8DAB3Cb6uOb9VjN9cBIBXUHgRCO6PCBM91sAAv+fr8uYZDjcoxU68UHXTMNG5X39WB7V9X+zXzmf04qTTcbF33+y5V/6H/xUAvEXeGA8cej//5tnhn/30+8O33z2TbBKWtW8eY+OuFmvy90RYVfokLxEGlvsAhumHa5VIKgwxt0p91Bj9BhcJWHdH2iC0PJTPe1xwfr+VGJU8reKKOwM9ExrNTSBlNOJAWRfgGKSF8V3n4naC7me06/24AbFLSYIs3nVhZof5DQDeZ4ADUuNM0aFXiZ+Y+z2TX19wiiPFoTPqQk+rJOBVwKM2x3H4yXEcVgAQ7HquUTlknOJF88ZrBYQSSzG/NwC4FBKVFI42whCG5ZsS7Qg7p3RG8ZLKAk05kWsClwLABTDj/cUQsaICptClljg8+c4ABoMxddkcx8sZxTh0waXFAMAky9OaTMbcivMLA8v9ufbhw3uH27dvCRwCmOijWUbJ65H/YGLvVtwp8blIMxm7JFtSmae7tyqJllleWDlAMz4GsbQkggIAwz5Tg7sSjAkA37x+eITE+sPZ4ZvvnyuWVuOQ2qsqN0U2YjvxeGccbQHP3FsAmHevvmVdSrVCjPHNG5Jxcz1tExBNLV0SmJWiBQPJ7PRVvY8krgLrZtI9h87EHCd+lOcF2CBdBZwxP/z86eGXE7A2NAAu8bmUhIEdDUMMC0bbVHLmlrNTAyRgc+lrACpJ1FJjmHeIeihOF35H2wDBxJSG5Q3T28+bAMVk9lU94xOPkdouhs6y78SyBhiKib57sxI2hXl23Kik5pKyev2mXq+eU+XvAq6TXKsbigF4kUHHMUGfMtYeD3jFK2JN5xh4rU6DEnZ7mxzIZ8TMTTDuJzbXDoUelzrAdDkQYlB2llUsannyOxPMHC9UPOKRDQirFYPFLTCsBIx2Kr8lcdupQTBqMP5kTfHVgN73irWuhFYtDjh2rpwABYxzTucz5qxCACqRpBnzqbTJfB0OicFwJSlh5V2o8Y1DQsm7ymGhcSqW3O9cwH9THqP6vBxGmfPMn5SJ0u8ic69Ehel/7hqpcwBUYiY1p45ZqB3k1jWdxTP/OH/+hWeAM7EviD3+VAAcyXscCseMbCu1DMiGPLKImdhd/Dnjyc1q5XueWdOO7nay/l5JojqI0jpYkm72Z6z2Xu7TmdnYl7Nd1YaaPB1gznbMiSc1U3KSFNCWDVQgdgVh63slA3yY07DTYYwD1o4xlVpDR9ZH8MQqx/eS8jug6nObdkIPO9gue8z9u5ccqZxbDejGLp/29p8/AD7vHLESLD8XgV+3/zgD7Eo9W9a0g2A/I0+blFp30GRenwfT/nYwWD/z99egx7D/2E7f/m7Fn7l+gOCaTB+T4Vt1wQOA8yAmJKwAsb9/+vOnh19880T1JzFokQ8LjBartXpaYuCzeDDgFZMno9nSSgw5DlCM33dvLXE0q2SZcZhZjLueCIuXzOHWvS20g4zMHXhn0zDA6QM4AcjKUnfJtgfUdLxZwOn13YzOWCgoKHppnfOD+MsywHuerHipOthVu/5SSqCd9EglZ1oSrMQAe7zsMJEzpdQEEwBb8hxg7AVbsS2S68Es2YCOGqCDVwxOsVnzMQOIaOxI/vaBGDx7QSPD7gagD+YOgJ04RgBYmdQdH8p3ke5jYCl+tOrTprTXXB/bTToxuCSTAugAJsj26iRVNnRTysQJo1xawsDN687GfEIWzCgZrHeHl9skBnYA4GS7rgzAVwqAvqLm6zvH/t6/IwCMBNrlgM4Op+wNSXRXlotltbc0Jq4Z6zhaM0+W/AKCk3gKpgpDHlDPT+JsldDotRN0iUUvhQptoSYpfOf3j1/qmh7nFEOH947EOfFN3EcxvEqs81Z7XPYhZ8h30ioSR9FmWPgOgHk2DDH3SZwv8wpWnP5nzCxbtoMAhorfq7wRWZSr3jP34fkYfYqHBZQTn1rZnNnKnAPhg1h3YnnFHheA4fcAXO4PY6qM2qV6SFInpLA4R+nPB/dg/HsSGM9T3kGJzW7fkCNBTGdJVLV/JS60SUDFHlaiLFg3gHxiivmTPsQpqXjig500zBVlCXZniyVlDtFXNEPx0jWPBNIkN7fjNOvRc7hl6pRp1RM5ej9PfK/2DljXlDtKVuvK3M679Wf2esRxUgSE6b4qLRW5tI0b71VmJXFGaz8oSXD6SY6Bcm6oX0YytQq1KMMy8ddOVOX3Og+AZ+4POQu1bxnEM98UF/zidQHglMYyWGW9IaFOPH3lZCu2pEBBgGvFMMeg5VmTlbXsOYoH9beUX7MWeDJZj34sCbTsgIotd5+aAeY5Su6neG2/e1dGZe/NOTHlj2axlFRO8u93kue/JTt2lbxirdO+GGTODUCbzTwP4HGZhboYFXss3rbNBf7rezlL/sJKoJsBrmN0YQhXIvxTAfBgl5oxPp9Ta6EpFJKkKc4HO7OmzRu2OLZ65muY3uz7+XN1aHjfmQk905ZOlGxYZkA5yscGsFcbsH+m524mwzYJlw+mYoDr3nHadGCTsBYrlz0DN+x2YQDV4G4kgO2eSfQE+HYQmfVmm3VZAO2fewDY7Oy86FillBW49xAFv6fv0fsyMcR9Hvb7/HkzwKOffCron2t/7YHJ3qMXAuBK2prrp5Mi4xdp85wDPruSRO4wlAkrieq+3Tp+e1vXv6+Kl7kP7NUInuOWth8DwCGn12nmuXw4SAId6ScPJWbr8VMKxD85/OnPHx+ePn3phDdv8aiTOdbMhV6gHUA+OM1icR8OHiWhKmMhmnuMRwAwdXWThZa6umwkYUsSf5sD2IyvPQQ8o3utEgcZJiqTemjlN2WEpjSDOGIzxdvaZbNDA4CbB2XpxeH1arOyyxPG5jZm5C/HAGf3yyDLY9dPRT3oL2MSrI8AwBV/CxjtAFjzUswA887Zyfnp82YA4OYZPQeAmZfZlMvLOzZVZQM3A5zf+bBxbG435JJ53B5RA+DJ7M4s0pFAM+8BYPw7Ul4druXB3rAsxc7CCuKseXmCBNkSZ60lMbWJ46t1XPHDiX22XLIA/8jIPk8jlBgGwDDAb4tBJgunE3gQssD3HZ9LDWIA8HUBMb4XhhqgIwYVVllxOp7qACikuvQTAN61eC29VEKwMNhXvY/QD1nfYeMMFi3vtsyXOFU70GgbgBMDixrD7FE9BCIbNnNCcVnlhKC9ijuFOS922dnoHfsYNop/R6KNcY6REGZM7LkyN7stjA33I/M1wIK4XNX+ZfzOHCPND/9mnw3gZh5EDi0psGKuneDHLKcdkABqwPSXn9+rzKdm8ejzkxNA/BsBPOIvuQd9xfPpYwA22ZoZEwA4DKMkvMX0ZQ7yTgBgJ7RywjFlEG/lk5BY67m1l/lcMXAV6IDBlcPBgIY+8TOdnRl2To6BAr2cEGEcuTbxZTZiYC0thVa/F9hO7d81O2mXa0V2K6dPhShwDzGLsOzlCJKa5IPzZ/B73tfn1vmfzKcwzVpbdakk0C05lxQWFQsfQNvl29yL3yfW2+DN8c0AfpVcIwyhmFj1c/e2V0xkHemOc0+yLepBv3svhwSOCTsL632uWBqfPjfT6vUaNQD9rr2jJPrKgTAyyvqFvbc0FrmYONoQZ8kEyxM0822Hefh3c406ERl7Rdh1jUWVs5u1U/X0MtTmGDnO0k4PxhIpuMMDCM1wfDT/VuIxG0HDQZL9YQU5ftFzatdzEyOAaTBnTeL4LyIDPEKEEuNZPTLO2cUy/lQAPOzB9Wwu1IjzhnC7EEAGXXZyyUG8AuAKfQpR0uddnrUxyltcbnaCzdxoBFvAVuaxgEbldpB9UtVKMo82JMhejOViE67ty32wi9b+zhrIvJ3DsAUkI76/5QVYwbz3AzvUYhNfqNttc8Ckgb+rsSnbI/fpfZXfZQz1TkUwjOd2lr6S8Y3vHWGRO3hfgXX+nfaFbOkAb+PUWRDsZVmgZSO2tYHt2G8RTLB7yFygpJjr4jxhp/4o0LHKrZmDjtrz3AzxEls2792dRr1tc7z82wFc2zqffbpNiLWO9Tqm/jzuIN8/scmek/NdsXZk2yYLtMAlMVgnb1T39//9yfeHn/3iseLlkvnUcX2zbu76AvHYyKC84hqt/KSkC38PAH4jA9yGHgA4jK+NpSSnSUY1nx65P1Iks7gH1UnVoZp6fToQLY12HJeBRAZtDHzJDzvtvk7u3sFeuTvs7qLB7xPf8pbVczPTyW82sLboM2HUniRnaQd8fj82J8nDW5KBNuPa/jo3n/b5XhvGx837d2yBbd732EVHV6clLDGSzl/m1o/4lyQ9KfmyS/ucL4N0jgEuFgugt3egrdLo7mgIE6kkFG2R5nAyM1hWX9WaHJtAS1ZR3qLKVlge1ThnxPhY/txDCCb4NEhICS9+T/w72a85rL1ecs2UvGZsWQMBWLRDNYJhMIrNTJKrwXKrSLzXrb14UUVUUjmVHajkIJLRJM6X9Q6Aw8llp4IYGIE71/eWBPkVGaDJZFy1cCtDdSTGCo+Q48yAiTWqsQb4vH+v+F4DfyfAiqOAWrM0FhaG/SfAtGdCTMIiJU1CRn7zhpUo1AW+45jqZ89PlCyMDNQbCY5q0RoA0+cAaGd8dj8BOEi+lSzQSkL0gVhKGxgCC5W5WACpkl9pH6tYZu7NPXhnGGNKFtFneh7Z8StJGGxTAChzh3vAdMEK0neATxh/jHg5JMSiItWlVL5ZeeUAACAASURBVNM7gaUffXlfUunELGN88xnJsOwguCGAS5uT2RlAQP1UwAC/p01ycFA6qLJZJzMzSaneUmKmsmIDwAKO6FeBan1nqm14LuPhrLzvXDNYsvNIyYl9vy456rMXr2UQkSmYvogREjCV/TuZi50YylJyA/6oJeafke75u5Fwea6HKQ5gi1NXQLuAsRJJUW+5AWDGw0bLlD1nj5AsvMCf3l2OOjumJLuu8B+AbDKSc50cA3JgGY2GoYeR4R1enzqmlR+9dwHkMDZ5v+Glr5UmpYmqL3iN8yMp8oh5NTuaDMnMs6EOWaSF6S+FGxVLxHpIKbduGMsOqOzbST5mFjieXoOSgN2ecMtnuveJ0d6W3EcqmGKB9XmNRfFg5dCfcj0mxgRa7mvGVCBYTi4ny+r1kiPLzz6O/wBno7owZXxDGlS/xkAfzojss60fAyY6+9YBRo59jWOZf7p9nZVy7DSFWt6rn7XDeG+AaZWdrmfzauh222nPKF9BwHAAdcN3sUuGcZxTYJS1mXVVuwzdK2xaPG6Tv2ynj3/a8Jd83wpFrdOWOyMETFcM6tyvztZcbLG5uX9/f71nnaGZoRMsjYk7CIzeT3rWtSva64aDfiS9a521gF+Z+gXgh/242C75Ns/rcc/j95UUV/9ujPH5eZBVNEFT9rn0u/eaufeNcSnDb3URenxq76kwwHwnADjzbY0R9fvM+ZGx2LNz55qaJSPX6/q8zritc3kCtv2401y/14YA4N5nndvq62x7Nvkq2YjroPR1tPPZuH4w4f5NZ/oVRjOSxXlnGdCywke0Z1fiwQ5k4zDOo/u/uz/r3DrJ+mz742pzZw3lpdWnathcl1nkdp7Wmj8HgAt8/5P/40/OnKXQsqfHz04OP/nZE5U9IvYXw4NGmHl1htKxodTb9BcZE6YSOgj8JjskB7cSbJAlloQab9V4GbJlHLKc7FmIrHW72UlaVAY674aRrLg8stoW++yavWRYRQ7nusI6PJMkQIzcBKZ9Q9oDwWMO7cT7xoia86wD3kzlKV1YF88Fc3dKuytOq1/bD8GPcCxvpEXrfY61YQO0j1z0QwCw+yIF2Lt3pv4Oo/LuXUnoZ0bvgE/GVrVU9+oA18LQFK0O0oHWNtRsIFYu2MAOy5kDRIcPLG6Bbi3AZmx5bjt+yIZxL4swN/3s6aMMQGM+eK6M3e6JrfsagHn9RY6lJHDEn5YsOXFzqWE5Dzf/LbV4LV2mTTaaFefXSpPloOI5Bj1IYLdg3TGq7ivVOC7ZoplCJ4mSVHDE+GN8k63XzjDVusWpprhYZ2YGqEaqnHeIcZGxvllZ2THqSSLl79txJkdX9btloWZlYXR5R8czW8rO/uG2FZtY7K0zBV+Xofv02YnuAeCQBLwS5GmcKvZZMbp3zBjH68i7AyC5vwHjzQIjqansdnJAKzGXwKP7JXMHhhbZMD/ERT98eEcGEE8BjHIdxjd7njOBl5NR4SCAQB9ULnXk7M4AYFgrpNCqGVuy5x99+eBw/x5xwJbDmzF2JmllAL953dmgK6PwoweOYX787JXqw/MkZ4M2AFYyMCWgqizZqst8vRj9mXApdTCTudsyZmeBZny4F+OF44DzBwbSccB2VJC5GJteoOT1W72D5NpiY514zpm1CatxfV45GcopmrJK/C5ALgfzPAsADr3OpI9/nSPjZLdhB9tqp4jXfqTbeV6Y7RjU8wwwWOU6+sBzw4w3fWGnhecKzgQ7bIjJt8xX9YdLDYShbJBntYgcCErqhCPHGdpxIBlcOgM224DyG9R+ZgCe+zrpZPDnAP3VUXGARYKu/bK2WisC3BdJWJZ9LIZevj+AdbH3Su5WIS1ab8XABcjw+NgTDlHoLmwPjFkj7WYDgEq23koYcm/mWvaXMPEx1iZLPXZT7yXvrE5Qxmgl1HPCPtkgsm0cPiL2eiQDcsfkHWYW3xlT6k3Az+pgN3vyes5u7Ig0cYRlVaLOIzVL2+XnnEBRknVju1/vvWqy7bGXjrVvAMYNi7WTmGl9SP07359Jw3yGhfCg/usUtp+/Sa/aNUayBiJ7Ak7aAFVdk4lcNnEA8GjLxpbcwo+MXe+jDKpjLucY23acbY4x38cWWzY17WWfVN9v+nsxAMe79Pl3pH9Xe2gDzsshsmfjDcIl+2HmbrIm13sNAKe1uAXBe03KNX2sWhdNJngnu3Ha3t/pIgC8WQfdKbU0rI9R1mPGqDuX3PYCk8uX9sCv9ioq4lzykzN9xQ4DdF7w/e7wWveVzJMOSvutJqg9/4CMq21Pv3OUwXPur/ZvMqrXGmihtHt7TPaafKb76pfn93w/f1uSrI/NmE+1voeT4R/9L3/sLeTsIMPnF98+P/zzn8L+Pjm8eGFDMD82wrcAOIOyTrSAJwBqQPAwkN8RT0NJhXclBbw2ALAPpGJuR7mCCYJ9qFSdx5KKyhhQeSXHJ63gdztI66azSId3Dg1vikcm9hq3UuBiXTRZOP3P9e/rJLgMgF6+dLbvdmzDObZ+Lnv+ZQv3Yz4fi6WdI33DJVZczpDKCp5FocNrBwAPCRrTVgdZP2Hm2HuTdE3fOHdkmCtr8YwpDiubeRlWdhpklrpq8bf60HGwDLYj80og3MkJAnpWAJxnzQ0o4QVtfpNdkWyvrZRPpL9JO582GoBeMzhVyZxImc8k243ckXZE9i1Z7u2bw5OctkgeCVBRXGIvcWQgBlvJ54qPAzAkdvG6DXdia09OYHAp9XNzJM8KkEsIRZxgPBfDVVLbq1ckz0WVojhoZOAFrgO8+Iz3gT396ov7Ymn4jiW0qnggFpkfEmsJVBYDRx8BYJ8+f1X3d2xv95CHkaRNkTQnsRTzKLJd7nuPsk5XDwL8Bp1TCq+Y5ju3xWZ2owN2npwL3IsM1l9+8UB7pCTflVEY9hVwRNyn4o+TTEtJuczYRVbNv8lS/LpKC4mhxPF4OBy++Pz+4eH9W8rwG+DJHMC4p70Yhkip6ReALDHSMIjEAOMoZS4hk6YNrt3qMlhJLsUzYGdHqY3hQk4t+YOAHYmsrl25KkAh5wU1LwUkzbwpb4QYUUvutc5qeQOA0z6Bv+KAIj8Om9kBcMocKba+1Qv23uJdK/cPaM0BGybJIMsHuuORDbz5PL8XWEsZoAJAa9kR97MZ2jCfKqclptFKCsnn79xQX7smc/aQYqYr43Ik9TTKDDFy3QLAVQqL93CsqtnJANusM/60o6dKtg2lh98loD5nF/MiQDPOBIUklNw6JabSnx0u6CxPbdNqi0ImlBjLslTZHOXUiQGXfs5YrAZ6L62S99H4tbrHcQYOYC9HgOWdXo9hgZMl2C1nbJmXOChghF8gDadWssoo2eGQpG3e173XuL+2TJj3+fOZU3PGfcz5mXEImAqIGr/fM0TajT0G5bRXuLltrYCIAWAGaJzlqtQfLVFn5JL9dwGNeWQ+izN3NVrXdx6gcyj2HBObkI691+sGPQD5WF9kT7BC0B7ssf5je5Yjo0gmqwsXANyBSQfJu+9CyF05EQYgjA25guHNdY2Bqxt3kL22IXHAPR53bz7l7Mr3VwCcvlu/mzkTUDLAVCk1Oy7Qa7U5tQVy+nAjjw6Lv4LGrOXM0XacGBMsz06b+x5wDIjONbolrbpjdL1mYJEBnufudtlz0q/CV4uydPb13N/3xm4Nt9y7hnHqwNfv43Zqyrd48XzW//Sy2Dp5+nNcJnY68D0nIz2esvUxZq1Gch+XPs+63dufraRVm5DWrTNuff88c3/ee5+78t//T//3GV5cDqqff/P88M//9PvDz75+enj67OUwlPyCYaE6IzSlNmnoZrIVWIaJhbHixxJCx8CZeTPATtbbHApJHCSDvHVajHR5jmFakAW2jYPvJ2NqDH2JNNogZvPNe/UOmhvBAi9/A4D35tEP/t2Y0BcBYElRzWz0TQ0DHRAFixgnB46QpP53qO3FAJj72YHieam5WAqCzOXuAd5bgJ8GgHsSE2e5uwgAZ3PxvPdaUU3a8naJ/RTzZBZZizqetVp/SJAxsJ3BuOTFFZsoxrVKJbDO6D+uY3MlORUAVkxRbZYCwJXZ2CEGZbxrfZtRfnNaa5burziRJCYCDIoBJrNwAWzGkPhXxzuZXQ6w13rWM3x/GZuv32g+AJrNdJL597qSZz175hJPjx7ePfz2jx7JUCKsw5mbIx31OMMqS4Jbxi/PBBwCmHG4AMRQm9hB4I2dvwNSaRfyT56rclCVPIjP+DfgXCWYrl2VpJmsxok70bMByJR+qv1Lc/vKFdXZff78tTNY37l5+J3f+myWOqp22shGxuwY6ihbaAvAPKAuMmOxqSWDZozleDw7iCH//NEdZV2m3wGNAswlk+bvMKt379483BFL73WGU+Hp89fqJ8VvA5JLVuyDzKAQ8ApoBtBkjvN8Sd1LUsv7k40aVlcll6qOMP2bOFgAPMoBJbVqrJ3Pcr7nLNiJ77Vx5rwR/ehmzjiRUiSxXjc9rixrJwmX6AvaFCM5TmZ/p86wkghzhqYkT/qB69ekW9nH6AfHc1dN3JFp/IOAK8w8clvGQWXAAMA4GwpcrobdNBxm/grar5KAbZ/p8uZuqFpGbSeNpbwFhiohVQCkZetWUaEAQKbNHonc3Xul91DJQxO7V3Lm+bzJfhq8xQj2/uWYZc/HbmwHpMbIWo2z7phgDBLCkH1xssAev8la+GRxAjT7Ts+1tWYTUCSlql5VwjacSGTJZq9RCS8BJ9aSY+A1H8L4RWrcYq/Xg/Qio3O9Vn23sL+ef9ucI8e/V30/APrHAWDZhO0ZYScNRvzTY3zTppWhu8iIkD1YgDNjyXmVer1z3tT4NSZSZ3tP4bL0h+ZpnNdlH472lscmTGfmQ2d4Je1fstRaJbJvmGt9tlJFe2OWPkqfZN7ujZ23v/PgJM8Z97qAKcEe78/aAOCatN3u6oyi9sUGSNKWuZ79+XCwDPWdbzwZ266Q9IAZNO+zfRMA2zkekk73Wwip3m97tv3af/1d4yDs+GL7+RJesCRcvgwE8/keSzkHZEvW7a2Ty/aJzfzptnDNHUv4A4gntsvcWu3dtQ3bGODzc7+PVd+PxlzZ2aP6MweurB1lz/4+1geX7X+yJQDAGChPnr8+/PGffCvpM0lgkhioP1BGeMnb9PveG2tq8TK+mfwudm85Xu6b0jBJaJU4vrAkeal1goT91SZKltdbTrTFf056Y3are1YjS6C5Q0oqo35uSH0T2Pv7bxjgi46pX/6zMb8uAMAqN7MC4AKCjL9jKS1F9vxK0oXViXGeAdYhmZi7ynLuOtNIPx3D2Y3EvjH47xzyNeeGYZrD2FLNsQlEAjRYp8sB8ObwaSXG7BAgxpYkRJYCSiqrXbsAa/2FZEMATNaaGaVirIstDOsqebCSJBlQADC5vzJPF1uhPaAlp9G6rZIwvDX3d93MWQ88GWLZwyTHPXmtDrp955ZjYwWAnUgKo5tjLOPpvzsrvIEc5diQxfud2FvIcM0cAIA8f3Gi8AqySwOAaR+S4jAxAP431AFvDLC7yXuIEvRJ/mt2mVjgxMgqflesmkHJ/bu3tedY8usYbQxe2gkof/jgrtpFzPPJ61OzB9SelsTcWZYBNdnrAojYf2GYiPP+q7//le4H2GRoPcctMVd95zsuPUWDkmnZ4/heRwYgnfuL1a0SNor9LokzpZ8ASbTdGft9f9gtvcftG4fPHt4e7TRjdlXGPsnIeH/aEBmzGVhnEofBpE2P7rs8VcAkwDRyUZwMMMDKqF2s5EweZbkj3wMIwopOhYATaAEMyVDMuAIOFXfdEtlo7pWRGmBlyXyF2tS+gtTWCeiKtS0At3UqTYAkYNaSRfF3g1Vit10P23N5ssqKpU1Oh1I2MLf03FYSiPanBA8lp+hT5jp1m1Wfuerm9nW87sCJv03G8NHeUUoNY8WS6ySmShgA7K32xRZL1+vg4hxQzDpZ3Et6jqpixiRPEDvLCZoxN3NXNcqJ7b9hZwT9xl4Ay5/syqkPPfbcZvB7Hk7WNu+fDMyRN8uRISPc+7DCRoaM9BiAmDLkwQiWtbMCZtrKWnn28o0zZb84leMCp432itdWW0xDMKRBnRFtfmzMqQtYl3WsfwgA7lJvnR11ZMo4b5Z/PwNj+3UAHDYq45jvrgBYNthIbLRNcrNnRYyxGuoqy0aHMuAcqI0x7z/jNNYYNIvV7xMAN/f/AO7MuSEFaWw3n+V9Ofu2BMxSKqm9VAemcrLEEdL6fLU95TAsVWT/LPMp59Zqo8g+aHlhjlloFwLgJYlWd1ys82H0Vz1oBYpu73YMhi3OSBSD29dKv2cHQp3pdS6H4yz/2p+5f35/GQC+6PsrwFpV2T8YAKux2/JOn7xHtBC2dYyyh+6ByrHnNlXE7vocVSCiDDnP0uZ7YelnQduZ12l9rw0IHu60846liwD6uib6M4Irr/yj//mPz5A+/+RnTw9//CdfH77+9ulgS2Yn+MFiXYmBo6xGlWPJgXBsgbFoEodrqWm+6w4T81ZJb7hHyr5ok0EyWMaLJttIKjSz9YY5SuywKXu318Z6Ud0LAxxAq18vTrS+KAYA/w0DfGyIf9DvLwPAjGEC/btn0casEyxF4htwkfI85zxALYW+N/MmgS7gZ3BCArdtYrb1wOlzRCAQY6wB4LyXN/ktCB6bWs1VG34zBliHcJPLZtOeDHDFHZfXH5CVw77HtUmCjHwYYHDjxpBAw9zk/oMtL9CAJPrNmzcGVBWfSvviXAoAHuuzDHnisPl5+8bZ4scGU+OECoQfADL35x2RADMOawywx8Vt58fJrgC4ziCdJFRxfAAUYSI5YS0Pfqd7fvbwrhxv+k6VLDFQNUvlONEk2kr5FKTbZ85OfdMJqGAf2SNoA/vVK8Ds1auHh/fv6D5OKEZsMbJIy4mJ/wVccg/ahJEMruB5kUjCXqs0UgEyvePbd4cnT18pUzfv90d/8FtKFAezFGkz7QfYAFj4vhMIOoYXEMgPz2ROJRu0k/ZYTss6whHBd+7fu71x8CSGFLDJ9fQR2aKRMudAUT3g07digfWM2zeUrCsZUX1WGADzPp8/vCuALEBYwIXv2ZHg+FZJeysjNKBFcuoCp7yr6g+fvJH8lDlDX/K+D+7eOjx5DutP3DUA2InhnBis4mJLhtwZ4DCIittVcrPIKu2UkgSftSNgHsZpxozS9/RjklAx33lffu7dvSH2ssudJamt+wiItfkdkJ1Ya60j1UO2GoE5mwReKvNUDi+9j7JrB+Q7tldOnopL9v7pEKc4Brx2zbLSD3FGqGxYJSYLCI5DjZflOtYW95L64DYA2HHw/DeSZw1HnbNPB6jmvYjtRkVAx9O/jD3MM4Y+0msz/Y5h4X2Hg6iA6wRbWxDc3zHsTcosDWRXp5X3Z39/ldHGhmAthL3vxmzGTrZDycVVL/mVQTBkwouXOL0cShCgc+48uuDkXA3ziw7ZXykA1mHjp3UQfAwAnzMyw5w2yfTGvhrZfC9mp/O+uwC4HFVp3zo2/bsrwPN7bXtzODlafG2PtQ2Q7Gx37uASnvMntueGKW5zLld6r5ux2v0e/X06AJZNy/+WJE/r3Oig4DIQ1sN79gD5efaWtT4NZmyJ/Gt1BPS+XuXJGrvE9zfp8rpGBvCtQcq/j4Gb9X37v/P3bTu3IQjb6+c6SB+v99uM1a+aAVYHHpcf8/EefunzYQ0x6PvKcCK22NnZ375L7MRj+886Dpp7ja3t31/JTM+BraPN7zTBdG//3ty4rH3H2j3s0//uH/9fZ7/47sXhT/75t4ef/+JxJZiZntFhjMsj/GGUL5LUqRL1bCeldQu9ox1TGUCaDM7eKS1lJhbYQNSA2tI0SdUkjbSEToaD4gp9MLGJ4EGOPLFtQz7wR+Kg6YUf1zCxmiRgOzHmpPsNAL5AP3PRqfyRn/0QABypsgzfm7CELguUUh2ZM2OT2gHAaaZZMxIFvdO8BjAGAGajzlzoiy7tN0BMaaW5iP3dkj1HAtTKiJiZsdEa+e8KgHNYwPDykzrZqWHcwwu2bbQUEXDIu4j5E7vr5FU+oKYhovi2AD4lz+I7U5KczWg+w+scltgybACw64UnIR2zR4w6sbaK66QE2jut4Xt37+j5jF0SOFmKPgGwJdaWwMPsIidmD3AfmDni/hjSo+xQ1QiGGQYQIj/mOUkApDZJBmvgGCMAw9sJrK5Lvgyww+AHeKVsEW17KQn2lcMXj+7pnWF9BQ5UB5hSce/F1H326L4yRcMqYyBbCeO6vmJwb1w93EFmXjJx3gHn4vdPXh5evDzRPPyj3/+RnhEGGJAMyElMMfWTU4+YPTMyZgAwgAZ5MUD6dcUnKlTg4HwP9CXfTaKrOE8EipAdV3zqZ4/uHh49uFVORZcaMtt+KqCNg4XnDLBSmTh5x2fPT8Ug83mcpfS/MmbTxndkA3eMscfH4DAZjyWXFlh+pzY7M7Ql+rwLwNy15S27DwjPwSrZbsn0AeGZwzpL9JnncNhZx++WZJUM0/dvqr8cN+vDGr+MweMstaS5r4R5BpH6vFjUrJfOAEdOzPcAfb09SXr3puYUn4XtTdkoDGHukezOzCsByEqiZTbWGcrDlvV307ppZSySxIn7qq52JeWKQRLZuhM+eX26NJdl90OeWvVw6Yc4GcK4s+ZoH3H2MKSspZ6gy+vRMfpOXuZ48AEqIoetTTu/d/xmGWxDljv/bRY6xuyUW0clFjCsd20SaPWv9rW5f0c2PZjgyo7KGLIWYIK/f3qiGHlAMI6mCSIWR+gFZ+SfFwDu8dLTNpoNW2NEp3G6w56HeOiZp1ZlYBEZe2Byrzs072t8M04BMGvpsoDO3Ifr9wHwvk2Tc1eGfwPDxwBwpNm93Wmj7tXvsaLuOntXQMe9OvO+x6Dn3NafO5Lf+Z19gDH6x4t7s98FlOcZnfV1aM2UHG/Hy8BcP0ucZq7r9pj+3pwRc8+dybLmOG7xSL/f2vfrHFpBU5d4j7ncMOYKgM9/f+u4yb6tcfuzAMAX7BHZmy+6ZMbo9jmf0m8++zrI7M6g3P9T9qIBoOsc7wTDntx7d/8JCC4MuM4fz3u/gxMh7jsJ1rFb+0kS6L/3D//PM2r+/vRn3x+ePUf67PhcwdjavEZ5lJIwS4ZWALgv4O4NsCfAC3TKGVc5qCXV45lk2y3Dwoe+y9zACnug8h9e5S0d7pf1E895XONFAfACRuoab5iTAXY/busCjxIqv2GAL1mKv9zHlwHgHEZ9s8+mYwbE9aaJTwQAC9BUrcoAx4sAcJQMMrxU79qSNUpzCbSNEi2zFMG6aQzjtGSTUyaXuPnz816evWKALwLA3lirLApxrDCXYqcTF205LasNBjLzdQDzBoCVnfSty5h5Tc44Nx94YWhTu/W6QKc9hU5Ml/b0PkgyLPpZWXspl9bqJ+Zzvpsa4NeuXT/cFfvI+zgWlwOE/SBGV+IILY++qtjfV69em9WWRN0bXwC2wVISfTmGGRALK6s4ywIJPNOy6tRXtrEN08uzAc6fPbonYAhIU9mlqn/O3gegZt599fmDkhfDTLpOqGscv1eGaN/jpgAywAFgDbATM/jewJ/PxTRVFmrm4Hffvzg8efZSe+cf/cGPZUhxb9pNP9HPqmV8uCIG1yWAJuvJ2Djz9dnhwX0DZAAw37Ek+Kre6cmzVwIgD8XQXp/ZvQ9W+wBSAHsP7t8WiwtgN4gyWw7DBTPLPR/euzVk0k5YZZYdlpg28DnxvsxfM5TvBGoBtOz5sMAk9QLc035YwcS7qpQTsZb1PBwVPh+u6Jm8g9pzyryzfJ5nS25LP1eGatdNNmhNjGacD8mEHIdIEkWpFnJCDMLgVky8DfNpQHKvgFwniyrmtUB1nqs9TQxshVjU5hZQm/NcTrlyeiVbc/oewCUGVeWNnITMzrRZsojVgU2qzMTJtVFS0khfnaTL60gJq1QT3AzvzXIwlU3rtQ9bXhmPmcdmbydgplWZ35Edx1lB3+tzlVkCANsoCxut3B2V2Zm94O2H9zIgsp9Ss3UFDB1wBHCPs2IkNazY73J0xOGQ9xp2xZIEi/v1+GnbFbGLEv5Sic+09304vDgBAL8WACZM4PGTl4N978b3ZcbZpxidHUysAKYb9OsJPaXIx8/uqI72bLtNG8sG5Xe9Dbqm26cLA3xR+zw3JgDOXBkGcdijc4zufOAK4H3OHQfAOTejMpj05vnvnXu3wV5N2zRgdAus5vNHfx0Bs12BYGpp+9MB8LCLWnbdrkJZRznn+gSf9Y6LAiBzNWEVXYmXe3YpfezqdQ77PhEYzPI1GZM8p7cn9+9OsE2fLWPZn7kHftfxXxWsFwHgvTX76w6Ae5miPv7pp5VB7VhyOgiOs9DnQuDrIf27/H0P/Po8sZNm/cl99xjgaA5+CAC2U/hwuPKf/xf/49kvvn16ePzkuctVhJZuMiYbv/aEphRSH/h14iZmIZK2LLSwu77esUCRVYsFHp5u1/PkPiTKcdKfSEyr9EHqnI3A+vOMljpYnds6uNg4e6hnCYhe7mUsOnm7toOzbp7rZnBso+sDfOyacxtzklIcO5/Ki3b8+Dq+2V/0nXHAlLf2Y679lGvOHabLIblunOumlmfZeDUAJhMtgNVzCpl9SbgqGYm/kw04GVx9bYCdEkApdtJyUpf2MbM51QSRL9rz5Dk05c8GliXhGInjtkxrDgLuuzFalzJIeW+ebXAOe3s43LjpmEkcRJwokn63+Pp5aNi75yy9lqBivCY7c4zHOd4Yt5a+0kb65fXJqU7dXu4p2bLVPgzUShrGPwxwnc1XfdPqcfM7AbO3ZDS+drhz1/Jbxk1gtGqgks1dybNS71nJl66JsSQGmMfaCWB2KPtTADzvwGf37t0RiAUA8BPWju9kfHWoV0wssl++S/bmzz+jRu5NAVpiXQPoGAcyTcO6/+jLh05y9ZrENwa5BsCOAX70pTm/bgAAIABJREFU6J4yRfN7ZNOK2b19a8xDxuXu3VujjBOfw25+9/j54bvHLzSX/9of/lj9IMkyybNwBogRtpOBUkmqX1wZqGuaC2Dy8/DBbcuwK1MtTD3yXNgpnkOffP7F/cPtm/STpdxR6whoHoh1BszfEUgNeGEOAJhgZRnnR/dvqxwRbSMxUNg9QABAljhgkm7xORJY+iS1VcOaAqbybJVgqnmrefXWgJv4SrJFa35KAXRNLDANJRGRpeF28MyM3VflCFGssbKhT7mz1QCRSk85NOMQSbBAZkkdVRNWKgUznAGPE9CeKdY67KEO/2TWlcFuI1Z7l9ZtzsGSgqV8YFkAKadjkGZW2YnYHErk7NtePzwzbC/PpW1iJpG/VzbiJCsTkCYJVEtYRZ/qvWsOpFxUzO4ARZ6hRGmVTwC2GCaYPrKxMyXjqeOb91XN4KqLzD6bZFtZn2K0q68jZU99Su0HLSZtlVxOg6h2+5J90w+zf4rJb+d6nADat1UiytfQ1w6TmCX4tkZkldYaY3UmJ8yzF0ihTw8vTk4PP/np05LXu979NO73JcAfA3y7nbAFA8UeNgBzEcCM8XnhNemnJRO3zy6DXZ0jiyWse6Z84w4Alp05bLetjZU+yNk6+mTkapjju1fntqPE5AxY7ZM+Dv15eWY/Qz/atmls9yCPSl56zObLs/eYXK8JHJ7eI9RLLcllgEVXGNiUmonc9L29WlD1Utpvyz7Weupzp+yeAYDPvL90ez8s7jqHzCXFvg5T3Wywlth2Y282Rdr59e2J9LEA2N01M0z35/Tx7aCvP3Ndq3vr5GMA8MXra6GNP2ayNUKv7xd7e0cA8N587vM+/boHgDdNWmpO5/xbm72C58ybPCfXx3Gy7mm67gIGeLZ3qzbu7cg8PffMVtbyyt/8z/7h2auT12I/gtL5ohPqfDhcA3xWgiFeKgzNmBwDYDZPeJVHifyK7416ne0wUfKNyuiXzNAytksyTSZoWJJ4KbKp9Jd0x27jOnpnds/D+H0Cy9dEXmOWtCfsOwt1gTo4sTIVs5QF1BfpRXN6t33eJ+ZGc8miuGiBfcx6OnaN3u+CzfNj7z02+SEt9KL3wTmB5GX3Wxe4DMlKhkSyHstonYwo3kqrFWyseswEgwvQ+s/ObPYkb2YgKxPpANZl+CphUNWX1ns0r2+rN8kzE2d7ft5mclUyABnmZrf6AneYwIydh522QVeGWQPo84Bye8yQmy3mJxmfk41y9EmdfnFKZfMAFK1Ml8YtZ2UBZWJ8zaJbRi6RigxWJ8niO/w+JXjktLhNnV6XZYojoEu483snu3L8rWsIHwROewkhfmcZu1lwvkMirJSWSZt5XzPIrhFux4YdcTDFAEfAKwCY+Fr2RSTQqU8M+KUOMd+lzBLP8eewbNSlfSMHAnORTNQwtHwGiKaNDyvmlo0fYAoos8TbAAcgSxKs7x+/kBEOA8xYkwyJfwMmGQ+VdnprppkkVAHASr5UUna+5zhkmHzXLlVYyXVA+1uBbBr11VcPxeSpvrBkqY4xV3kf2OzbNw+ffXZXIDIJtDSvP5wdXryEXT9TtmdkzvzA1PKuAKOXryhjBlNtFpiJAxtNIjKVpHpHvV/XgwfIAqQCwPh+GDj6i3cA5MIca90q0ctBpZwYZxwY3NvOG9dbFnP+4Ux9RB1j7t8BGs9nbvAszRUYTikupjUogHfLWcq5Xlm4lQl9xqAG4AnUlRQ6zGccb17T28y4fI/7ASjN9lZ5sWKdPTe9Hzje1yz569MCoHIGmYVVRtQK/dHaL2dcyvOoVBNgsEq2MRiOS3esrs53OYPCBM/awnY0TSdzmG76QcmzVAvatZdz9mVNxkC3Y7ziqws0heVOGSlUBpQny/kqEFxrlKdHTt3PggBLObbqnbPXaltr2ZZzPudP7/8zVplnkNVaYRgFgHuc58ZQG44Mr105ELSPRN3w9vD//LPvVTaMtZXvdmMw+3za243SY6Cp/76Hh6m/Q7HVBn2MeRn9uwMQ+jk1bSafm2pvIczYP5EC2+gtx3PZDSnJN+65k2n6HHhqjuVzRn2ppuKU6Wflaj/IjtV5um9Z5IyzbeC5HSfTCixsq/jdU0N7z2gP+B5AtJzhacQKdHv/7Nlx6/iW+HObG6fGfNqekTbi3D0fYznmWjakVoaotzNzJH96fpkMyO9mObUWZlDMvPbhJONqcybfXce2A5bYJX3kOjjbrO920XrNsbHfb8MWLAfc8ud85/NzKc/ck0DPOTa9QHtran+Gbn+7saMLBOvZTX2x7idRyR3bZ/KOcvzs0LkXAex8x4z/Foj2+/pcsf2KWzFhSrRp2Ku1s8xxrfJNSWC5GePjjPRl/djnmI6Gf/M/+q/OLEGeoIQPXHzbRoZAQDUkRbnHBlrSKneUJxCgxAlqfJDxdxmsivOifilZ37wwE5fkhlWmxooB1jO81MYmtncoRJY31vMApT2ea8sCX9ZRH/v59O7PbMGZbB8DTM8B4AJoSeB32T0u+/xj32Pvuj8PAAyLuXqPj7V5DwDzXWVIrUzCNrpswMXBosiVHHLltJiOEzOo/KiGcElwmZ9mNmcynuGkqWRtsID6boslj7PGLHCSx815OI3DlAwpoxL5L7FvbBQlQ8y9AoAZDxna1aZsOtmgx58thMEJ6Kyg8IZT8YbKoOpM0s6cOgon13WezzDiZuXcPrEs2g9mWSrFElaZswDQuTmaBRY4fvPG8b+M2e1bmxhj5jv7DZuDjHT1rZ8rOWbJfAGYAcAAVbHjFTesuEGS9BzILH3r8OCBY4wTJ2Ivuv+tvQgwUf3BfZys6q0+AwAHvKasCe9PRmnic+mDLz+7fwD4O0GV+4v2AZopowT4JBM0+9fz5ycyjmGXPT/PBOABZmayK3P94YoSYD179kpo6ff/pS9l1L94dToyN3Pty5fUFn4rCTVAnd1NwPu6HQWOOb6qRGA4h8S2VkZa9mMcEcQa02c/+uqBGGCMdAEaZfUuppTkUjcB83cEcOn7sMsYQzDJvDcANwCYZwsA37ouxpY5A3jmGozlAMgwgZEuA2RxCCAltZT5ithAEqxxLYCfuqtI0MXIM1tUj/mGxkz9T4KlYvyZyKnLSogELLWzbnuHYe92MiakrlE5JVmVzwvGymw08umrWp+qTQzI1Zph3GY5Fa8Tr6ms1zhf+FOHv0IPfAbyFNfsReVhIyGAjD+1BpW52XuY62FbRs53NL8LwG2YSh5QmcExUnP9dDAZIIfh7MZVEoJpD6w44ZSLyTmdPhxgv5KG7YFgfafstIAkqTbKaFL7mkRbNkKTqsbIzvme9Zz91fuex8t9sQXhq1HczxGeK4Y4yp3I8oqp7/Ni71zS3pes+gWeNZ6qX/3+8E9/+vTw3eOXh2dkKi81kueHJErjlhcZmrkoZ/0e8FIf1Jzq7fwYADzvv33DGLF9LDZiumq/wWH2r62s8RyA/QEAeLSnMa29jSuT57Uzy/ys47dnO+VMjYk9/t3i3Md8a4z+5j0HIDkfu/qp9pq6eGMTOg9OwqdMlGwVZh2M9CRXx2w8j++YBcW9DRdDrUVD7wCI/HkOAC8S9wD4dQ4fs/HmHD92xa/u933u9Dm+N0YdAHdQ7T0oY3B+/ezdK33nMLgLGLZ2uz6m4/sL8OzOs3z1IgC87iPdETTX0jZJ2HnHkOfJ2j7v1TO+2ETDcQCs/m/SjbRtvFOrAdzt3k9fT4Uos3f9jb/9D840uM1TmrgmTZA1G3Ojj9XoMiq7YZ/YTIxYZXm8fbNKZbi0zJSH2JiXUVCnW+RpYlQKjEyptA+OLWiuQP8yEOLFGPEKO3WmLsus9ilL7FcFgDWQS9r5Y7KY3r5PnQCf8m5aaH/GDPAPAcBZZCqFQ9beqqm6BcAlMWneac/bKUfLnMH4j9SYe4gtI7mSZEhVE7PAqWJIpVQwe9m9cBMEXwyAxwZcoN1AzjH4NijMytAWgB1zOoZGQLszAE9PmjaZUWbJEqqeWV3e6yqnIwBSwD8Abt3IAKw8E1myATAJqHqGbPdTWPSw7wF0GSPe1fJnJxkjth/wCGPck5no/hXXHQDAOxgAHwQuuZcdagbAADKVbxL4qVI0924fHj2854RJkTYq7sMA2CWeJojnnpIwv3ZiqM8f3hOD7HabcaT/YYBfKA756uGLR/fVNwbldtKdnL45vEYWfPWKGGD+o5+JuXWmYgNUphHybOYt7ejZPnkX5N70A3WA6QcAsJllz8XnL14L0AJukUHTb07gdU3P4T34HrG7gGxYtLCjAFyuffrsRG3/0VcPK1baJZ/koBCj75hu7iMG9/7tYkFh+C0VBeCyZ6ekE9/l+fSVGOATjxcgUvV+q8wSzoCEyphNPRMDDMOtGsJvOCyd1MtJpcxuSgZNAq/XlllL3k8MMSBYpbCcMToSZdqhUkNngPDregcnVppJGQMuNWfr5I90l2dwvUos1TgFIM7kVXsAOOeUd9ysh9QIjRFNPwQguzaygb1jiH1Wuh6yJdkCeLXnRH5oA6TiJYejy6BZZ3EBwoRASBVTYR7IzL3O3E61q86iOKjt9KpYzDpAAmTVPur/1g1glxMGUkf6NKB1zTSozEZ7/6xHuq+aumoadbN9kdZOSfZkpazamSUayw+wOfa6ERcZuO61lPzQXrQwyv1GnXEerKjURTMj9tffvzp8/f2Lw/dPXx1enbhEWuLL98DpOcDYHjjBwRY4a+8pdU835Ne/r2f/GOv6YBj2AVw1bzf3Wez1nGE5l3LtJDMWtuYTAXA/P/L3TJKs4XWOuA2ey8ck0OmL1X5aQcTKbueZcrg0tcWmba2jdb8NQ/dxgCe3UAz2iJvdjmB6NnZiBw167lLK6sLxbyrK3sI0P+szdtCwhxYFwTpH/6ID4P4+nlNrL04AvNe/e2twANiPBMDdJlvnrYmW7RrrczhO0XzvGIs+bNEWx77O6T3wayd2QGUOhwmKuw27B4B9Dk4ZeC9p1Z+fczO/63jz/IjM3+S6Y2Nz5a//B3//bMT0nQuxb/IhZ8wZkt90xhjMAsM8SIeuyilcP9xTjJoToGBU6YC6bgYGBof/lLm02F4MGAw1DEl5xAuE4Xl3hljHF4UVVm1TsqqqPIO95Nn8OlBWB2TCtdpaFx04F3VsPvtVAGBNoB3we9kB9jGff8w7HLvm1x4Ay7pxmRwAEf9lwseBkoMqBpuWalMb8G8TwJb3K0sxYJNYWWWDJsPxNJhZrDZmLRMdsbFZ+yWF9sK3Adol0H3h0r9Dmqw43wLA9Xsn87EskdjUJCTp2ScT9zwOpAUAp3xR3zizofZnc/+s3cT7GwBZnupyZU7C5RJR1Je1A8zln6oWcTE52fj0jhUHyb0IrWD9J5EXMb2jzEyBAYAxY5kYX9UcLUAWAKzEZ2SpVr8Rd5x9gORQh8Pde3eUhApwnDUeLyRx3ZFs+p19iAQA87zPHt4TWGJ9q6ZuOUAAYABg3v2zB/f0LmlTADAybe5HJmkYYMUJUwv49K2cfbDM3Bc2GJaZ/rOhM6W7MO8A8d/+8SMxsi9fOs5YzOyHD4dnz18LjAtY3r8tIKGY1Zuwu5RNOlW/W4btEkZIiPlu2F3YWxIffvmF5d68J23jB+dC5Ll8RzJoyakNsGsZDdaYdgCCYcxS65W/I9Xl3XgHSjI50ZUBQoBVDl9AJlJsxunk1ImbxAIr0ZPBIO+GDPo5/XH6Vg4EfmCBU6qJzwPk6e/EqzIOyLDvUqZoiTMda0uy/RmzlrYDrjMfI/81M1uZ2QsodQZ4jTXmvto3yl7hWs67AS5LPqo5mUQ2I7xh1s4NWDML5Di77G8FH0cyLu6V+tD8Pewk7DH3sRLCCpgt62UAEZbZYRCJLwTkzjJKKS0mhlOO6P55KVy88coRUcGMui6Mcd53c2aXcWUVWlQodmLpGdqDfd7ne1MiPY3VixhgORUbQEnfqk8HKJ4GZr9XAPC+DYFhh0Ps7eFn3748/Pyb50qM5ZJpfocY07ZZbEQm54T3621G3D0A7KvSB0VktAN9BXj9rF+BU3eChOntZSirSfvmwqjgEZbwiFXxSwDgvGPmaAeV7jOPzx4DLDXV8aaMfb3fJ5d7bRWLNaTX/jR2BXZpElXtPWYFwH2uXTQ2euc6d4++QFNJ+PrMoa3cdg+05Z4zxPt4WaoOIjb2fgHsqC/23ucvOgA+xvx+7JjsXReyATxSUWwX3W7s7X2fyZgmGXC/wUUAuDsg851pO84aviEpJ/juzssQlj6nDGyTb6kngJtllMY7L8xwAHCfO50JVpXnRV697YeL523HqWsny+4AAIf9DeDpC8mGfkmK6jDOZrFB4eU1FGtGttMCt0kEg6GibK/XXfIC5sKg2HGULCISdcjAfOli8mS1zcuvbZJXG4nkhw8yiGAzXsKykIF2HC45ZOLeLsnBrxEAVtbenhzjIw+vPnkvXD0/4MO/CACYkcXogVFkzgU0pqxQPKjrorF0xyxNwGyYVuYdjKdi5GB6qyapD74ZKhDmM8abT+GKC/xIAGzm1J7qgHb63VI+y8MVJ1exrVmreZ/LAPBYu+MULKnaKNHgzMuSio1Y/Rn3HEbZCcIsL5as+oYBUt8Lsh/wZ2SMyupbleHC9gJwVbboGrGtp1OyrjbYocF4Aua8nzi+0Blt7ehSXHAljWLNAxjtCIMBPhzu3r0t8Jl6sHynl1jKPc2QWfKrZFUnp2oX0mGYVZ6ZPYW+ByDCxuLceHQfefFN508YAPmN7sGLkD0ZEMz9kUnn9yev/c6Azvv37ugdI9WLxxbDjXv/7m890vxTDdw3liczt4kThlUWOwsABtARG33rht6DOGV+Hj24q0RYPEMJynBAFOMHS/z4yQtdA0hOzCzzLXs1oBtJM8D1i8/vHe7duTHK/XB/wCVGPUDzbpVCiiLBManOjsu4su8DJJk3lqP3Oq4GVGYkJ2gVSBIAdq1b3h0ZNNmlOSeQTDPGAGBifHlPzhD+47t8D6aWf/N+3J+s1Jw9KSkk5Ydi7FMDeLKSUYKolJJio4s5rlrDZpicDEvGXoXrRLWkjMkAnibR3cZAxWhNMjcb3czXZI2OOsCON/dd5Pw4PpzQLWEckdcmZnfWNPbcsqSacbODYca/piySjX5LWV1TfYYrMeZWCNgpob2KZF4w7coAD9vukmOJ3x5nVZjdEepkplvtH7kgtolr2KePAWC+w1xJO9O2NTHLRQC4G16xNTSWBYBrh6t9rjsats4H74M7YOzscPjF41eHn/z82eHr757LrpHcu6OSnkm8NXYmiXIPHgXAFfv7yWotAEzu28rSxCGvd2px327EEYNiJ0HV7pW/BADuSriA0py1OX/S/9Muqnl0iYItfbzX1qy3OIr3ALZKjbU6qsfuk/aujqqLwCnf4Wze/ITh6WqNI0MyVBUXPKQD4H6bY+B8/f0Mnzovw/Z6nCqrPoePNPk8m3jswl/B7+N4nXNmK4/l9wZu+8zvZe/QP+9ArDsR9p1n54c882bex9esDPDqDAoRsdeWkI4dAGcdee4nP8/qHN0yziIWRkK7uQdOVc1kiVcwm2eve1tAcGd+9/q79+X6+d6z5jW06cPhyl//W3//bMT3qjyHDQF1bmV37YPkBekEN31Qs1lgmN67e1vxdxhVP/7yoZgB/otcLTE3g+FS/J0TnFBbkv8wFtlckkWWQ5lDngQZgGfADsbN5w/vHJ48e334+TfPDj/7+snhyZOXI/GJNiyNcrzQ9iash94PWUs/lAHucaX9bLnMO7gu2h/yDhct5E8+VHdutnphmHheaCyyXz4GOIoEgZjryBQpmeVYPhmQApVbr7g8TiW7MOAlI7EZTH4SBxxGQdmIhxzx/NxxwjZnZ9U7VexvNg8MtI9ngIsdiPya2F3FqZoBVqx+ywLJ83oc6/CmNQl0mJtIwQzaae+UZtEH79/b2WR2N+WkApYMwN+RfTcZslUialsybI7plEv2jQ3HAv+mxrITcx0OJydOvgfg01ooh8ZNyayvy0OqTLc3b6h/A1Ju3byp96BME6CUd5AMurIf30Wyew4A04dmfJIFWvWAcdjduHY4JavxyxMdKoBCwCvtVXmkYm34OzG6/Dx6cOfw8OE9yYjTv8SnAurpGzPAANwr+l0AcPY2yYbvWlaseVoxnswl5ij73O/99ueSivOOAprMp3dnKpOE04/vwCIrkRbM7S3XLgYc80MbPn90V2y5MlW/Bax674bxpeQSzsl7laGZZ6j+qhIrXRdoThzvl5/fF6hXCZtqL+1WzO/hTCwxLC/voyRCxfABjJi7gB1JiYsF1liWvNY22plimu/ecSIsxxIbTKV8k2Tor98enjx/LRk4TgLWhuKU75PxGobaGaPtKLGDVew+JZcYl3u3Dg/uOSM0P6rhXHVpY1RkP0hskKsQVMmgyqCcckBiJEvaqzVRIT083/V4w1rO7M/dWdTXpmNOJ9updiF9brG4OJXcXvqmaiarVFhKTPmM9tw2SGWizNJMzqotxUkpWiL1Dcj3HPGexvNTlzf7jxUU3mflqKN2NMAa1RZj32Njm700jS6Pt2KMy3lgQNsk0UlGlfCVFqsokF5Ms5iyoTyZZZ3CFK+5XVajM3tUjEneZTLeZr0zLyaAKTBcDEX2vsmcuO/oRzJC//zbF4c//frZ4cnTE63PzrZGPr5hYHfO0aMAOJLfVsN65+sX/irnog1KK3tynmmkRuN2brOR+E4mdhd3fSIA7uA3Tx4O5yPPdXurzZcojqfhPi/MuzLWSch6rPNko+7pSgcjvZ38x+besft3+2u1o2LHrEAu52Rn0vbufww8XBQ33u9je2Nmp04Pdtv1LzoA1rl8wU/v+2Prc+4Ncy50IuWyteo95XyiKe9Jpd5pc3CraPHnow2bh/lcKNhfa8Z5LXK9bcX9Z+dWYXcTOpN5UKIhq1rK3IzNmPNvbw72+TfP4fO9dBH47e8cWfAYH7+d//9f+5t/70wPoYZgJeCp87LkymXollEGAAbAkOQlk9sbhQ1JGI3PP79/+PGXDw6ff3bv8Ntf3R9yQ2XZrFqFWTwcXCQugVV59pySI6eKf5MMtUpdOKbIHniYIYwsxXzdvH740Rf3ZCg9eXZy+NnXzw6/+Obp4fHTl7qHDawJfjOov04A2Blzp2P1Y4FvBvhTr79ssa0b3K8zAI4xRZsV1wlrKMly5LjJAhkFQFgNB+QrfhRZarG8zGMB4JLyeSGeKcFTT4bVD8iwwF0+SGKDsMoXAeDIqXOwASqUBCuySp6ruMMqg1RZYjvwvAwAK2slSZcAn8owe01rtx+mitutclCUWHJcsUHviENUDWHksTByUxaeNZU2573VxjaZnIjHccySNJM0S5JWS24TY8tzoyJJBklng59xxmL8VQcYsPNWsbAAU8CwknZdu6ISSEigYfa0vup9zLT2rPRXDrcEyGE23yvBFW3/DOb0IQCYrMXODp3symTN590Av1998UDxtlEcAIC5nncAgCOj5n7sRwLAVw76E/ABeAMAO3OzmXIzuS4Pg8PwD0iCtQBgvvv9k1eHp89faX+7fxcAbDAHaOY9UMPQdljmLz67J2Y4tXct3STJFfd5qe8CPHm2VQgfnLiwvgPQZG5+9eV9MeNKBPXGNYLpE2Ib+R2AHqenmN8yjGCMX71+J/k1awEAbObQyaLE7l23BBwARZwuUmvWHd/RET2kiJ5RgNmnz0+VWIg+or2SWAOeb/u84kxAUaQawKq9fKazBeBIIqzPHt4WGyzQqPJgrbyRnDAVy1ryfZ5rZtTglPdN4qqUKmJwOUoB+Mk+rnmhMIDE6FoCnfI/zOV40L2PlcMt9XpRRuHcISRDjDYJ7RIXbONs1OHVvSyrTpt41xgmdjhOD732v7eRcTs2V6D5ug1/M9VexCsI1r43nH2V3blyCoShjrw4zvHE2GZfGAZzmSP0hZKeVQbvOCHF8NaeqKzy1TcBz5pLxdQkLnizR28Ji3Mxc97D9qW0GXcbcx6bbmB2iV4UMf0M5Tussycv3ggAf/3dSzv3K96bLL3a/5ok+tiZvmdgD0OSFVM1uj/ljO/nwMrk7Bn35xjgnb5dmdJNe34AAE57PgkAX9QZLWFTzoj+58cA4FVivQLcvahCH0jVsKX/1uayL27ed+m/Y0DK++9MWnWsG/bA7kXAogOShCdKyRM7e6g8kgTwLzYDzFl7bkxbZ2ZO9jV7bJ12u+1T1qj3J9tFvS0TTM67rZ+bnJnS+IveJXNfCq5NmMn5SZp5EDs6LZiOtK0k3/bgDPm77P27PXns2rTzonu5yNe2/Rv896/8e3/nLFldDYArSywHtqRVrjuZF1McoDwPZu4yCBhPxPp+8fn9w+/81ueS7v34CwwvvPkz5iWHIffkEMB4ong8LMPTZ68V+wvI7p4CJcuQzNXJjlTT8Y4lkLDGGH14j0mOgszopz9/cvj2++eDiekgOHKydNplE+LC/bNlFM6Ard64ywCqHArLgrpscvTPL7v/p9xrvVYb4Z9pEqyrYvg/dgzW61ZDKnMQ450FKuDX6gDb6dIyRFdd2iSK4v5iIgsc+3Bj0VoG3csleVOKhzheMv12UxIJw/xYGSSvo5l+HhsPoCFAmg2oDGSztJ4r8sgVrdEl0DYYZxKszA1ltq74XRm2lbE578C651qytqvu9rVrh3fvSSrltR4ZdpgdZ5Y24Eos/gqA9W7lGKPBitUnPKES+diQvOokWDXP0t4oT1wnNYCYMWUfcnyhawcbqKvEzwmOs1PJtPn9w0f3Dl9+/sBqkALYAHDkuH7XZPg2gwagBmgEAEs6TAIr1eA9FaBiLvEOyJE574mv/d3f+lz/5qAEFFHvFwBM2/k+17D1I9elLVevnGmf4j53blNf997I3Gzw71I7gFXA21/9/R8JjCpDszJyW8r87eMXh2fPTwT8Hty7I2Cy4pSsAAAgAElEQVTEjwDh+w+HE0kt37uk0yMnwgIQkl9BTp2qLwmLzDzmOlhU2gBoA5Rq73734fDk+YnGj7JP3MsSWtek5hDifXCWAEBhiAXqShL14O6tw8vXb8T08yPHJQnNVCsWZwh1iZ2UC6CMNPmrz+/oHoDsqHh4joEwWajfq7QM/wX4c2+AIOeCE4E5qzffSfItWGO+c/sWGbzvVtbqSjKnMAMDTZ5F3ys3BU6xAlee0y4Fovlc+SeSpZnPAWdiRyu0J3kskswrEmpJxxljmPvqxyR4dJZyJ97S/JOk3Q5dfp8kXq7J7Fhe1FCAx8STywHw5p0k4nQie4YSezHHKq5ac+nte62fxG1zL96d+cSf3iO8r+GISzZpn+nu88jEaa+cCgcz7rRbio7a48Iyd8bMZaMMcLkOhRfPFeAuBwn9rFCGSg6mkk0lU5aTbAHAHYBlzvSz7dw5soDfwR42p0f2s84SO54uLHZTvTQQoDHDgfXm3eFn374QE4yznrnJOo/aTjtpEi0Wddrbkc/7nz4/DDD837YMkkzOSzS2USzpuzore33e2WvjPiujWn3XHQ6/KgAccN/fOc6wMYZHHBfpuwttiwVM9jGIHdcd33tzKAC4t2fvug1AajaVvncBCGafiS2c0AiNdSshk3N868z4OACc3B9r8qG9dwiQGuCnZV+P3DXzx04wl5jcA4f9/v3vEzweu+JX93uPsfe2Y21k/87Psbm0At7tvaa95r1jOtrWtXz+zexsDQO8D4C391vbGHXNZb22cWwMSfN0+n6sjc675xwLM5z5OSTVDZDnuZftU3vt/xgAvNfH/VlX/uV/9++ccSDCCimWoYKabRRbBq3Ds5gpGf1V/sUv5LIogF8Yk68+f3D48VcPZWAQa4X3vQ+6O8jSCQ5JvPIvXhH3S1IX19A082twFOAbeR3GapihLn3S4VpSt28fvzz89BePD99+93wwTKW6PSeBvmxi8Pkqk8mB0zee3qlh9nLvdXElS++Ug52X3xzdIGrz/GUmzLF7ZnKPeJ+LNuh2aEgJcDVAaOfuR2QbH9PnuYYDJiC5A15ttJXwSWyESrc4ttQldLwxdONAC6bK1SCL5++nb94MkJ9kTrk3xr+AXbKgYmy0vkGeHLDdHTb94O5p6C96bx4Tb5oB80y2xfechGqyw3E+8e6pXeyt3D/dThn9VKCPz2XAllQxm0Tk0XkejO/tO7dHHEyAd9+07NDaJsBSeahiStQXklACLqj9CqNeDHC1ld+/Pnl9ePXyZNTwvXP3juoEK45wJNkycAM0cN8OqgPclLX35nVJjwGxyJVTz9ZlkqxguYUTTfJj195VDgIkwqfUtbV8GfCqBFYnBsD0aZ5JG2B/VSsYQ7+MAdgdADCG0xef3ZdDEMMBoxcWmGc9efZK+xxg8UdfPhT7DIOtbNIlAWfPRM78oy/uj+yxicvlu9yD2sJ84c4d1DCu0ZtasciESXDFmH322T0xt0lqBbC0k+VwePzkpUCMkmXddRwwbeG9Ac3sfTDAAFz2d/qUsyF1W2mv9u237+VIcFknO7U4fAFF9DsAnucCfgFltIX3ENgsmS7OTL735aM7AsqpOSnDobJOj35GBv3sRN+3I8SxWlIJVXx5nF/U/rWDw+cNP8QLP6CsU5NLysFRiRbD9vKdsJ0+CyzDn2zZTEBk5jXliq4J+NCPb2GLcV5Qb/iW5fbMMa4nSRK/V6mvFh9tSe9ZZcA2s+vSSmZ9pwfe4EfAu+omM2b0N87lXvbLZQhthNFOM7SVf0MOnKr/W6B3MLIVVjJiunHQqG6xw6XkLKiYYNcT9gb0rta9221DTrHBXFtMr2qyv3f93CkVJzu0G2GWt2wQnJeVYVnGK+9cjooY4Ck1NOPP5n64npmZLx289RjvMNgB7N7rIg+08zJ2x3nnrHdgM/auza3a289ODl9///Lw3eNXct6H2dbckkPDBnd32m8d5PMUCUjLmdbn8l6sbq/9nrts8lcscaXBzpcB44yRzpVyFgUEd/y9B6Kdx2U/kU3kz5vx6ei6nNA59IYd0wClQjX6dRGDVcM2AHRhhPO92AP5d0JI9O/KCbDmcTk/10po2pwV6jcpKavBS9syRmspo/mea1kiBSdusupeZHP4nI8CcXba2vbLwc+WY1vLJaUNKzC8rG0f8/kPsYOnbXiJTl7OhvOt6Tggn65js35r7cusYc+tWWs99uTe9/sSWEHxen2USJm7vX387mP6b+89c/4oLweqydrjo/LJvTkvw/yyT0211Gwp91JIWmG4ODSxUbDl+0/vlz5+eQ+fy7XnL+GC9dtxfutM+tf/1n95trlpDvcqjQQ49iGZjQSw4YyYjo104zHWMBox+n70BfJn6kbekse6yyMSl6lszwLAlLR4KyMSg0ge+MQg4xGWV5k6r2SMtpFggGFDJCU01J6KpXv28vXhm++eCwA/f2H2ArshHqk+8OrEj1hpMbD2JsP+Ap/ZyzYLvzb7Y6zvZRMyfXPZdR/xSuOSX2cALIm4YrLs9e8/GotKYhUADPiCrY0RHoPZ49YKb9eGdvLaUlF+4t3n75YNG3DCVM5YdCe6yYbieee2dRA8N8R57bHN0G08DoAN7maJpM4C88zEEJ67fw7+AsRiUAIeK6lW+iRx/dnYwhrfunN7OBEECgqMpo+S9ZUxymZ++9atkqF7vNL+lQGOUcyfp69PD69eAYABsJQHuu1SSQWA41TAscHvBVzFyAKiqmYxDov3yHevHx4A1u7fVc1YZ/Z2gp4kmwKo4bSjL+UMkETb1yQGGAaXH2r/sj/xEwCMYQsAJtmWsluXU08A+PSNJN7shYSBcG+AJgCX3AkAU4AVsbs4DG8qcRXguxj3AmXsfb/3O5/rHWBuoxZA8k2YB3sbv0MCzf7r5EPX5ACgDTDE9D0ZrWFu2atfk9TqtfvBku/XOnhwGNAefugD1hB9RN+QcZr28Tlxzx77mU9BMdjvALc4FWZZJ8YVRpZrA4ABP1zDXg3YZP7wngBcmGTewfV6b2jdJ1t09vywzoDupy9Iesgh6RhUrqU/OHMcGuADV3kjSon0/JVLVsFMEwes+VVZnwGFkwX2ug2o5TvMf2ctdjKpJIfSXmCdlOTOWROTFTF4tcS45Pe1X+A4COhh7KjdzHNGDoKSTntv8XMc+zeVWuw/ipNX2wy2OFsZZ9qTDc7X0Tez3FP2xXjTGe8ktuGZSXaVjMsZ+5SCgsn2O5kx72WDehKtCNECIiP1RrnFdZGEJx42yU8CMsc+IuDurKORbCtGPGFczXYIsNgjQWNEJhHa3P+9i2Y9e2y38uiMRQfAfe8Nq8T3GE8UDnLYsZZevjl88/jl4RffvTQTzP5Ve4fOnDGu2/qbuf8eoByG4F7s68I4bdjxndi+9V7q99RKj9N5YzB5XcQQjzPxYwFwLZujhnjmQ96/qwc24LUu6ACDNkhivse67Rh9w4hunZxzJ6RG3lXnXZUljAHZ+y7zdY7bBMD+rOYvAHiRD/fv5vnd3usgprNsHyrXzZ6sebUN8u+PAcDHvqu1UdLWfs0qvU7b92zWSwQKFz1an/0QO/iHAuD1+d4XOpl1PN9Qvy79OPpzx8mz59zZszfXDjsGgC/t2HbBRQDYBIzDw3jzFQBnfIYis/Dldp0m7GerBo2T2U1hn0lSrvOSicz57J/jueW0zPP4fa7Rmv43/sN/oGtthCcJlmWUnDCOv63avSn9ohqoBsJm3JzZGTaE2ptffg7jAACmVudkCO1h/yBDj2QZGHIYPSnPEam0khvJm28jTEmvyCCtTKCWZcX4UImSSkThz5w8BaPtu8cvDt8/fiEptIA3HgVl1q3RhQXcqxO8zA53ZiWHWK5fF2Bf7KsXJ4DNwzkBQ7/HZQv6Lx8AtnSybw4Jqs8GpNgssRSW7AOAmCvz8JpjN7zlBYBfn7oMjw2qLkc+08L2AYGBZ2AdGXTaZCPXAHnK47YbYW//3t+zwQwQjJHXPNQAvGQwrsXqg6eSx3QGeGymdcJGNhVJdaTLAX1e82abAGcTABskEVedAz5Me4//GEbAkqAqrDD9wg8MorIlSxY1n5ONSexrZUcmSRZS7Micu/Sc+ybbd4C1965yEhAPeuPq4YHib+9Kagh4M7sbGfEVsb+EUzg22RJwgcKqewtjCgDGgFINXsXqVwbd07di22BvH96/UxmG6UcSNJ3qOeyLAGCAJSDq8eOXYvtgy2ClAZnsbVzD+3h/cnbY1Gtlvv3hX/lSNW9da9hGE2ASAAyQxoB/cP+u9kclKLtmZyTv/fz5K3lDAa0AccAnz0VOS5/Ajjx7caJxJ1YZRjoOFQC++uf9e+2lPJ+YZa5h789hx9gKxDFXOAMohXTDpZrCctO37PGAVdYp7C6ggNrElvU61h0wQP+T44G+sXfZSewC/gNY6EucpzgnDICnIyhyY0vvP6jPxSh/YCxh3ZwN2ueTWVoZyxVvm5jbrEc5Z5kXcshyFtloDWiU577OytwnkmLtKU3myNEdwKrMzcSY1/3pS9rK7wWCyzFm2XJlK68Ef5LkU9KKuFklLDOrqj6jNJjmssM5aDt9H2XVKCsV9koJsrz30TdyFlXprw5qx/7GSiiHF+3gncKSW7llqbrO6aIleyTNNIpgcJPp3vVxEwvLNWGMtV+0zNhdNhzWhOcLNBcdmPliv/0W7XTjy/Npm5GcbwQApx3DAB2gcZ4X28+mZJz7IE0X610gmLH+/tnrwy++e3H49vErV7uovBNSHF2CCFYA3O2NvOVFt2hTcZyp48yIWRSWMoA6Tvsj8ujEt2sNRmE17jWNqWHbLODzqM3TFFzjvF1KokzjYGu0dYN32g4zm6/PUX9nff6xMZBxX2oUKxesTtuwv61UaL/3eTsxjF8Z/Y2I6WMaifv27bZx/Bnvlf3dAy7rfQIcOof7Kfao97ftXfdij/s79av/rAHwRfb0x/RP2rrHAE9bbk7ovrdo/1uY4wDf7sRY11/vnwly52/7My5jgNnfZjvP1wxe58Pev/f66ZxkegHA/TtTMRiFyCSFMj55zyivYrsnh4sdLZMh32unHaNVlqmxv/luToIoLWVPAYAFJisB1lwQVc9XDEzYXnuYk/nWXl8DAxlMt28o8QtJVz5/eFsJUZwpcrK1HJhk48RAAwAnFiYMK41VkgvFNdmgIj5NmXrLC05742mkAwf9Xhp7DFGMFmSCX3/7TIbiKTF0ZOyr2q0kKooM9rJDJ+B33Sz3JsZY6C2LYgYzG2XAbyb+p2w4f9kAsOZjK5YtNjaMa0mu6Fdna7Y8ViVuSn4YcNSdPD78bPjADnqjssHVD07FjJKkSaEAJGKKvHrGXcXADQDuGxKbHTGrHmczZnub3QqAo1Yon7Ha5kRV00DqbGxAbEB8WLIwPzKkARJVYihGukpwxQDQhmEgzw/MOw6AxAtrXSp+eIJX2h1mPoy51m1lbOY+ifXlfvT1jAHeSuf1+Rvkx7DUVTO8lCbZQBkP2qCYf5WPmuEJUoOQqVpZva8pCz3gFDAKeIURxRGGcQ9gQq0CA0y7LeV0VlzYXBx+SIK5ht8rKd/799qAXSsXhhcA/EjX8e8wZyTEAlwiuWUfhDVlj8MRx54E4ILRpV3sa8QA82fmBWMDcATkMo9/73c/V43jZDWWdPjd+8OTp69UCok23b9/R/fQeKj/rx/e4AR8YUYdEE4Jozu3yJhMjWBnzhYwf/pS38N5SX/Rd/w7cmbm/tPnlJhzeSiyRaeGLs/i7wFZ/Dv7tVjI07f6N3NHzHklFBkldCoPRE9URR8BopAtc1329rCM8WjDPNKPlEOy7NbgzUapz45cG1m0ADBjqYzU1wSCAbOJ9RWD+95Jp5gzMMIC76UeYNsQ04rCpNX9tTPAcx2g0xlNM5+TvVVWc/aSArpiwhV7XPkKkggrYQXNYz6A/cGgWbJqcmPcsAMaOXAkmTlzxb7rzDVLTz9Ntthns8fRyaV4F8WgU6+2ykJ148P7zszcPGpkN1ZL0s4AldU4biE03HeUxSrQZeCZDL5OmBcw633aUnf/TJY0e3fKKRmspz5wNx63ppMlzzaNhrOiILOl7nZ+20Cbzwwr3M8Mf2pqui4d7yenR7HzOGGQQiODJkO0HHPv2Idggycg27NLVgDc2b6tqmz7niGVznMnnd2eip1hxywg2E4ZW/Vpy3kJ9DzrfLa5LXsA+Bwwqr7LWRmCIv/uDPD2DVv8T2ZHhd/UVBnn7zzztqV7cr8dcng4eXqYWAiV3E/v2t6z24fpg4XcG6qxYwBxBVTrO0sJMp55Ppb1IgCY9VSzf9z6U+zRywDwsH0XR8N833Oj+Em/uOz9LgO5l30/jbkIAI/dqLG/0450785rtjZgB5J7L559p8+DLQDeJhtd79EJm8vm0rGOvwwAJ5zKLG2VzJWzrJw8bdKHfa1t0uqXRXHhsnelmlHy1m2Y/LG+MGN8fk1Pu3uGKw0FFRJogYRKhOOG2cgNoJAHtkrBYHeSLMfxC3WdMkfaMMWIwtgiyyYyM5g4xe1UiQTVaAT8wgjwnwwNSxi1mJQAxCCGw5F79nqCAbxmsAxabPgUgCk9G/eEHYAFfvL0paR+kiAqi+SggM95LNdJcJGHyuBq6+I5B4Djcs3ALBvk6uG7bEH+ZQPAm8Ml5UbEunojCZPJ35PN+eZN15xObcxMdhuFnmsBwCPhVavvm2fCrCobucoSOfYdcJcyQRkrz9tkCPUcHodpzWv+3TOwdqDtg2hKtJOILod/AG6863nekJ2ldFmeVQg42+5keS2Bpq3+naqWVsjBeQAM4AxjrHVT8s8+Z5MlWgCQmoiKi3bcf2SyvJ+yC6uO8CxBNJNPnLmMEXW/S6btOG6XhEkiDTbaDoBjkPIl3gej3aWCrqk2rgGw624CTF9ULCtzA9Y0Ma6JZQxLzHMBv7Cd/ADkeD9+mA9mHa8KAMOssqelj9nbaIMZ4HuHu3du6dnsQTwHYIbqhcRalO0CnMKsph4q85rreQZ74F/5nS8cK1rPcMbkM4FfHHwcOiTBMlvrNobpBQADUAhF+fKLB3JIMvWVNRuA8/69kgVyfwA7bVEyrarZCyimPWRbxomIca79mGuKlQR4Mw6+H5mrb4hZZY6yx+u9Kvt/wBJnSZg/zgXGmMSGzEuVTGqy5awNAfuqB83zkoGZxFaRujIGicF1zWFi0a8IlALw+MwJyAirSLInwKwdu7pPldQJKNUeX+V46KdIssXqDfbSIIl5w3Ni9AVARbIcyWwSTPHM1MjmOUowVeewsh1fa3sc4LvAruKKlbWaeuV+Lkyj5dneGztgY2z4jzhbAd5irMNmRY48+rHel3eN8Za9xEy363ynXJPf0/Jd2Q+dJS3GzECxM3AzYZj2o1Jx8MzOIirMqiUK7Odx7KoOLm5kLFtG6hWAdRCSvSzqirDcmXc5O2wXzSQ2Odb3jMoBNqvcmhy0Ff8sB9dbalm/USmvx09P7JAqFcCUQ3verYDpIgC8NbX3zdku5+62RnfOdjBWBL6mAUnQYrCu301c7HkG+HIAHOCYPu4gN58FuKud+UcD1ufGoa4Z5ZxW6rvF++72Q1Pp9XbpbK+zTTGKleQpIHTTd8PmayycnClzbNZ2H7P/jl1Xee12pcCXgT/P8XJmtExcv2oAHHuq/zntuv15+rG/vche/pj3v8zeTjs+BgB7nkx2c+8dvIfMCeBwGv5ddMfifYmD7VcBgNf+T/suA8YXAWDhMSVn9Um2dVxNAJzfb0I8SlWbPcNjMeXQqZDQbWnvcbO/VsCdtl60t5kBrhCif/Xf/7tTC1IANMDW8UJTIhbDO8ZpDkwaxeGMMYQx9vlnd/UfhpC8+PKqOyskRhH/ia1RjUQHUPMjL+mNq4r5lUdbsZyWX2dzH0ZFoX0+iuc/G5UWNuzeG1iQ1zI+YTpevni9ke7FuPnYRbBO6D4x1nuMZEk1Vn2T79/7DQC+eKvrQHEzqcuRoPjXArVIOTHOke06fjQ1JSOBPg+AbdyaAeT+qY+ruSHHjWNvY/CTmEmZ0Uc96em4yWa159WL8dQNrL6w/bxWDmiJu0p2as9xqzO4ZxazEpWEbUpa2ZIm6h2rHFAA8DBkZLxaAiwZYTGrgFXYULO5BvWJg8675ztam2UEw5LzHa6Jc8KbJAmoHM/tLNJkv7Uxw3dhh8NQjcRXAgEG3vwYAEcC7djN4QQgoVmBT3537x4A+PYIr4ClfSFACDh1vgKAp0GT2bfItFcADHiI7BJA/fz5a7Xjq68eHKiNG3aWa1KvFwCMjJpnAKxVSkjxydeUvApnnMDivdsCwrwzex6gBKaa67n2r/6VrwR2aD9/2nlxpvjep89eajIgcQZoJ4SEPZO9jxhhwDT7Mu2ErRbILPaQzfCb754p8z6GHG0BCNOGhLQA6JCAP336SmBactub14dzAycC7RTIInnW1auH+/dhia+7dNS7D5Y44whVuSFnMmdtSkpdscSoh2B9eUcYS0BPQHH6PomWxto7OxODNmN6rAZiy+XsIO5XoToloQUAJt8EczJS5JHLosAj57AkxCpL5uzEzFV+B/PM7wNo4mTT3lEy6C1gI77VMa5ikKnbWwmv+G6+F4eRy+P4SM5eEdaNNph9Zj34npQQZNz5fhjoOIzD7Dpe144u3av2tvRrZ3Xdt/GiR84bB53P6TB+Q2YsBzr39Tt2MBXgG3Hy2CMLSANYFes91mFqi5YxlERTxeh2sOv9Y0reuJHjoGepojgWp8E9GTOPYZXkwslZjszYNWHRc+6sADj2xh6rmn16GpdWZ+i8Z7+jVNnJ28PjZyeH5y9OVds6snYnw3JegvTXPCvmeekzw/HQet5ylHZbegMg67puk0ynxWSBR5+tLHA9M/0yVHU5k1XSbYZ5XcQAryFosjEXkJs1Ml6vvajaUC+6MeQvAsB1vRmjxNIvzFyd7719tn97eILLuB1nfc2CzTkbd9dcVwFE6ctzdqQUZOfVabZx57rcAzEfAwAvA8AXW2f+9CIJdG9Xfze37YfF8GZ+HmvjZe//KXb/MQDc52aP6z0GWPveSLsNgM//TPsyjrfmRBkAejKux/pgtUXXPlkB+d599vox9xX4rSXYAfAEupW/p5qfEBc9t7LpWOFo+9s2JeusyvD1yTWXenaw4eyN/HnsiasEusJj9PnIZXBGHeC/W0mwOss7mZcA0H4IONbScVdB0jQaQ4eELLAiJF25f++mskBjMKgsAuBXxpflVZZNegPX4U1Mccm5SIxiCZs3AAFfLRij98QUhQk2eCl0MMARUui3kgt+/d2zw7Nnr2y4Nenkxyzwi67pk+P85hWvjkdu3ShtTHxinbS/ZFmg1w00/a24XR1gVUqi5EfEj96+c0sA2Bmakylxyh98aJp14Me1fw0C+08Y415G6NZtJxyCoRF7KkalYoNa1uut0TQZmQ5e+wbevVIG9Zkvfr+A9C73FhNWWdOTqVMbS7L6ML8qZjAAWCxuJZ7Z9KWyTqcsVRhbAPAtG1epTxrpcVQb1b8G4M5cfOvWLRluTj7nTQ25WBhgxsXZ/SzH5F2JxeZznpMs0vEGZq/hPrBOAFgDXxuw/J3+Cfjk9wLA9+5IbcLPCoCRDQP2YLlpp2SrLQaYbMfIqBmLZHlmsGFr2Efo16++fKgYXgBu1nZijmH5CAdJFmQAL8/g3Z6+OBEzzfMBkPwpxctN2NcrAq4AXO7x1/7wx5Zhk0VZZZA8n/kcBpi5B7AlpjnlswAVgDWuef7yRPsq7Xz06K7YUGU6BsRdvXL45punh+evTtWXML7URBZDe8OAGPDMO7GHJrYZAKwD7sOZGGHAK85M+oY+QibNO52+dWIvagxzDe2mLzHuFbta2ZB5Ns95eB9J+pnaQ4cqVljMrdeAnQRe0wKbJBR7+fpweupEUmGrpCKobNBhmmkX9zGAxaFhw2KU5imgZdbVmS1d7um9Qyo0Ty2PFktd5ZJ4Tge8ademjnABHu5HH/BMwH5k6wFpQ+pbLHQSZ3kP9Lk1kk9W7WjFh1eJLuZ53jthRMi8o7QYqhnJ/i39p035nvvC51HUVZGRS8WVEIwCue6/FEeZOS1sFG/Lu2Rr5UjnGel3/uRZMN+upW0Zm2083z9OjJU5i5KrZ69O+apOE+bZsjdaFl6ekBrRAHCx28qDYKb3hwDglbldmRyvhfeHZy9PJeNHFg0Idq4Hx2G//+Ca5f1eKwPcs0jvAfGL5IMBIUoS9REJsXR9c8xq4sRxWsxonCwBwJ1BH+drO2Z7+22+lYJBuMAZojc/y0v6LJ9XrCC4n8Pbw90kyVCELe/fc2fEaMZkz96T++YszVme36dvI8mc7+ZWZExXtVi3Cfg7ia0MLNw38/4BwFM9mWfkPcf5foGMcdzvCAO87fzz/wqQ2dhNrf5w3q/3S29fnHCXPefY56vNtmnHJfl9Lvru+ryLY4C3Y7qOw/rvDoI7ibhxHDYH0nEwnaRTx1xw+/iiv/cPBcDYT4kfDwBmOUYVpLOg8jPkfBZWa7HjUVj1ZK76TjkMMxar86DXYF/lz+MZ9eyMgdfyJMKu/I2//Q/O4tWK1Hk+vMs55y6TGGAD4LkAleGTckhVguTePdfs5aAlCYeYh6rp583Um1DkbTKeS+aWLL7ZQLvXOi3hHpbVbZff2BMrPhiD8utvnh2+f/J81AHN5rA3WddF1Deevnmtns0hT247sq5ZYkP6Jrd67s4tSu3v8wXngbAcDOf8vx+/pWwmVjFy49s7a2vKsA2ajv0EjO15J/smuE7wfr981/OlPLZVp/fcYVwG4s1bAGDqmiJXnu3rDCtd6iQyxBmWAb2Wf6qFTCwsIIdxvCF2+cbhGuWfykiS8bDJAu03oM1hKL3RTLZ4nWP82yC4FmdJor2ZVG3g2oVzT9bNRQBYc6mS1ajkkYpR+8AAACAASURBVBhTO65kNeQU1lRKEqxK7lNOAWTfeo8lA7QTh/n93D7fXwmslDir4ueqj8Iox9kV6TTXIn9GEozxJ9aK+G1l592yzgK8Ve4q88JsFyCJe7geLfcGzFE6jazHdAKOMBQgPAOWGoDMd8VSFtsiGff7DwJsgFdkxXwOm5ploLjTpy/Vzi+/eCiW1yVrvOkDtNnnuLey4Fdsbs8/ADDlvgBenuWYdedRELgtyTFA9o/+8Mf6XeoAZ19E3oyqhXf7DLB+/7Zrp/J+ist9r7rqT5+/1HgD6AHKJO9SuZlKRvbtd88O1ALGkQSLDHAVEKj2A2YxyHkesdACoZVxmjkFGAbE84Nsm+fzTlyjusiv3hzu3r0p+TWmnBwEp85oDcCNB5y+eHDvln6vRFW6t0sJ0a9iYgs0A3JyRgG6+Q9QGkYhwNYZeMsJpjIzTghFkiimv2XP3h8yxyVLblUGGEsxniXF5VoB6VPHCfPTZboCwHWtE0XOrM6nJIJ7g5oEwO/5wZw2oLZTwBmszZanhnDex/JmO36yhmGA5fh565JEllnj5DIuIAzJSalm2EjO0jimU4O3J6ejM/0uswRV4twHcCrlF4ujJy+ZLK9BZByFCeYy0KwkftXXcjiUoyNncjJPh3HesMnKqO2+BdRKIVPloCLHZc0OWXfyhoT9rnM5Tgjv1VVyqaTOAcA5872Hb0+75CW57LSVwRdQV1sv70upKuY7/8XJxbySo6glxep93s/OPQBsu6Sg71Jmthu8AyA12fp6FneG2U5ZU5oD2C1nXAeU2hObw2EPAIeBTMdOIF5naHuVtW3DhlsxcgYpKLzGrNsS2a+PAeDaFNSLA8SX0R7lAdfYIbm18QarKtn4Ol/av7WOXeJrWHnL9SkjkzXhoZ393+1Yt2cbfrWOxzpPN6D6CAi+yH5Tu7p9mrcZbN7cX7PP9vm7N68vW0sfC1w/xgGwPmv1FWQqHQPAtqnsmNgA2HWjGE6PKA3OM7sZ43GfIljsoPJCTrWBfu2KT/o77RFsa//tAex+z3UOeS/zOYS9NROoRQjt8zTrINd7zc2Q0ThklVBuVB+aC6DvVVlr+V35R0d+Da3ROscz7qOdvUOGY7NCaP+t//i/PgvSjtd23SjiEbXR4QmdDkpn6pAmDphSGHduHe7evSUDByMyFLcP0NJfp1xBxWdheMGWYADkJY3WExs5Sz/4q5aMJoNr7Qvu+PqO56CzQn//+OXhm++eyiDbJP+5bLXV53uLbrP5NDnHCk2Pfbf2vaMt6PGZfdPY/8Ivl+Et9xqLbmQG9Sdq+/pCmz458mG8uWTd3tkMcu+AWI15A5G9XQKGMpCcCGo6FDy+64J3PeAbKi+TjMFefGYxkm2Td4ORW+OA1z5hvpAMi3YAIAPQ+iaRxeaSSNV3Hw6jHFCPDTnWH1sA3JKhKL5uSkSyPliXYi9bcqy+NrVxtdqhZhNqnrTSUjE6zBbTTwYTDJs2JiTglQSreyyzF4S9Dnj176cnn3vgQKAPbWiSWM/tQP6rEkCVAVrJxpTIzKxoYmT4npL3iP1N4prKDqwkS7Ckpxoj7kmCK4z3OMh4xmvK7MAk3nTdcsVSKsbbDLtLIFESCPUKYOyqwAV9nILy/DvJp6ivi7MvhybXhQEWwCtnSQxn5hrtQ1KseNmb1x3/WyVkeF/a8uLl6eEVNX6vHA6/97tfjj2Mz6SMgfl8QRKdF05ydf+O2sEPjLfq4n5w+SIAMN/DIYDsm31W+1ZljCa297vHz/WO96i9XCw0By3ZmHEU8C6AzJe06XBFe3oYkmR+5h15LyTXySAtMPvi9HD3LqExvs/JyVslr+J6EmSJBU4t+VvXBbABBk6YBVB0uIEcLEhccRRUFuZch6oIUJ1YbsepOhuxkw/Zm8x7CyhuShpZxYQ8Oh5oxh2mnHskwVcY6JQpCjssB0olSkpGZsXihqVGsVCyXMeiG6zyOecj/S1gXHWmYSR5Z63tSMaLNVZN2VJ0ZI9KrHLW4JQ4e/8gDEkOlihB6txN4rDIuqOCSJkmnfnD6Jo7bM7Xzlp773M22BhGAYYbA3vEXc69rdsaMYYN4p0Nm36O/RE2NO2ircPBUQx/l7SGOeaIwOmRGHme44zTrEGcmeUgaLHGsSfMvG9jf7VHVrjMbNuRU7nFPW/ssPq9FAWo40ohd0ICvFfOk4JSQ9LyspliO3mPtzEMc65/50we4Sh2foZ9OXfONzZxnPOtgTknArA77u9Mjs7iJntfbZ1pj+1LXjcxuqOR7WXq5dYzM3bJnm01rg0A7h1UdontgRYL2GIz94BTAI7m+uYMNfzTdyrEYHxfvz/OzvV+31y1OC3SLb3fu+25B2By78sAcAdI6csAmouA0mYulw22ZpL2WX8eAPf7Zs33+/XP+7uN9l3AaK+rcG9+jP7cUfytt44/4dgjvf63ADh7YGyxPXvPzrxGHvUH1NruZvNFuGtv/eYdu0Nkve7Y2oktq7Ubsintq/kfB7RKW16AD7Juuq24v1POMyGO7B4XPfBJU1l2nNjfLc9M/6/zKXatrvu3/5P/RhLosEq5UV9g8YBzjQ/g85m2+L3KId24LgYoiaw45LXZFGi1tyzs2BWxMRzsZLAUa3djW+Yoz5pM8IxPYsNJAi1vtPHWJUGWDy4OUeLuviEj9LMTZ1usAb1ogawLZW9zHyV0GhT7mHvm3i5Bs//jMTj++fZbWwC8OjGOPqQ+6AB4sxkdKVI/++Z4+zxBnTRiAK/2PI3ZkB7XHJThNX8MYBznlgMrEztXdXkQz5HRe9NMZABGNinHnQMmabfZkgDgPuf7MxgjFfsmE7Bkf2RDTj1qS3z5cSxhQJsnBLGP59u7fyh6w7Eku2cD3UvUlf5EgtJlZmNcyqO2jnuyWK4bow1YZ7CNg4h3Ebs7SkHVO8e5UaAiwCFli/y+DqOgnRjXLkH0VsDMANgxzHfv3BZwfXN6qqYCgO3AsBNDiRDKWOV3qgGsXEWZJ458ZiMmdpZPALewmdw/0pgkuKKPuc/t22YbZfgXc8o1vDPhG9yDeYVyhbGPIQnATX3dZIqec8vZmzFo+S7GNfug9k0SFSkcBFb0VP2sRE2oFKqEDf2HUc49AOuM+49/9EjvRDv4gV0FBLKfUeecZ8HAkk2aflGCrqqVThzxs2cvtUfimEyMr+a54mRdL5ia6TgCqGkMANMZgDz0FqXtbmsMaBPvTX8CpvmuY4WRcTsRFsCd/7gedpO9nfZwH/7NugH8UvqF6y3/hvW2QQ9Q4/n0Z4AqiiAnw/DBwRkj0HxGrVtLkVOr1/NwJlsqDqxUA8UWtqzKZlyJRT8IAMPqKt777IPeT2fY9auuUf/WclQA8ADUHw4CKTDjrhNNeS2rnhzfW+9VDg76lev1bu+R819VvWMAdDJNMyfpL/oBQzsgn2uS7TkOFeYQ+2MSf+VgH98h5rxiy+kzPres2onB1MaR2Zz1iSy+mFXW59irp9SOe8zzv4BgA8DZl1LH10bchGd81/vZNv4vc5Irw/TT5tTfngZQ8WVxYhS4z7spUZnCnMxey2GHXVAxSLkP85h+w95I1tHrzZgN2PBeNutbek+ZcaOTjW+CmmYQ8vy9/TntiLScuftaGebfHl4CgCuhn1UpZ1XWyrLoEvbUOqna4WUth7EU09LKh82zMgzUPIPS9znHuhyascq/17NEzoZlHNdrBhhsxES/RlL7miLnbJb047Af/M1hIB+JId0FwG0ajs9Hkqp5mvj+IVHm2Z4zfCaYM0qNM9Znt6/v/6W941xu1k1nw9Z+W89nPp/M8mzXalf1+wTAXGSProxxvzbljM7NnSOMyF4ppZzV3d7ePKMBv/x1BSyj7z7BZl+/s/bv2k/bOTn/1Qj13VsEN4210+rOZmyyZ/Z+zP7Y29nvsYLmjFMUd51dzZzda+DePNp7Zv9ux4MzP87QlAxpMtdh03WZ/976H/eDtFzW7EVjPefMvOsQd4xEj9vM5+tcTd8I7DbnlffJD4cr/85/+t9qm+louk9WNz7/zRih3nA6WVkxJeNzCRPFRsEIqz7l1uObpBtijCupSrKFbjJLnttUDKTDGtKGCYAT0zETQ/QOJPMpGU9JiEX8XWIPLgOrvS/OLar/j703e7Vs27q81o7YEbuI4hT33i9T8C/TRPDBBxFRMVMllUQRU0FEU1AEfTVTUFQkRbF88MkX/SME/YpTRJyIXUax5ddab3P0OfZca+9z4tz8ivzW5dyIWMWco5pj9NZb6723zM7d2bj1m30P4L0Yl/ZFb6R/fgFwW7Z2sFRAe19rfYF6X+1ZI3e7mwJGWcBb4zgTzKkHTDIsADDrMoZYZ4C5FsaP2dXhDZ43iKwVPTDxgBWAyyHDb+wgspw1G08yuc4G3FY/tgCwY5xH27K2svEmdnmOpUlSqq2NbWvz757MMCUpiSPgX9n5luC42oAkPfxkI0ysbZVAirPMDihLnD/cmAEmWZmTcRELSZZk6uLeyjRwyTWzwAJZSaYl4Ppsd3oKC+b5jDFC32Eer65udH0BYIAbMlAZ3NShJfvvB13PDjon6lLsaMX/AtLZt75+/WIBwKm/7HVKDd5bZZTn3tQJRmaducUZcSmJr8s5KRs5fagM4LSftl5cXuuecvxJpm9QlwzMSSjFd7/+6lzXAujwQlnDnnl5dbP7kx/eC3wB1Pge48L7XIuxpZ1vfrqo5FVW5rA2Y0AHkFOiiSRkzIUScZVFCtvM/Z4ePRGQffvuUvvta2KDi2FfyiXtDIAB3fwe4Ex8MPsujC1sLwCYhFsAYNoQBtT7nOXtqf+7SkBV5XkCjmDsGJvklcjekGRWAkMFGiz9d6x55ONi8KqGp2JxC3RzvUhRGWsAJwm9tIYqFpzr8kzjUBBbfufawsjWcazRZ6TcAZz81g7kIa/leQYEpx4x45JM5fwJaGW8Tk48V8hkYQRZc4zZkkDsziWzIg9PBmjGJqz4x8+sM68vAfeS8ebMTiKuhCeF2U1+hMiCO6Ob/Vbj2MrHBQyOvW69yy2StyUkaLBwkWVzDcYjbU54wQyOfF+Pq0s4Vb3xAsCzMe0cI5bE82LPF7hjbZSyzax9Odg70FoSfw22J86NeX+1LeV3e5uzxldETyu7Jycca0wl2+yIwVnCmmKtOHmoM8xnf+b6KBC6sRzwZX8Re+3aobwFmLbslXwvZ95skKc/BsH7VWBpj862VhIp46awl2bMBh/Odpnb418dAsCrdnajTBOynhdfq9q+AaZHm4e8ddVWnVc9aVzFSE9SzD7nAYmHwG9sCf7s38tYzmtunpt8vvX9Lbtj3/f/vAPgx/R/fh4e85uM1wC4w5mUdRr7THti/SBz38FvZ8izFrew2Axkfy0APCsEOtDO89Gf4YiczQCj0MFhvHZm9jWWs1njsQGA5+/2se33z3PfHY771vJM5s5S7NRGlqP0H//rf2+1e82bYcBvJoWLZ0ACjpMUK7UXHUtkqQhGVu9Ukl056Ysl0zYWxgZnedLQhWvDq40vss6RwGhd+0mSzcoQrcNcjJNjBDH0fnjz3gzMI5NJzQ/EamP+SwD8swB6QPCycWRjKNZxAXOVCbVvCHw1ssK+YWcd9IdBsWHECwoAn1RWYn8j6yN+BQGsAsAGoMO7unx3iu+IcSPvb603sU0VBnDy/Pkife4exPmg4t99Pe0DwGG/+3f75huZSs9gHSP/wYO2Et/kWeYeNrBg244tGS/mO/Gai+pBdRZh1A2Aqd+r+N9yBjhhj1lW4nOVLKoYYFhK1gMOMwDwBwBwDNFi0pOAT7GQn8mgDAA2YOS3AAX+w0mQmuJmFgm/gMF1Bl5YIQC4SyQ5W32yW4ddp4/IUA2Ayd5M8i8zr0lGhJOE+9BervPVqxdLvTqtI9hdYoBvDPAk5a66unyeeEOS3bg/LtXjPRF2u6SvMnqpCQqYB2BTOsV1iBXbfPZcjCH7GfkNAAwAYOaLtiV7vsrA/fCu6hYTq8uz4P2Y9vB35ts1ij9IgXNajoEw2EiguT6gnZhj2gWTHDDNbwBlrD0k0LRHybHOTiS/VWzrscecPzHsaRcMKO8xn3SQ8QCgCQBLmu6Y0Kz5JDvUvJeqgu/gkGAr55lXEsWKoRV7Kkm6AaL3j8QO24hWHwH5xCw/d/1j2DfALGCDZ/qb15aFM17M/cW15xaWF5k8Y813372/FbhXmS5JuUctwxgBSKEt33bcL8A21Q5on6ojUKP42JUQIv9mXbJmuI7jiz0GYYh7fV/XNLbDhGzalH3ys2IHgGTBFTt7fOx6yfRNmaKVn8PxtEiG6Wf23A5u1+yu99UBesMwNqDSNufFmV57n0s/JdGfE+ml3JMdl+N6MYKWfXpXmbxjbywJ+e4UDxwnCL+LrcHzpnq8tS94rzKwDcjXmT8BYD4PQL4PODMGIRLGn73N2d+HPTTuHZZIcvx6/hPTj9IBJ8s7QiOuYepHveCs7W4spv09zcM8P/28nMFmt9cOGeWL9PeQBLKxolsAmL747Omx7aN16/v7/X0A+B741ZdbT/cAYDty7GjOWs615rFZ5M8hjcqpr+81ZWQYptiyfbz5+9a9+ncCRHK2zr/vc/SXAHh7dDpw2zd+HSz172R+DjGo81rxv0dliuwpJnW8EDvgDog8ZKOlD78UAO/rd96f8c0MgLOvbAHlLwXAM9Dvz1rmJfedbd91++f9t7LtT0nuMt4BwJqPv/Y3/u7dvjiFHHqJ+4uRnE1I3lpKJSFbLAl0wG8eyhhcicsK0yE543OzHhzO2hTKQ7iKFZ7A7wxQkk26gxdvkPbaK7sjGTM/3e3evH3vckgX148GwF120ge9b6yR2mWv7U6EbIz7FuK+w6e2+hVAOryY/3Qk0ADNva/m8Z3Z3zxYyGsXp0arJdk3oG6gJKlTKdqW8Qm74E3GDhhYRoAMQEOJYMQctVJIaoRBaGLHchDqvYoL1LovSWC+1z18fU2KvVgyUK+TUmwdVF8KgGlHz2AdUC0gW8mODq0b+pW+JE4yAFj1dyt5jAzAyqyT1PdxbVoivds9U/1ly2HFMAmoOn4T8IBchgdTMvH6jLlSrd7KAK1NqsbbJdgcx8vnnk/HzAYAG8g6GQNOLn4jdo6EUnof9uyjnF4k20KSzjWccIqERmZWA4C53+uXZG9+pjUBIBGLJ5BmiSJyYIgkYmZph+qoMg/Icq9v9Z0AXAN07wxKMPXkye7yiv3HCdgWiXSVd5IMWjGwH2VQBQSIAVZ2a4ClsyX/8OZC8chcnThgwBz357r8jrhdwC0gkX9bPu2swDhmnKBrpz2ROVAIi2TngDQA8lNlwuY3sOs/kgkayTWxqyeuB8w4mbWlXzdKqEWICZ8Tl6xDrvrO9QDySZbFvQD0jB/rNdmns2YAAqwdjHz6z38G5iiMStJbn3u/cOwo46D6xDvXJ4Y9VVZd2GDVEz5eZfvl38i4AZxm6G8rM++N2odMmXsC1ACtrDXm1b9xDKkl1JSywWHijMKKYW8eMOS2yWzNOFxeO8GWMi3XHiQnWsUfJ7t0mFaAPuuCceEzM/1+vjgHLbP3WUw/+O5P753hO8aGa/gaCDOGZk+NDCLHFQguADzvHTPL60zea9ZzMB4+g21kDSNF4VJ1bhh0u/1JgiXnTJJhVhhFzoCMU8psJGtzxiqKHl3vg9lTbo2twdifSp1GBYC0bTKeqsPGM6PdGYfcJ4B17pvHeQBg7Rut5MsC3grImWFPdmHH9Tpe2UYz/YDNf39xq4zRirNnDVY5sSVGuKS3cto2yrHLmT1P6/CbQ4al18SGBDoOgsMGiYFqHMR7GOAtAHyP6V2AQ1lFYZxm4N26tgDYzk5vAGDZna2NcVaZsRpqgHR1loMv49kWfbJLz9L3x7K/3OsvAXCey7VUP3bjA0tPHz8GAO9zHmQO4vQ/dL9+jeyzPvesHNh3j8zxFgA+9Lu5LTOIfczYPPSdDriNrYYzuq/PkI37cMz6eVpLoB8DgDOPW2OUvXQNnMuZ2aoZ5PPufKV/Urf8Y//i311tI8NTWAlmqt6oO72OH1nVUSz5Z26ShssQqbjJlPpQfJ9kWcNL7k3Im37Y34DayJ4HSEmcReKJetxFbWg1aZELYQBh6BHHZgm0PdwPvRIPuTx4029amMqCiVcA+AtiaB9q2/rzP4sAeFsaEVk3hr6TEKkmyfD2t7WWmKat9bc8XGRSlA1pCRJGroBJJcNKbGqX1+e3GBBbAFjrUcmlLJNLvb+PxLFWIicBvDI29TBh9NY9yf5q0Lh+ZpaDtBiQxwBgg/KxxmPIRI3Rk2B143PL+TJvZHGRe8zMggXQAjgBQwIOFQqhhDKKmzWY4H2XWCK5FODUrM3IG+AEVbC/vg6s0ogBFruJrO/jp5q3kahLycaePpEhC5AFNAd4RUnC/VRDtOocm0l9tiOeL5o5WLD37y/VDsWZAqIr9tvrIDJtS6QBbgHI7DkCuJUQKcmgmA/FEovZdFk49hMl9Loh0d6d7sX7AWcAUOYMltY1jWEEnXWZ8ZLRj0S5kvvRL8Yg7eP6sK/UN+a5oDQRIJg1Svk5QBoglGsBLgFAMLIwi7RfY6fyU8zBTuPAnDjDM78LU2tWMJJkgAP90bUoC1Txo3yHayL55d7ch9JM18iwnz/bffX6TO1nDM1+OuEcBnyyVZMhmvdjWPpZtEQ5IMfli1xnmM99ftg50uu4qrzRJ8cJKwEjZ88T4sM/yhmQ5GP8FuZZpY1Koqx4ZyXlcpz2W5WZIubZUu2zM4BuJcWq2GMazT0AyWcnrMOdWDoA9O1Hahmbec1BH3AeVUAAJ/MbRZJUDQDbJbGKJcFhfGEA6YfWX4HE7JGMoUKPylnH9XH+OE3PcPRx7QF+U27CO8dsaAzwPc7csYe53nL2Iz33U6ZkSY0/Gcix72MWWo5uJtwObP9nFtr1zBOX+wwAXCFWMLdx8HVc4/24A8nhFFjCOcSak6PEqhT+l2Ro6Y/Oj4CtMI0b8Y5dibQFILsEurMNGt9VVuSRC2ULwMfAY0x47ph79jL+k1rgQ8WTC/R67Ba1UHWqM5ZjnvxhB+Pd7ltUwQLgxYrWuCy2zSOMk8cA4C+SQG+0YQ1G2EeawbYBgO87MvysaA7neMUuma57DxtkALUA4HzW19f4+1A1boGHLXC0BXR+DlDamrL+vM/X/4sugZ7np+9jGSvOr32vzNsmAC7wu+CGZReuBHYbjqh+vQ6kt/blGaDuA6CPeEyXrxxivbM2fk0JdAfAW+203Y1C8z4A7/tXx1u8HzXJ1h5nfNpUzIkB7pNvBmckxupeXzfajEikzxibumnF0PQFoSQvZG9VvJsTi4T5VQ3ByqiojXtKmZ/PFiCc0jCRqhZzI3DA5pTDtHtDi1UkqcyPP13sLt5TqgPd+jrBwb6FssoYPcJF7n29h5v8JQDO6cAhW3V6feQuIJV/2TgaZbSWtVXe1xgMMQ6zRs0G6F/N2x4WxWBNSZgETLzuMPwBpfODA0uaVxJAOfB/AM4ux/ggeavZKiS53CObnAEvrIoZZwHiMhD7gunPRz90vM4fToI1HvIyapUlu/oxx0nVjRclQ7Mcl00tCQKS1KrYBcXhnjiLO5dVlmgljCIODTbOxr2zRhsAy/guZ8YYt6qbKueEDfS+STmuzbFg2tiLQYlkBfaXGFUxlFXiKnGzrAUAi2SBJTtWXd1imPkTwEC2YwxGJ8AyExsnmFk0J6ei7cSvKiOzLEFn8ZVceEc85s3uHbGwHz5rjs1IW8nCb1XCRADY4JX/YoQLLJNQ6gZnAAD4iZjqZINUNuiK0U0JnMhv3T+yOZ8KWNJ+nHk49bg+LCxtuCS+uOoxM2/IZ6nHq34UaGQO6TNt55rE7cJKC9CqJvEApGGOWdeA+1sAlfMKVcbtZ8ouDUCkzTDSMLw8A7DHBs92PKQklBOiuawRn/v59KFkoOvEbqo9XfG/YnKv7ER5eoyjySCRxG1k9QYwAYApM8RaddIv5OKOu2YNAGrF3j95omRVcc6ycFjbxALDHvN75kiS04tb7Rt81/G3xOu6vBPMHO14/ep099WLEyUf4/o/vr0SSBFIrTCAHOZxlqR+cEA+rC7r0cyuc2jkTEmyriSFol3qZyUOW0m6lnJHdiQwUVJMkLBECcNKFZW46GKbw8jS5u4pzx6cZExpb/azJLrT/rDYDINpDLsWNt8OMK/zhEn5LKg63CQprDPBLDpssUMd+Lv76pEZYVLuqzJYt4zfAbPML4+ynDrlNNF11JaRUX4GwH3PDqvq69wPx/HZ5F90ttvZtqsu8qrdBr/OIO6SXALWMpTLKbBIav1dxpA1d0Em9asPKvFG3H2cB6nrnDM17e8gqdvdAcAd/Ob++axLdXO9xxrb2iMWNcF2DHDOluz5OUvLXPAt9yXB6hM0sdvp50MAeKT2GRdT/7ZigjcAcMKDolyyzdqzS/frLjOy5MXZN5Yd4Cz2STkjus3wlwB4WgTTPw+t1dl5pedgycDsh5n9et9rLwBuzG/HNP15nJNgdUdEB795NmfH5GMB8CF5dV87soVK0tc494WUqkei8pkMbPilSbBGG3oxJT/0jK/VTOsw17EPDZZ/tW9Me0GfJ5O4CT28cxKs1QaYEhLF/K7Ab4oaV3xvMj8v8qQ6BIYn2HFvSo5V5R0S85QDNx7gGQCnk4n96jKiBfBW8hp1vgDwWj5trzKGmeV5F0oa06UpD23mKw9Z4obbE7H1++W9VnB5/2N6mIZ+qH0+eLNkt9nGeXHMbVl5sIrlXxbZwmBv640CAPs1cj/JZz85lnEYEOvrrPtXgLY3sFy0ml9JUam5W0lPxJIMwDsSaMHqjRqyLqlTRuVSlsIPAQB4eLfsaYoXPcA78mpJYm9vF5aZmFcM/S7vNnPxVIw0Y9Jj4Ndz5U5uAeCF8V0UEesEXeN59XwbXu04tQAAIABJREFUOJcjoQwoXbccRhzIo3ZzT1ricjiWxNppoGtJFuxasIyb5qhArcfMrL3b4TngfRh3jNWk9czekTZqX0gcJnNXDpEOgJdDqL7LdW9ViqhYzNOTiusupvep40qR/mrDLLCqOa8kez9dXO3evbsSSO4ZoBd2CHaXEjUk0fq8252cWmKbfcL1ep01GhCI0RnpXlhesdVPnkwA2A6YrHHKM7HvqbQScm3VtS0Ps9QDxQADBKu2K4AXAMP9aCMxwWSfdlzujVhgHEkwkQBM9jm+FyY+WZKZwoADzx1JuqzOgbEEANNOYrItyzaLxgvmmvvyb5XrKWaI69BvahCTLAtjEzb5/fsrzTNtf/XyRM9+smCzYlSLF8ZffTYz7WzQrncMW8u9uIZiZpXDARWBlQLZQfQ8kr1aMd+RwiN1hn1/IgD8mnJWlcUaRteZrEkm9nxJVuW9pbIjF7DmmeE6zHWSTOFkODuxI4QxY/x5IUn/6tWpQDXtfvOO5GNm3j3HBnte/1YTJMmTww4sbUY+TTucudnZr1NaSOP03Gw64Ic1b9lzZTqeZKKsXT6HrWfNK+5VsmizhnGCpNyQ7+XvCFgrtMlt9rWyB5nFjOyawTDwNbCNZLD8kwtYTcwtYwnIckxyu0fF7HZJtBwCio93XHUygvfzbGGOW5ksOTpL2SGFgBzlw9GaOGj3s9eJ925YW2IpfwpsEzozSbmj3NgCldnrrQCwtDkKusVZvyTxZAxHSbew07lf1BFck33j6ob/kNt/lLPFDsBPiit37LwduOlHZ3RtcPpsGmePzxHbhnl/fTZ1Y3k+s7Zsm4yj+lDn/6aMMf7nYXUv++XyoG8wt1t20WyD0K4kwVMb2z2WNvv488c1keSpiI3Zf5Z9ovdX9d2XRLGpYDJk/1u/6Q79LZugv7e0qRE2jwXAj7Ed5++s5nblzBmD1+v++nG5P7AzONR1K24tn40/1ytoX7sf05+ttdj3i75G5jZuOYoCNOe1lednvt9imxUWConXv6f77EaJqH1tzjrwHrxOhjs7SPq89et1YOu13O3vytC1hJmOz3o/siW6Pb0iQFXROEAm5lxNe9POvv9k3Dv0SGIthZA1ANznch1Ocp/QnJ+deQ9TfyKBXry+S6KQJklNpzng2sMur2Wr85qNdWwIR5Ls5fBW7JbiomK4DwnzYNzWWRiH/DOGfjFzFbshCU1dj2vYC2ojSHF9qq/nxDVXeO0rQ+uhRdc/mzf7fphoMg5InP3btXZ+3wPz2PbMbZsfrLF5DjCcduS7fSMJiNnadLPY5n50AIZsdnhoByAz+GUuKmtlXOdhCrxYVgBwa5NJDJ0fzSpXsGTPtHEy9yEPHe3iwZPcrwCRmdnIv44E9mLg9Y05665npfZ4wLYmO7fjjJOUKQ+YPPnFhqwTuTTfWi2kPhf8XW1BDbHUf7QksMv1+4PtvrTkXYtKwX8RA1MlpLzpUNbIICLGkOTiAq5VNkjGpDMy9ywi64NrsLUB1wDmSMW18cqr6Lq/UYuoTnIZGjbwBrCJpJr7uE2ObwYAwzI7O7QTbZ0Qz3dKaR0A8Cgb5FrBsP7O9Mw1cHwBymiTwBallCqTMG3hO9wTEK2av8VQuw93mmMAIGCVuQFkYmjGAZiYRtoMIGO/od1edwa47Impn4uUUZ9XrK7aULJl2i6Qc3GzA7h/89ULATyAA4m8uCYSbfoGWIRxDQMMUCWLrOTMcgD5gFIpsUoupPkpsKe9mPEjRpo+fYTRdFIo3geUJbMx4I+X+hanUT3LjCm/sbzbWbJpE/v9N1+/LPBngMRLkvVKfMQ6A+RaHu54b5heJMQcgj0eNuoC5gUwDADgfqohj6RZ5ZHG+QG7/vrlicAT8dmwtt+/uXTm7JNjjSOJuhj/IcV1+RjGRjHBn+7E5tIurk/8s8asZNWwcoBZZOCAfT579/5m98PbS4FnxVKXFN5leSI5Npvp++/E7qWEFmOU8kXJXM0RpwRXYLsCt5ZQ28mbWE3VIK4kT6o3rCzJzqpssA3T+nl3C+MsJ4MlyTpDK2M699dzVCoK7/9mPfWs7O4E1mkv91UoFMyqAO2o+ymHZbI0Hz1RVmMncfKzYwm3nZlRFOSYoF8uSWWHgOPOXbJKe1o5VWi3ng05ZizJTilF+kEfMr8xwvl3pMF8tzs4e9KiIWHPPVNm0c4FMdQ1duNMGc5eOX1KAq89YHYuF1sYiTjXMDivc9Qap8Esl70hp37lp/j+DWEJLr/G2CaRGnMbbMdYMedxWmbf93lmq2Cw1HWe5BypL2yBy31Gt8d5XDvrR+dHzr0yRtZgsE55/dgx2HXs6+/rfNb3geuWDbUA4JZx2+2ob7f3F3unJbacrzmDMJ5bKxlGnH3GZbEVF8NrKGfy1r5xzecdOPS23Lfh7vd+3/xsjdO+a0dtsfYeZJ48Kw+9ut2wtiHGGtm6xvzdre9sjd8y3M1oyrVio91Xa8ReXsfJz6B4eR4rt8VQkq5tuzgA1b5SufY57wzw2I/8jYC/Dhb9jA77el4fWbtz36Ny6/YeV+kOnvtr0bPaJfCL8y77RbUnIRKH5i9td/uHYy7qID6PWjBb5EJ4lYN4ay3E7t2a7/7ePPf9uTj6a3/j790twHUlT/R2k83SRpqNKkCwM7aGORpgK8muYhQi17PUz+yGPMStZm/03Zr4SJlb0ggP0pCjZnFkYhNXqAO0MjvKi6xMitTUu1ECHjEqtySP8EGpvk0H0t5J7Akxls19Lefd99vHlzHa3kYe+4DfX8RjTvxw2IM0L6T1Az7Aybwh+ndr75HWDUZtA11aXMnEHYlzlawwUNbjMLbNtn92YO1v7RaJ8b5NNjLc5fPytvfvW65sOepi7OkLBghxlswPjR+wdax4gJNApFhPALZjZcXyyNPvmGSDPst9vQmsN/xxUI5xjYGaGMgtr/m4TjHYBZAXA6M2Zwawz0UOM8XL8gyoWYmXLin3KhsmYMnJhQK0s35Uy7fAVMZNALgk0HZ+UO+U2N4a/xqnDEQOD7ObrrVbi1SsXeoQf6jarDK0xeYTx2sATLtulJnZcf1hgFPqiOsBgC8urvTcuza0JdABggEGAGCM87DUdl5ZBqXkRRUfisw48cSKXz2yk0XJkKrmsVlY95sXYBcQyRpnT1K232LnwpypTyTf+mxZMiWMAMAwvrTj/cWV5u0FjOvpcyc5egfY/CRwDYik/QBQPTtPSTrl0ikcZgGT2ddZu4BXKWQurwU4nNzpZMnYzD0AxVybi7KPIkmXIqAOa64bACom/dr3ZFwBwL6vzw9+xHfIrs21OUA9vs91RjA+KoH00dmbzdwZkDEHBtpHlRjoendxcaPth3WX0kSWtwNQwl5bmcB6/OEtLPCl1iSgFZZYqoWdQY2TZTm+9uULZNLHSiQF68pak2T7GfG+Bmj0gzOP8lyANNbm1fVH1WmGJR5Mt8+/xOh6O70TQGf/wDMPkAlApI8Gs2aBuXmSrWU8eU/S8GtCBJyIDmcCoM/OYDugwkLTbuaAz8TC1zOXM1lrl2RrhBIU62pG11AqbDH3YX5Vr1o1r20HBGh3Bzfz7fd9X5fzMXvNb2IXcI2AIeVNuMMp4PZofGGAq0RX2Gfuk5ABlZVCHt9k0JzvanM53cRcF7un7wHYG4POnCyOkNQZjnNgUdoMBw7jICa7ZNexYRJlwrzB5Oe064qYftaQdCyGZH9GfWYMh23O7wBMxuinS9egtiz6dnchW8d1q82c2KHqTPo+Z2abIusr+0Kk5e5PlD7jd2G0h9PCTugV0KkOLhhkT/3PHoo2g8uF4dmQI6sPkzR6thHEvlX+insS67Lpuv2zjO8BADzbRewV3gutnDj0Mu6+z+bN1+zjsCWFPnyX8ekvBcA/5/oHKmAtl5ntnN6/7ti/P38Phykeso8zn/N1e/jVVl/7NTtgjtNM70V1urCfY/JRD+XVnWvpawjCtC/tWa5bGDGqPsYrANH75HBm5f25H7Ebw57muXd7EmKx3g8W+7sM+hkAR5nSAeX8zG7N4djH/Jyo38lJ0TKv9/1ulmvsA8BeW9srdl53mcsVAP4n/uX/QhLoHGJDougNT5PeygSYHfH7kUXWXrQkq5BXl0PvmPqUp5Wx1QdFDrocRIkpEthoXsdsfmLCpnrA/Tf5u0BySbUkB9IBfSNj0MyOEy4lprf369ADP8ulDTLW8qB9v/dAP7aO7/5W7HvIVxPZdt/5Ae4bwbxg/d0eU1sPcpw1JSWr4Ii2u9pDq4OvjAo9bJU4al6UkQBmweYBnR9+HybDG3coy7TXrY3qvOaxUlIsYr8kwx8ldGSLE7NZdRXdnrUXL/2xrVqFtMOUwBzLSGKtG6wtz04ZVWEIB7BfA+BscH3mBwNcpUGm7Hvr/lGmx4Zvn9exkQ2PcwwBvuekVQWA7Rp0lutC1rQhjgrWb1h+x9L5wM/GG0eAGNtKBsW16RtZlwEy7B+WoZsJ7hupSq5ULd4hn3R7ZKxL5goD7BIwgAXHAruUUUoT3agczpBA8xnglOccwEPmd17EvfJbGxbhSJIEi32CUkij1jDjAPPLb+g3ewlgkeUiaWmBlPwJ4GFOAsZTs9iZhi2jhhkEmBoAmFHkv0iNaSdSXdhdWMrffPNSbec9sb1VCok9FADIPc1sG8yqr1VPVZmJKT8FgycwMLIksm5pE0ADB0EkuyR1gvVmv+T3rAvXTXZ5HZyIfrmEGGMcGTN9kswW0H13JwVQkh6lTB59MGuFw4EkTQYy3AOWL+tA35Pj0vdjfIi3BYQCGvj927e0+1btoA3cT7XnBWbMzgCckq2ZcjLIxukzzglihKVMAugpGZrBOW1A0vztV2cqi/TuwhL75LBgMHSmlDOJzMKqhnCMasGMG+MO6xyWSKFA5QgW2/rJdYMBd4BWsv8CXhgby89LMl1zFgAVRRVt5v4A4LClAnzF0oYhBlACNJd+kh0dRlDsqp8zxgqQD9tN+z1mTlYZ738yLjMXDi0iw7bBLC85QirHR0A18yRmU0DRSfaIX0bCyzW4Pr9xPWI7wXk0YytE6m22tbJe13kz3vO+yliEmZXzqcBrqlRw78RAe0y8P8wvyarL8RlGdjAgLq2WkC1JtMvBE9umG2WnJ5UkrJ1pfQ8PiHQ5o5HIq7cr398yNpU4TM+TGXnWN3OII4V1LEUc31HdacvPdV4sZ1qB7DYIscVm+8LnbZEHCmEZGZT7GC7GamOBYzPlezNY3jZw61zbA4CTc+beBLY3lhjgmDUB6o9kgB9j4M+2TpbUPG+PAcD9LA/wOdS/Q5/1+ful13jo+n/RAPA2+F0z/FtAqo9TJy1yvYVIKfDc9xPZ0GVfzrZb5nDYkEM1mXZszVHW7Z9lADzW+n0Q2x0/+8Bvfv8YANzHarWv/ZN/879cMcABt9nsZNTXxucD0MmuDIALMhSAjoeYg+VZZep8/dIe+0gfZYCXhCvZaxdQpE3Jg6H35qRWdUAuiak4yEsmNa7h+Llka6V+pTPQVn3g8mjGm9M9g/NC8oE8JMxp00ObYt/kHwLAj7nWIQA8t7k/KPs2r9xzLIphBOj3kQVV/214ed6XRVdGCJOlOrqVbCwPf9ZPQGWMt8WxkXnozpQGxMu+HqzgRme4hx6UPQBYB3nFs0qOquRIToYVRw5rRYxCxTv2QyuetsUTXbVEuV93jFhmzbMREGyp4FaIQH9Yc326lvsu67Sy4PYSRxmC3kaM0K01kCHx8+b5SYzvAMDxY47Y3H4A83famGc+sjS5KFI6pZhwAKtBoA2+MMDEC2t8EoddIRORP5MxmMc+zoPFwVb7jtjCyhQ+JMcA4JFgaqkxXGWDwvar/FUB4EvY06MnYkpnACyjnDCJKxLKuN6wk/S4TwLbJX9mP0nGZIHiYh8jgwdAh23pfQG8wTayD8LuAo6YxyTPYu+EIQbcBiS/eXuhDMN/8NvXeo8SQ8i9iSXmfRxQAKzIrZPBGIbZoOOpQYok1yV3LUeHvNBPiZM90+9hl9kzDfxcOxujGZDJ+DhRVTGfkqRbEaK1VQm2zIC6lJCcjYBSgHMxccn+b9mqxxx1jlQYSM3F8prJTnbhhLBEmk7bYG6TXO7HN5eV3IpST5Y1k82Z/jvWmKRZT/QecdIfPpGoC3b2xvG2KuVkgEzcMM8fgJu54f2/+rtXkjS/o4yWahqbzbTRslbUaB2X05i+MA6Kry6psABbAVH9njGssk6AQNrJey7d5HVEP6Km0vNYMbfEIgOaeSEtNuM3VDo6u5C+VrI2xlP5N0oSDMBj/lQXt7X17btrXY9+Gsw6flj7WQFxze8nJ9QCYEjOXozpqLfr0BjGUiCYpGuV7IzfMyasy4wzYx11DX0ya80YOiGZnAjFNAdgdLUZ25GdDlZ4KdEmJaFK1Rbpv20PO6XDDgcLSaJexuhI2jX6HqM1snP3ua5TYDsgPmyrGOB+Pq2czd65WYfMB83yGJckcM8BHudkrhtnD7J0nuF3l7e794DgyhbN2kgt9cU2KTn1fKaEkV1Lk/2tYVuMhi22Wh1ssz1TfMFCGiz3bwdhbLdInvs1tljgbqNYdbX/1esk3/tWA8H9s8Qsy35oz9S+u7iN5U6VLWx5fIBN5jhdjoqxj/2WHRhQdKB7Bz/6iwCAZ3tk7vA+29jrNc/X2Kdj826x9Vu2s2yfFq8bm9PfHcBtvWYHJZk1sLC55YLKXtIBcj1lS1hfXz+HJnrfOuH3Suga2XJPkNjy8sz9nlla7h11Y1dsPKZ9M9bo19YclTNuJoNm5cMhEHzouex4ZPWMF5lz9E/9rf+6APBIuLE6YBTP6AM/LN7CAE9xhMn2jDHhOLynShqybJ494/OSGOF+0fkF/K6Y38Sm+MDNg0E8V5FSS3xT4tDM/jopTAcseghq9A89QHwlyTOWTWyVFGpdemieCG9AhxngxwDgw7tcXJvrh65vrvt/v1E6aYqJmTfpxPYSk5lDcokzKLY4dXiLUKw438GiZj0EFI84p3hURl+ePt2fhl7zWEbZVn9pl5wlVXsWVislkWD5WMewi5ZAD0fHvGmtwG472DS/Bd4CgMSEAuofCYANvBPHDOA06LQE2uV95jXS16zkqE2cnrU9ALWlyEoKs4DWKm3RsmkbgAbYDi8jSb/MYo7YvrRXgLpisxQaQX3fp05aoDAEja0lxTgfjo/NdmZ8eTbev7uQ40DgubJ2S1JYcbmu/9oZYOIMcbCZDRZLeH0rJxdPQubYctNjMbokwAIA07/Ts1OxwClPZSn0bmF2GWtk0inBlFJHlhNTTxiHmmXBp2fP1E/NuaSisIIAFxvh2icrFvz8zNmb+R1M7vXtrdqbskR8D/BL4ijaZgn05e7F2cnur/zBVzLWYYQBDQAJvsvL4LZiKp/T38+VnMngjnUkSbJqMBtM2cfluf7m6xfaTxmjC8UOH4kVZg/n/STVcr1fg272XJglqRVYsMW863dIlJfyNp/VvziXxJYVA0p/JMUtKW0k7GLKKSuUmN6d44KVOEzx2WTpJt72VKDW8bYub0efqJOs2sKwoyiBKJ20u1MSM+TGvE8WZcY3zDJzjPOBPjJIKsVTsaf/yB+8qvIzjl3NOZjDO8+MsqNHrv30yBmjFUf9SfJU+sfnBnbOes1ExDEBQEXebXn1Z5e7kXPDiaB4XwZNWTP8XpLmirnNHuU5GaWFmCfL4WvsS6qvPWWpt+tnkjF++94hQ3yMQ0DneIF+JVarOrWMHfLklHSSEQaD+dQxz2GOyfZNXLqvVzHUpRLwuvQ1xMRXxvyAfADws6dPdz9dWoJudtiAlHF8duws4I6tZiwp++T9nN864aazekfrkb3HtXZZn+6TSmoVG863AcCSkFesceon8+yIIZZD3eeU46y9f3YAbPXIGgB73UTh5HYbaH1WnHq8uZZtr0/uGYCmL2Ov/yzHCest5ZJQLiS23EqbcU2tgUk+OKvtsr5mlqUbtgFaOQ97sx8CwOMsGLld0sIFGG+0M056Z/PeD4FTHm/TBioH1mwDaj6WSiKHy2XGabOAjFJWLQTLFHbmrgy5eGyhfWD1kH36kO34FwUAH7J/fy4A7rbnpo08hdAlnCOAbADgnAC2vu49V63RmQft0fWEBwBzPvqZsxM41xm28UHrf+TQWcDt+D5tdsUbv6e2F3CnLdw376/+/AckgeaeJah0Xockci0bO3P7S8CvZmVSjvTrLfvXP/1v/LcaBXs6HBerPwsISdrZWMG8nwdcBl4dSPYyUy7CbEHindKYDPro7JDi9AYPD9xIeLEsogkUU7qkVJz2AF8jAbqRNBCmJuVD+jJabZd7AJ++XzK61QRoUAOWvhwAH1reD21wu7uNjf9ovahX/Z4OCi+ICQQXSFoO2yaXwtCG0XO9wcokWkBFwCsJ0ha2OLL0EcPNd8yMtQOefqgr99t+CAAvG1iL5e4bog6yktdaomvJ6qgL7Oy/luE6rmJ9+Lo9NlDchy5Ni+0QADTCB3gmyqCaksT1jdLMszMu4zX2vUYiKpeJGo6GrQ1byU4KiC9b8pLl00zsJxjUqpXJdyIL0yZcniADtRHDm/gxA2A7C8Y4RJ5ZapACz3YqOHEVzx2/XWIgYZpK7tuNHgAwjKtrDru0lDMY+9lX3D4S3ipJIHmyALVBs5JOJXZXDBtODsC0ATKfkQDr+upafTg7P1PssJ15Zknp1zUxdJewxC4PFACsUlDE8Sr+1feiXSmnJOBda5ov0R7e01opxQz9AtQRz4sck/hQwIYMZFi8ei4BTUh4+V1KHL1+ebb7K797rXYCiAF07LE9KZWZScfhkqCK/Y82sgfTbgCNASYycgz+8Zz95ttXAlyUdsJhSFsA3YyBGcxrgV1YZ9hVgAd7LkCjK3iYE8XgntjJwZkQiSqGd2LtaU9iRc3iHmlc319eqZ284nRQXDBy9SovRR+QdfK7r16d7b756kxtJOEUY8M4AHoYGxkWny2hVrx1lStK7DQydBgyxfBWTWQkz8xHpJ2skW+/Pq+kUex9dqQuwF+KELKlG0DyOcmJeI/7EBdM25GWM+euyWsgqPJIJftNvDgMOqCe3/NdgDrghVcUCTkTuK4TZDm5WNZz2icuuCS/2btoYyS9OcctFXbyKgwwxoR7LuBPQNNAGGc2cwvAZFzpF07u/F7J+mRtVa3fcnJEhsv9cd7wG17cg/uxJ2IznFdN7V3thU4iNQAw1+G7tAFmFcCcclLcU/394PrR+OuSAZsfhaFOlnqAN0y7WWQrMVIjmLYBcKNM4N9Rt4UhVq3qdiYkt0RnROlvzzK9xQTn3KTt2u/j4KgzMplz+7mWuaNdcaD4CKyEYJUgjnhg4tdVzgsnjOL3Hf6y7xUbLfaW66GPEkYzqEr7c17kDBp7fJ3qe2KAZ6PUAHGg8k0QPMX+HgJBcb7NQD9ekQ7ae1seC4AXJ3+cGi0WOGMTGyLP7uctu62e19nmm5mwPm8PAdyHPj+4EB7xodfFw19MO7aBzP7fP2j/biSWm6+WOY2zimt6XvzN9XM1KSFD8LWyRpnTPreuZzF+2+3I4RSzfbns35XvRJn9y3m6EEnVCSlBDjh3ZMttZKbPGPx5AMCx+WclyTw3W2sn/dz3/Mdena/Vn8ejf+bf/O8aAHa8Ti4YmdwChhaAY7ATwJNkL5GSSc7VEkNkE5u9iz6kE0/bZM89CdYU/+sN2sl9eDm+zYeVjF28xUp8hXHjWLxloOovMQ68WY+HYetRzHf7BPjeo7bgvkfY/f49MsB7NtIYEPMC6fM4pMntoZ/ArySOkrlVQo2lHIYzpSo+tCSvAbTjENEya56xwXJq3aiG7Ai7nRfxsgbJMv0zXj2xmTN0j/IXAnhVJkcJUI7NLi8Jm3qyNTFbVfu2Eon0dZR9ny4kYZP7Vc9FMaLrLNDrGGAO5zC8/aCLNFqG9gTM53FapDXzSVTTKpCtxG/Oxpy6zNpce0FwMSken8WrXRt2EnyNhFrDoRGgl5JJXJM2DQAMQ13A9LljbzsAvrq42j2jPFAx8hioYR0Ym5vbW4U5MBkByoAbA2ZiuJHR3mqdKuNslaaKA0IgTkqQawH583MzwPHAZgxwll1d3mguzQC7nVknAlPXtwJr/DYS7EjQM39mrF36K0nB6M/Z2cnu69fn+i1sK/sWa6WXyQI0UTuXewoAv7mQHPgPfve6pNNXYsxSk5Ypp+awAHAxiAatlO4xs8a9AZZicpEZyyEzAPBvAcCfPqt80bv3V5orxRhTI7jqHgO6KY/09dfnu9PnLrUkAF+OU+/JTpYT55acGZVIyfGylmGqBI/q+1nGHgOb6yW7Ns+ZpefHAuMC1ZUh+pK5rgzTsL2vX5wKuFN6iHby4vuJ+YW1B9Bx9qhc0esztZP3cJLCBBPTzDy8enGmxFfc24oQYsbtcIkDKImyHAtdZYsEaA0UkODy4iwUo/uc5FtmdCNFz9ikFi5rizbhQEamzdqTKqHYPEBLEtblMPc57bM62ZmZj5yPqSvLdfq4q7ZySX2TfM3xuSM/h2pZVxw3gJJnTyx5xStzT8u0zcq+Ukw67LnfF+tMf2r9OQuxHXnKB1D1rmlv4pelgCDJmZwXVgfQP9YQcmlf1zHXYpORy6s2s+tvx8CV+qBKKjEfWo8thMv9NMCln4BEKSpwWKj0VLG4ted//Hi3Q+RvKXXV6i2jVKBVSZC26wKLrZ4Sba5AcM1dN9KRn/MCvG+Bn9lwp99W5Pl0YmwSF8yYIYcGBPN8AITZC5Z4xEXB5x/HYLSd5nOT5575j6Hd7aAOAgKAo8aLo+AxDHDO1Q7Yut0Vp3EHRB3EHDIPFhaoAXCNd41XnHj97B6Af5xz++4RMLuVBKuPT8Z3AfQNMC/9LydO7+c/zAD4MWbfA/hwwSkdDA27OEnm1kTSXlu0lRBbAeE9ANj4yM9k7LgZALN4ZoOcAAAgAElEQVTnL6qRUh3kOZjXT7BMXxPJgZRzoWeX/rMOgA85OPoY/BLw25+3HiMZh1U+P/pn/62/f9cf3hXYrTix9aE7jHwbiM50uoDfSpyRDapPbjymfWGPhFYDAPckV/p9gWBLCHp906pHSG28qw+7d9T7hO2pcibaxJvsIPd1TGTkS9uZj8emNMV5VWzyYx7OxwBgNuDDr/0ssxdGZ03vy6HHw97LWg3kuSkhLp0G8ombKyfZ6dcBXFjq6+QpWR/9EPW4J3GUDcinBWYFwupUiyS2X2Pc6/Dc5H59/PrmNT9g2pAqIzQHu2OBLZ1LmQiVCVpApwGQN0+zP/PLkjzHi45nJ/JXZ9nt7/fDXJ6/MqL7Zpe4X3wnWquNNp43/L6xzjI12mo5tQ31IWN2PDD39L0CXp6KpcV4CTsdJk+gNdkDyyHSwbmY1+cGD5JAE39ZsbuMkcpFCbRaysmL9QUze3KKNNWOjqwT1sft7e2O5FZKpCW21uWN4sRgzMMAE9dMW52YyvdR3OLTIwEdgDLvAZpSBsn3M2BH1su+IXYpTFQBMdY5bQhAQ4J9cmq5N4CYl0G7swgHFCcmWrGtZ8SunqrvgE2AK3+3hNQH8cuXp2KJAW8Asx/fvNd4/OabV7o+QE8sZ8Wssk9K5VIJnQCLjJO/N8ow0Xezwm7nIus6GhJoEoUBulnhSJm5FmNz88FZZenL169hz5/JiKafAamMH98ZJehcZ5g1oXhiYrErQ7bYRQAdTK+yebNmvI+YqY5c288e9yPml3ljHlTuRQAfafDT3T/6V78yw/r+uhI4EcPtjNt41xkHnKI4Q3EmfPvtCyecQvaNfPrH90qWCCDH+UDGbc4yGy0GW2IbkfA/BWjtXGpKagD3BTBGOwMMNR+VORxWn76GcQTEKSSj9g2zx9r9BGIid5Z0dse9cAIZbHOv9V7n5FLOrxFDy0b7MfJh2nDybCkFGFZXz2OBXicmsxSXMeAZ4kxSYjTO1PfODs5cwE7jIIApBUAC9omn/vr1qf5j37hUaSo7pYkvZuziZFIsapUtFBP8jLAC5sfycMaKus2MP51XrWIYZxRHCqvgnk7uxAvQzdpg3JWMDOcHjOXOWa5pd55N1djO2m+1bv/4+/e7M65z7vsyL9lv2Z8VC8x8tRrOqb3M9zymVce3bc5W1KwZpSjr+lmauGrv1S7jyDFD+aSVSqpNfD/jbLut7xWbKaWkfrq43X335mL33Y8uzTXCfdaG/xYAzr587+CrN+iyVQec6X6zM1cLQ/UAA5zrr0BwMc8+5+c4Tv9i68ybnxHZje3s3gLAbrdz1XQAvK/feZ91JqXP0XDwzwBWZ2erlbplRyz9n5jEP8sAuLOPh8Ypfd8CMg/N30PjfwgAd5C6EAXNhIsDsdtnMzEU56SuNTHB3eZLOzvhpr2nJPprO23UAA4JM/8ujhLv6270JgCucmdZv3/eAHDWxjyWnS3ve8P4u/9m5dOGErbGy2N3n+TMfnKEBDoPWTzJlu4F5PjiASyWDJklWgrUS/p2vCS5yAOPgZZ6j+noVqbnbE5rhnjIoxUfs8TcGPTmuhzM76tkCEacJYo26HXPAsAPPUj7Pk/CoL6pdeD5mAf/4Hce1JAcllk/JhOiH47yKOeBKqM7jKliTj+ZMRcY1IM10q/v60M/5Ofv+MBPpuYtabYZI5VS2vN62EGw/uEWAB7zVfFjkrUi1Xy6e34SgOsNJgmx+saXzacfYj58HfeWmr8GFxiRlZyr6mlmc0o78vDZIZQH2WOFgR3Z88z+5jp9Q8immH6Pw8YlIDynVVc3NTELdLumsR0YZrEtEceCkSyc+JHPAJ3jZY50HxgdZM63jssMkFOiKzLwFnP98aMZOX4PMxtGlDXDGgME8gK0BnDk+/zJ9W9u7IDhtp4vx3Eyf1wncdL9cIh8mXYRs3vxnrI3R7uvv3q1e/XqXL+n/ZZqujwO+wZjB/sJQI4h5BxrZgwpp0Sbuf7Ll2f6EzCmrLXlKFEJkjK8E8tM/wFwyHZhr5VIi+RPi2OChEvPlpJH9PXHtxe7738AAD9RnC6AAYPeDDRj5v5HsspuCdikTZSF4toaJ0rH7MjM7HZJHloyPaZebXr2VIwujDNJtpxt+axq8zaZrWpoHzmjbCXVSkIxMa1XMOTO7ps927GTT1W3WdJ0fi8JreXxfOZ8EU7GxDVIbEXMssIViLUGGFH66ezENZIp/fLhg+bod9++1NwCinB+wn7zEohXiSPH4dp58Xn34gWZnc8FjgHOb35y8i+uK6m6kpUZPANs31/4M17KilyZxQWsr25Vhkox4ZRNIjEZ5apYE9R9VqkuEu9Zqsv1GD/aSrIpHA5ktc7LMtsqlzQpqBjvmw9VM1ulXYbB7izbPrMtpzMI5jvKWl3xw8wxoFYOiEpKhewbaXNAJO1P/C7jpnhpZS132S45I86toAiz7b46kRj3dVkmA1Kx2vWZYnRh8D/fLdmi6dfltTNf81vGGKANcE6Wa57AgHyuy3cZf8aV9jDO9BtGmtfor8tKgSnoo5RplVmeGQVkfv/2qmTQOPKf7E5QlyROvsbYY19lllTS0Ws1xqkd8/ZFZ17C/tLeANQw0XYkWt5IrHJniV0mZ5R/OWTg6TxoANhnrVdTzhWuxXi9eXez++7HC5UBi4OC70SeHonwDIKjxjEAGC+dVb3+fH1074xMW/ZUzmAceeUsHEzySIbabrv/rw3YrB3G28axx6iS+B1AYfuM6zRkBi5bDdx3DY9VAlIO93LrPvNYP2qcfsaX4kjZ95P7NnHW3h4Je11oDTjHWp2BMl+fiQWt+ZWjqREPi3h+OLHidMLGVLWSJbFrVKyGvAHLeXZm5abyILX275tTtbcB5TjUPk5qvsxnAHDGOM+fq+TcL0EWn1qcisveM8u564F+CF7Mz0qA/nL9R0jc8yz1P9Of2R7vazaPXfbMzG3/jXOspOrI2NtCSOW3cRgYOFdYoMJlTFREwdWJLM0VEmht0OV9FrNXho49W00esySE8IGrMhIli1KsnCRP/n4ScTgxSKQk92N+06CxYY+kA4x9wK7lrP7P5R2c4ZNN2FI2x7DdSpY1Fo5+8zMe+vmrXw6AW4aijXYclkgX+C3J4r2fzxJoDf3obZwAPoCfLkBtedgqxjQx191LlgejH6o/Z3PPYkbq3CXZY/OrDagxp1vX/xIA3DeV9Ic1LTaySvbguOGV5FMppTV7aTM2c3s0PnEWHQDAW23pANjjbMMoz8RcUmrLwCFBlAyvVkE8a35mfwGg6gce+yT9qrXl+F8zQHp+VUv7Q5PyGhjHOSZJ663lqHKKMZ4Vv2vw7BJISpBU8b8Gpq6X6+RVsBGfdqdnsHtO/uMEW2Zlb28IY7hVG3hPMmsyeSuRkjMwA0i7DBlgCChLzOSbN+93V5dXAvCvX7/YvSgW1sy7Yytpi+vW7nZnJMkCkJfhFmNYCYJ+wsF2I0DPdbjX1dV11QFOUieX7WGuvPna6QLT+dXLM43v9TWGOcDezgm+C+iE/f36qxfarLnXD28uND5mJZ/pugBUxgJgBXgEcMLu0heAAPdKxlcxtM+9vvmtsmlXHLuB0meBZuJ7YYkVY6ws088EgAGRqd0uOXUl+RHYrWRDroNqJxLxr05+Rq1XYkTNuvO7lGlSXLLYfzOazLnGByfq82cyyJGIW17r/R2WEgD86iXy8CflCADYHO1+8/WLpRYs+z+gEoAZ1h1AxTXE8N98EKAmrpckWow7gEyAWtmK63eViZrfwvAplIakWE9hpB1jzgLhegBoACLGlZQDlSxNMdGnVWKpJL+KWa1YWyTRgGuNaW0OqWGb3BnZv80wDhDoEn8fxETzPNIuwJscLi7qOlgDQGWyL6sEkZ0o9ItxVy3k87DXrrv7jBJBgOLdkVh1mHL66vhw4tTN6jPnAHnWkjN4W6pukOqwmWQ353fsEzDnrJ/Eh/M72uK4Yxs7sNYvzx1DjdNC57nyk5idY90GYEcGzfWGPNoGD/d5f/lBa8wyZ9dwjl3BsAsgL+yf5dk6G2QH2TDG3lDdarHMMNu+TmwdM6AjqYzirEsujTPC1y8ju+Y6LGlY3m70/RoAWJZALSw7B3D2XO9++Olq99PFzbIG2Dt7ve08c2F1Q47MBn8H2rHL4ihSf6uf2UcdMrWu6zpss3IEN1utK6UeNN8mA68b9Yd+22XWD95jzxe+HAAfvnNiS/8sA+B5vGdg3Nn7PGt5Jvo6ze+yTuI4ur/2JmVFhZ31kVzZry2Lc/BIAG/Ph7F+BosYmMiZDpT7/fr8ZK+yreRnITkD7Bj+tNSD5pxI/hts5WQIj73pMdhPEO1z9szZlrdW2ZbDYe7fQw6gbtd6LtcPY67X5zbfG/tBlVfbYHL5ztaYbzl/ss76Zxk/A+DY1mNuj/65v/339Ywp3ndhfluMbwPAuhgJI8To2Lji0FO5garbKS90xcak1u/o8BoALwdHj72sHTObkxMuDRlovI4YUMogqlIat4rzw8uP8TUD3sduiFuLJIBnfqg70Nx3fb2/L043B8TBGOHHAOBxqHixctKu420lryvDqCd/gN3r5REixRvr8HB8NF04GKS/JKtYb1hjE7yfxXmegy8GwNx6SVxW5XZqrQLMACZ5yJmvAER7P4cnaTgH7supHgLAeYjnDd4PrHucNhj8AlJ9f983HsrxXT/kO4FEiTymzcPXGIm9Inn27wxU/EODSzu+SF5k6aUSwPCdI5gxJ7fSPlHriM8Ap2ECVR7m5GRhQnkOAeeOhbX8OcnHtEeIDeJ5/aDEVMmGGEORQ4ISSQBc2ux6y9wDUPFcTDN9TKI7+m9JLomTYOocb0xyJ0ubn4q1BWiyh/TM0paiu/4voE8gpUq7sMdxHQPgi9311a36Qjkl+gMgzthpPkjaVaxPWDna5sRVZq8Bma6Ba2k64wEIBfx+/dW5mC2SJr0pRhbgB7iCeVXiHkCC4kthhR3Lyl4rOWslBmNsGAO+xz1cT5e4XQNyvs+1krGf+SCEhPdoK8CY/5TNuJxFjAsvroWUUjG3VW84TlMDBkvKkc8KvADSFA9czolKcgbgdMZhmL/nki3jLwOQvr+8FpMN6MBIIDkYoJy2SS4Ng/zh8+7bb3BqMGeA2Y+7N28u1Q/mz1Jog3jOEZV0+nwn5wUsMNJX7h1A6UzTBchx7D6v2ONWX5azTiWhCshSI5i6wgA45kXAcIfEGSm9Y5yVsbjOS0mCYYELWKt2LYxtWYICulUXmkdNDrGSTDursQEjsuEkkAo4VtZmnEOLI/pIbDRtVVsqwRfMN79nHAGaOBdYqzhmyDzNM5j6yLkXQFjye5juF475VWbyd06IxguWVUldtN5cm5gXjC4ZuOm7M4s7+zPtdskqZ6AGpC3M7svT3esXTsQWlpIxDWOY0j52nlRW7QJ9vEe9a+4F451nBnZfQLziyXHYLMxjncNKvFVZrOP80nOtfASAdzJHE3/svi6su2Ta3sxZi2LlCRFqzv+cl5FQd4fm2ngfhuQvZYADLKyuN6vM+L59f737/o2dNnGiyGkltZAdo7GxUuN7yy6KrZDPDJxLFVWEitrQgLjtoTUQTgjVtoF+36De+t5s8D3W3ouNuXnNDWN+0z5sOWb2XWcfiMgZvu93Hr9SYG7cZwsEHLrWz/3ssQzwlwDgmXzfBlCj5RnLPqYzQOp2VlQXAZEJrxSWOZQAtw3WPtC7fmbXzh0961Mm9wC0lCZKhYwyxJZQGD+7QzE5uI1BRm4/k83OfgTtl/nt9/J2cd9ef2jtzAA33983N3ze2dgtFXMcv499nrPnzW3pbVhs/ADrf/7f/vvFABfNXJrqeXEY/PpwsLfeB0DAbzZzo2xLS8KijQYNADwWgw38GPrdOysgXfE/fInPdO2qDYoBppqaN47f49/7PGUPTeDeTbAOtX0A+MFNqIGc7Xsc4qcfBsBj8a4TSmURK0lVO3SSBClAK97mLJIcuDk4Hxq3XwqArctP//bf5UsBMPcI6AsQVb3eigejLE4kFknalTEJG9wfGl1riid6CACnd1krWft5PvqGszC0i7zMGZfLjlkNFNcBJOqzFm+WNpoBHlL2HAI4PlJjO2WMBH57HV8Z5h8FXp05uAyX+hN5MoCK+GLWGGDw7PxUzCz3NxPo55Hfhx12UhpLkGk7LPPZmRM/8SQETPI7wOXV5bWu5+RKBsAksnKs8Z2+A4shACw5LTJsJzhjXnGM4SjjfQHJ58cL+BM4I2lOGcJStAikOpszNofqoB6baX0LmAYAA7QLGDIGaTPzoLqnJTFNAjS332VuAPGpOYzRGcADsKN9sL0ALPYz6gBjdNMm2gEQSOZawCIgnHFWSZ8PlGZyFm0nHAIA28HDXDuDssEz42SD2DHPcgLdwYZZ6hr2UvcgI3ZJ5y3pNsOnGqNXyJ3H2Cu7cYEC2hlGNs8dYHCp8/v8qdoFUFLCrpIQM09K3vPuSiB41OR1hmx+z5wRCwqTSZZsZMRha6mV/OanC/WX58YJw0ZiK7PSR4rHRrL8XPJf1sBgRxlLGzCUhKKsU8KA/CQqTlwJk8xG4wxIgiu+gDNBYDh1dCvLMmel2NiK71WIUMV86pmpdWiHpQ2Rzp4keRQPCmuBeXDIRmU5hmmX5NhJwABhP7y5FCBnzsWAPidz+iclRmIOWVdfvWJczb7D6NIumFWDxScCuACmJIBjTF69YG2QEM2f8Vvml9+wfjQulMuqpG1fvzqVtJyh5Dcqa3R3JwBMm+gHDgzuxVgoIdzLE4F2yfcLMDN+gzV2rWm+A8AHePISUI6zhnZUjDHSZQC/Sk1hQxTjHDUE40j7Etrlmslmb1NiKZm8GYMXUlyYIZajvgFgJTojnjr5S8phybUkdZ8k7j1Orc/5YwBwjO3xXdsUAfc638oxxbh/zzPy7sY1qglbANjL4TlALPsH6zH7/uYJ3UqvLAC4Ep1p3CYAvLZDSqZf0lLHk7rdK3txRkhbDTnAAB8ynvOzwwD1sH7w5xjnc9O/FAD3sdoclseM3QED708DAM/NCTDaB8rWgFge/RULyeeJs1/suMq3sG/eexsOgV+v8QKlLUa3/76Dy9iinHdRWNiui313P9wxOGx5JqZEaXvHZZUbaD/y6GqTXwJ8u227tR4PjZ/Z8JGkdh2+YYInzG0nHOeY3n3LXARW7cnp27DBi1n+F/6d//4umWuTEGmW69hIc2wSnnqkSYqHqoM9epeAXzPAo2O6aUtk0Klqeb9Tc62AWn4r2UDFkwVzGPzC+jqtPwwPBqWkPC2h0DwxDwG5fZ9nAH8pAI50e9/1Dz6ELevc5u9byQA9iOW4WV/zSEygDkSBt3h47zOLgykecRFbAeSrDWLKcjlvHuvftwc8m8dwNm128UsBcB7KITVPPIEdOq4J6wzIZjfXMuRlLVYyql8DAEf5kA4PkF7PQrE+2bD7JjlvrgHAitmQhTE87DJi6plQxtcCMt0hoGsrjrlK11RSqE8ksfr0cfeceNgCwJG4cd0BgM2YIU3GmaDas5UFmuzTvACjSYCVmB7JZK+vLYE+PVXbGBexN9VO2F/ky+wdArRHTwSAYfCcqZfkd5ZA66ArIA4TluQt7A/MIUmoYIAx0hW/LIBbIRU6kCyHDlgyM/dZQAKDGCMceS33k6S35MaOUTF7zrhi8POexoQapJVojO9wbSXOggEmKzN1YSvmEwYcoIs0l+9hlMI4A+TE9qrdyHFh28jU/Fw1g3m53rnBLPdU6SsxoI7LjASYPqiEVMUrs3/SLsmpC7QE/C2MbclaI7PnrOB6bovjigNw6UviXllTgNQ//KM3VTMYsA9wNCDlnorFrpJqtIv36RfzQqIw1UuGISYLsa7N53YGiMG++ahrwFQD7lgnGPT8jlhg5kJsOWAF50zJp2mzQKxqGxvIGeTvFkCLNJY1qprEVdeee4a1d3ksy7ldR5wET2bVXXvYQEexxMhlGXdYYJjD+rcP9wIrBWolC6/EJtkX4lwOkMm/ZezRJtjk+h1z4ORQrmv841uz+swZYwQA5AUA5j/OjFfnz+UMoP8wvSTdWmrzluNFZaOUQdiSdK7PbxgTWGbAK8BU8bvPnkoOH5aadiO1JsGVHTlm42mzyg+duFwUz1xqA8sxQ2bulzh5huSZ9/i+nDokIqtSRnI26Ll32JZlyDjaPrsM0LVjxhkbrmFZoo0g5RGQfH/U/XWZpWPncyjLzDV2nbeAkk1cKxmr6a8AdNUFjmMLK872UN2vPpfMfZJudhIh6+KxAFgERcph6RRbx9AqKzN5FYjrlsLiw+7d5c3ux5+uJMWXI0qKn5JsFvMe20znaE86VWOnNRznqP7SHPH9+3XO5/zU2VbZ4PUM9fM1Ca/atQ7abwcAcJdl77XB9nzwEEO8ZfD/HDvzMeA5WaYfI7We793n7ue0K9/90wDAW0zgFjBbA1+vzhGu6fUf2zPq1mFPrZPG7ZvHPFOH5mkOBejjbKeQ94TYPZkTh4iuE8jGzguw7mNhDLVmgHPudjty+fsjALC/6+Sm8xjYEn7AOG+dnZ1XW21K/8b6GjjRn/mT7gDMGTiv31mBsjWH3X6ef78Qf3/93/0f1Psg9RX4rQ06dfI4UDFcxABXzFEauGjclwLiG968ZaP05jwk0MUCF3A2UBtxNWmsDWsOSTyX9mBHApmEQTOgfMwmc2hz+CIATE3XpWbw9l0ew6A+JgZg30KhhEyyMfcWjAO2kggMLe7KgzbLONa9WAen3+/hfY/WMj9LrdrDHtYvAcDjAFjLxL3WDfhgnCLxxGBi/WddJiHW4jmMnO0XMMCLoVvrOm3LczfuYSMiHnHXCa6tajod+A1ZknkJALc0+rwXIMrfI6vsmaDzuyQhc55DVBeO46Q8zClJpxpwjlsfybDq3RbDiySZLNAyOqsWLtdJ3K4zMxuY0mcA6M01savETp4s2WdVJgXD8+iJ5M/XN9TvHTG/Ko3zwowxMmYS4C0MMFmiibNUfVDHKBIDzAvWGIaVa6tEk0pDjTFy1mQzlAKRJR+37NTsq9Qm187eLKNd2aENsgyAMTA/LsA2JY5YR/wmbCpGO8m5JPcESKlsnNlBWE5AF78ByAFuAY18h/kEPIuhE0MGqDvWXghTDlsvua+cFwbmSkyEbLkAB0uI/nDWhAE7U9kns2KKha0+OZ7a4MTrs+IcS5LPe9wnzwnXBFSSTTkJkf7oT37Sfg3zyvfMnqIecp/kdKotwFmjnRXaSceQM99oPVpejPz2TP1W5mhYW+J6i3lWVnqYxCqpBHhONmxAMmPLPFh+7vnnt3wG2wjQVU6Jy1vdF/WAyv9QF7kyQyfTNddxki6zeZl/l3MyuOOVbMty7EhBVaqpykrMfPAZL8421ga/lTokrGH1XfvTAkRs8MXxot/dWlJPWxXb++JE4w7QBdTyPlJk1XK++iA5rEEoCbxIhvVMQJBraS41Twb5gD9+w/rgMxwV/AagLPny9UchJ+5xRtx5lZoCbDEH3APAyG9go+krMcyaA0IbcCYc1RhIFWDjMNmlA1BpO0m1mGvWL/fNuuJ9wHfGJSyw4q2vzCxHIs68KRdB7eUOi7AUmJecFYRt1PzynpQPyXBddZGZX/rg/SKO44SK+M/lPKl7uX1mpmyczxUaxkk6nB3b9kOPYYySKWbr4hBtP9Ue8sHPOdmh//iH97s3b693lBfLmtUZ+MnS8y0ArLOsJfya7WSZEnHO114hYF2ZygepYWVCzrq+5nNeyl54yA5/AAB/qQ14yD48aDv+Kgys7/APGwCe7fgtECy7pkKyglt4bwb+AbL9s8WubbZWPh9YyM9lXz/71lIcOlmqAxd5cYZkzHoJxtE92yLSvVsSLT8b26tsbstqjAJqDzw8jFnHH/O4/RoAeG55d1ysbN4CwG7DuvIO19iH64KNVvtUU5L0a43rDJLr6F/69/5HFbJbgG+BXiZSC4fampVMBaNr8WBHwlPFsGMc3Zc9V4ealzAbqCjwBnR5P3LEfr0MlDLHEvN2eS1jFCMyEunVhlmjvgzKaoVNU3IYf92T5eQhsVw2i3PfCh1AZt9G+RAAjudo/0Ybk6g9+HX4MPkkBXPspoHu7GFzPV5fI73o4OwQAPbGsr9Obwe7af/suXvocPoyAFwxsIvWya3oANjg1/Gpqf2qtQer0yQaluiHoR3zrWsdSIKFIdWB6XD8uM5wpMv6TmWFHh51g9HUWO2bQMZN8xsAnDUZo472Y8SUBFKZDGsBhBFHvuxEZZFcFptVGZ4x2AFW2dCzVpzEqBhejPvKAM3ntCnZmxUbTHmkJfGYjVcAaOJ7T09dcgc5NQtURj3lZm4sb+a3gLHEtcLkKhkSsajvr/Qdfu97WbIMoGSM3r69UNv5DXJZnB4wgAHAAn0VH8tvYAu5l8f3TkAtrBX7DkDS8lbHEsJCziCGdhqUOVFXWGLtn8o+TAytgbsZYDsHAvAAatz7HZmCL66Uc0FgWnVmSRb02dLVig12IqfrKhN1vCS8MlBPsjDHXQYAAw6UKRqQfGa2kD4DGsNgMvdih4sxVmmZCjORrB3gVhJySb+r9BIA1c6Gp5IHAyTZr5Fc82w5JhawYjaPdWmpfNjc53r23r67Unyt2lOx0owNsdJmLEnSdKNnlSWcuseSVpMfAseAMmJ7PkgyBtiNEzWgnL4Te40UmGtg+MOKEYdNezWXxdoyn8487v2AsQH0helVcjcAYYFFVpHq7pYsN2Av1+R6yhJdbCXtZk2lVF9YSpXxURtwqnpN8UqZIcnjlWDK6gOAJiCY637/9nJ3eflBGe+/enmqvgCIiV9mfHgJNPPZsbNm02/Wd+5JMifVTlYs8Cf1F2cFrDKfpf5v6vMm7prvA5wZL0ITvnpJ/LBl5Zb0e03K0aQM9GbhAZq0g+/D0IfxZa86XS8AACAASURBVDxxFJ2eOLQHYM5/PBsAbNqTjNFhg7mOkrYtcjiPOevvltj/UrgAqHvfU8aJPjEWrCPay9wo3EJJzXymsl+Fda1TRn8cH68BMNtKDE+viwBhO1+3DP8tVmw5T+vUNoh2OwdedJUCpRZsRiGOow+fKD/1YfdH379XTDDPKXtLUpKwjl3P2XfS+dTZmXamco8h2cdJViFtleAv+SM6AA7jG0WJ71Ht3KNs22sDHQDAh2KM99tUv94nD9k3D90pVTJ/CQBe5u0XAvE/LQb4seBXTshyHga03gNx1feZgbXtOhy7/XcBzB389ucnc8Z7aavnZ9jXy/te1IvdGfuzXyOx88NGHsDUCob9HqC+vn4uAJbd2PacxU5dFuVDnqexerfGJ+tv7vNsx87PSAfBJg+MX/qY5Td9XvOMrDHoKEGWNWKVp/MdHP0r//7/tGwfixS6QLDAb5WpQPYsKRge1uaxTGMT6zJ3JodO71Q2uujglw0znlSVPHLtv84SK1nJFRmfzYzIGE2MZ4BNjdICIlpJAU1El+xOtekObUYxiPukDoC9b6FUUqUDF54f9v5VOSEqkH7re2PR5YAb3hM/c46hDriZAfACRmvslrnTSeXnzqzo/gfhEAAeD/SQWUSqnT+Xe7ZDr630vd6v9ZB2QDoeFMfTEgPrV7qRB0GyX0kTDbB6zGYAcNYo7QwI7i67hA1EBovxpdq5tc7C0HTZf9a059dja+93GQ51A95LTeB5DrL2kCJ7XVe/W9KV/J4Lyxgk9llMcU+OpVaUhNglqfTsfQTQODFU5jgbvmSXyh76yXLDluSK/oTdDZNIXKq/M2JznUX6o/rP2NO+Ho9Cv2G3+RN5dQAw16JermvwAjSQUZth7Ux+xh8ATJ8FgF+dyUgEoChBVz3/MNlci2sAxlPT1Ya5sxOzF8G05ntmL58IePK7LoEOaAJ8ih36RN1brm2gqRqrF9RX9T2XTMuKUXSyJ95njyPu2FLaytQLWP9IvK8zI3MPgA8JxWhP2Gr2SubZNXjNVCNvDuuZbMzM/hkS4gIlZvOc3AwjP4oflxr6qIRbS7sLvKvuajGXrLWw05wXrCfkyGGz+S0vlUZCRnr6XE5WABLjLRn4CysCYFIpzcS4JxOzs2W/3L1+DVgze5Tawsw5QIq54NwBzIsdL/bv1SvqLJ9rPHKWIGmnjbCllIQC1PF7ZTKuusRal7s7jXnid1WXVwm6RqwvcwSo4WBFUgroSoyvjQ2vUc5QgGv2G7OSXv+SUJMcjW271Cip34vTR7Vqy4kDIBOjrDJHxJ+bobR03+sDIEzpGwAONYddZ9dML9Jl2G7+3kscWR6cMm+DoVZc7yX5Nj5ofkgipjhY1lcxx+wRKn10Ug6i+g334TOP86nZ9ipdJLm+nOweE97nPu8ubpUIy7HDLkXGWIhNlmzd80SiK/4U+6zs6JYX018BrJI4c10xySgRkNyfoPRwTWau/7EcG2GBuY4k18+tWsnv2QuUTK7qKWevCc4Ytg5McpQ5IyY3nI/Bb0pOOilPlDz97FzZBNNRvADqlrslBrOBtu3vMEncU4oN5QX4qKzQ3725VDbzrAWOH/b2JQbYRo8WpPrWyvflTIhUnLM2xiX3jPx0xQCX/FPqulbndOC0cZ4/Crt9AQB+CKAesn0O2YvdTnzoe4c+DwDeBzAeuvYMCB+2ccc34vDY95t9YLN/fybEbId5EcchMtb6Oh52/zMwHoKcY7nuFpjKZ36GbSvEUZQ+Sq7cJMkBVnmvX1f91gR32e4AuQNoJbeRPwuUdUJS9zVE3wzAY6uv1n89gz3Dc343xrTGNjbkAfY447BgqJJZ7wPVW+tgG7z253fNPm05+eZnpWNFzs8A4PQxtrjO1AaMBwBeqwDMZXiy8vWQXEd/8z/4n+8SJ6EBqcUhYIB3m1IO1NCT7LkO6sjhWv0717briQw84X4ATDkvm2eLT8nmvCRR4NolvxEbLGPdyUIwiIjpwzCEPeL9rQ2qy8Tmh3T2Pjy4gTS5a1iz+WHYe40C9Pm+FvUseehP/3ShsPABsONjL3LaE+n3fi/R8CB1HDuPgx547RSKBDZYXJjjx6Vh3xqHvmhz8EuGu0ogMGJXfY3aMORh23/vfLdvEnO/tspMjc3CYNXlYix9hdAOS5vyUPfLRK03O8fmDeBrsDnkM35gx0PZN620xbKw4TDJ4RAA3MfW1/OzRhbort7IZqI+yNgbNXTVLiVF8++tU6vDJGXQ+LzKIJEEC2Z3kWKWYwymFiAjgFxxt0mExXiKPVCGaAO/1BiWQSoADih0sqgTANBKnWAjy1mkkTdaJgwIps2SpJ6bMQaMpn6vy+2MOfD473Y//vBOMmyks4BggJxZTgzyKnPyiYzWjm8EpPr6HhfWBXsfL/q8ZD4u1g5WOFm0DdrNNClfwql/53647QBcANfllR14tIF7AW6obUx8MyCB9aTM0+8u9VyG3XQ8pJNZAVppL/sliQDZQ1WSqOSazA9zzvjxUmbvKlulOGs84J8/785OiY8mftsy6LDAGPqWCDtJEuND3dv3lWXZmY7NECsuWKWvLFcGDNJ/mFpn/nVsLomtEiN9fupM05LNVzIoMYj0i/m+u5OzE/YYppc5Uvzpy7MlIRYJsDDc+VyS+zBzFVOeMkewe1wbBlmlzyrmls8ZU9oc4C6ZbrHesJeWcJvp5/5cR89I1QEHCHmcqxqCnDnem6Va+uCKBRr7koAn03BqBAO2WAvMrUsU9WRltIEM3jsl/AL8OXP1RzkP+DdsJetO8a5K1PZE8mEYXwAigJI2sZb5vgAlSgRKQElFQsIwS6dTzkiy4GKaJS+XE8i/oS+MI99NHWHGiP/oiD7DASJGl7jTG2X3pl04IZBiY2u4XFbk024bcwED/+bdta5PYq0w80qGhaNKNonXNWMTCbYShRWYRjkRgJWzl/7AsvvZtmQ6zvt4SNnvielVP1JHucpo5CxPwrKw9/1sHWSA48Bn//Fi4BUDExZYjrTcxxv56kiNUbw+C0aJJZ+pA0QMefVgV7lG7g/gZ23gIPmTHy4EgpGlxzi00gEF0ZBw8tslRr0l5AnLq2a3qh5qs1jpslmsjV4x0usEWO7dYJ5Hbxe7qw/LbFA1tnuxJGocQ4ps2SlbQDhA5hAPNvNz/R4PgeutdszvBQDn/UfbnvWDnwuAV9e/vwRXzdu69tznAGBPqlztq/n1XI8RXtnz2J/lnN9HgnLePeaVdvEna9U2m38Ze6+vw7Xdul6DAb9r8fL4zoxJei1e7h+cFSZyIesmprhjsT7WuV7eyzUzlo/BOBmPqGV0rY1BNnV1/wkICA/B2dfnGOv7M3MIAHcHYn6JDdMdCvNzsN4ivTGsbe0ZcFkVI5c2TuZ/9e/8L3eRicRbp7ilY7MOYgBatucchKrBGwA8xfb2TUAZKquUy5iwsXSC5p2e3KtRhoNiy8bfMSAAvtT7vbx0Apkt8Ls+HO6nJn/Mw9K/M8ogOTZovQEtW+zmZZ1FuIDGFAcQp0Mk0Cugp/W27bpZJrzK9OgwalKM+xvK9oM5P+A5OEciNC96lcU5wAA/RqI8Dt0E/d9nldfj6u+5L4cAsNfMvvb5mntcYHV9SvzATAJ0+NO1HXvNsHFgsyb7RrockJWAJDVfDYDLSK4ESwt7XPeN5z4bsNdKxf41Rl4AuDth+rMGY3Rz4/iSAtzLvFYmdscQO4wBILjKCq6trRWNLym3nskCMwBPFxY3E0S/2C8A3gEyeR+pdCRtAFj6vLSt2Hb+LcPqg5kqSiBpnVWivTAgYikqBs3z4hrGipWVAY9E2ooQGmeJteXVgILU4P3uu7d678XLM4FLy5adRC8SdMXF3dioh2mmrE6Aukq9VWkksagFCCTjPX4qSWiMawAye5Nje5FTG0irNNLtZ60vSYOJm7wlf4GdeO67gWqyJCfJF+Au8mCVZ9KcO4MuAENg/ejIEtQCxrQ9GaPFUJbE2kxYHWf1TEtWXuWCAJ60A4kwzGninQGNjrs9VvjJKjlVxTDHE6/kYRojM9uql1ysHkCWzNZIoRmzF0r6dSbHAM3hTFE8dyWukkQVhu8S0I2cmXh3QIkzYJNw6duvX+isEAhCnltspuoOV0ke1gl9kTcZlhyZfDmpGH/HfuIoslMBqTxOCH6vWrLIod9fOWb6yONJ32JIsWPE4SVvdSViioEFAE6tYda6ZNCwnSXZDwPMM5aSP2IfAZA7ElPdqA3MPaCWDNZyKrA2FrBpMAhrCgimHYBZsi+LHf5gSWvur3q9H+2YAIAmjhYGnARXjL3lyM4oboPxSGC+Z4TmWTQAt6w68c/YD7wv59GRQWpqBtMuy83JMO2axvQDp4fjip8oJvUtSbokz67EVcnYfmdgiQw6wBgAnDrAfIYcmucjjnmxwrV3cU+pNHCInD9fGNEwsnIsav+DKa69s4DswhYnizSsfpJP9TCSAoFxLBsE+jUbiGY4RixwvreVwCl7TS42m6bDuK4Qtmbo3zdS7rQu3l7c7r778XL3w9tLOZNY8yqLhLNNGeXD5PqssM1hQBOw25kY7tPZtIP2QyUKCijvbZwZwl8CgGN7ZNzXMvVhO8xgrp/thwBwkhwNeypS+Lk85cboP4Le7gByBiKPAbeP+U5aNn+X+x0C8Y8BwGtyIjbdNuA1AdMB8mBq74+e35nX3b7vdQl5HO6pDGqHjFUSfe3uu9a+8dr//VHrfQVWUWj2fDLZH+rP5DKITZS5iJpjCwB7CO/n3tH77fq51j6g7/eHe6evg/yGXkUt05+z5VnbY3pvwQmGfusZ7Dlw5vH1b8a7R5SyeAgATxcRAB6yAANfDARlZ1SsTcXUyUjzEEYKFAZ2BrZ9M8O4yIDME+f3vfDCgPGevav2oCtZBoblFXItG2Vha369Bbr/SiojU4Exa5BWI3+gzm/quC6LcvJ2SSIk5rUWW1GwqwXS4nnF3DWJ677Nae1R6wskm0uPE+qfw8yOwtP23h6WQH8JAD60uT40t/78ywEw8l4D4BMnIzq2x96OmfwHG2Dg1iXVaSPj5ARP479szHiwVMuzxRBX07XZMyNhDDpIzoaSLM73H34/MwHAll3TdgNvGyo4kZKMBxAJwz0+33Kc6L4lveb6x4o99fX4LZ/zPjWAxfZFJaD9wbHClFkSoyfDebDhaR+f8wzzfL94ca72auwA6DgOpJz4pPswQClpFKfXEtcKM3dtI3mUWTITzDyyX1FLlzE+f3Gq5FkBpLc3rhfOv2kn+wqSbJJ5Gbhauqj6vZTLUSy39ybWh0qZHBPPaxaX7/J3JMKAuBUAVozxp93xsye716/Ol99xT9aYEiQVO57sy1IjPDlyuRgxuxjix7uPKh2UOEwzrIB9MuMnGZgkz7V30lYzk/aUe869h8M0it3fwWwW03tm1lq1eC8oifNZQJUYWWosM2/E5irLMjG/sL2tvq+cI7CdZHdm/JB1vzC7TIwhMb3EbXPwA2wENl9SxuiZ9noYb/rBvcxE2uGCw0Ix2IoH3lWN42e7r17RLli8nQAw0nKuzdnFfQFofJ+xJqaXtmW9OW6Xur2AbyT/Bnr0Fxm6WMonRwJ8gLc4LDJfics1mPZzxbhnjBnzJbZXa4DYXu+vnTWmn2FlXWv2k36Xkj2XN2QgN3MOYw54ZA4BjrCZXItzmuvyXtheyeQpP3QOow67n1hdZyelnclcbYm5Y4qVMIw6vxUP7XhjO9kci+sYZ5U+Un3rY2VF5pphgVlfrHecFDjQ+TcJsZhHZMGS7z9/KkCdElLcT1mkl7JITuClWHTVVLbUO3aDJOHsT7vRD8At8w2If1WZrSVZFlCtRFuSr1eSrZenlYG4nHDltSBGFnCYPYzYaKvivK+MeGCDQydCGxmjtf8249bhZWMX156R57H2oR5alm9uGZ62J/yN4UBfn/Pj/ZHxtifMioHLFsuckRDth58IubjWenfd8I+ab5jiziwnT0tv458fAJz1Myzn4aAfyi6PcZVqnA/f9u+QR/27j2WBH2P//HkHwGtbdNif3XZa/t7IiqynfWDuwJT8rI9y/Rl8dcDcL9jb81jnQv9e+Ec9u+WoXq+zEWvPDiFl4UallWCszlpnzfY/9fca162+xskxr8X+3dgNW+Mgld+EaHOt2b4c79+fog7m+9rgTN732rc3LtdqoRr7riEAnAFTIhZqFeJxVWIPYn7XAGgBrCu583aZI65rptgew5nqz0EmZqKSinQwwHsyKgG/1C1EPlcsnMB3gYdDK/4xm8yh36eUS5/U5fsPxBALRKXg8gR+c40czpmDJSlWDnqVxBns8+wpmRff4p1ph+28CTX/21i85T3pD/g/CAC8lijfz4Z5eP5+JQCsOpLPVRMUIyzgJ5LkHEJITTOn2RRoP6BzgF+zyAZ7lr+uAHA9z+mXAGPF5PYQghzKGBumuTcy4QGGrq6HVH1xpoxwA8Cm1lYYWOSZ5WBy29NWy4ezVgKCkSi7lvAwHJYsz8o0POo5ewzIvuz6w6xtMxu5rjV6SKiRP9O3l69fLJKgsNi+Nw4wg1TifsU8V8zx2dmp5gHHGECcVxJfpT98n3m4uiTT9J0SPaV+MEBrSeClLK53AnyAO/oAAM7ehFMEQGAZtA1f5sNz7FJMvJg7mM2ry9sCBmaAeclpR8meY5JxnQvI3n4wGOAlgIpc03eVwU9sLKw2mZBdYxU1zrHq9SJTpP1qa5VWYg9NnxYWvfbIJANifAXeKkEY34ftwdhl3GAWX78+V3sAe9wbMAZAA7jDDjIvsN7U6YWRZWkqMze1iovtA+xTnitSU9hjPmcvhCFHBp1swrSfpFZ8h+dF9WkvrzXWjD1xpoBo7sP9fnoHS0X5HuenoG4yvwXMqn5wZepmnXFtgeBK8CUZ9pLJGxANsLLcmXFfSjI9hbk+EUjjHLy+JimT66XasVPsjthgl2dSboxiSJM9V1l+y6EDiLAztZxTdSbyHWKPX7+y00WglhjbJ0+UmRpACAuH0wFniMbrFey0GVfAilhgMnsr/v6TwUs9X/T9t9+c774mrhz5v6TTdsg4RhPQDhPoGtO8YE/pu0pLVUKxsMdyGPHs3ThGWtJxJZ8iu3M5KySFrpCCE2T/bu/1resM83tkzVxfz0dJp7EiXCbLDD1j9Yffvde6AHhKiVY5SLQnt+RZcmxVfWOeDwA545fYau6T+sDsKXyHuXythHN+2ZFZTsnPZoEBylzbNYGZb+9lcRxEOaBQkMosveyhypIeUFWAarnbsIfyljPa7lc0+bPRVveps2nj4toHJ2mpmOZ2jnivdEwwjgMYd+TQ37+5dObwSj4n1UtTmXUAnHPsSwCwE2INZny2adKrxRbozFKIqj6ue5hVGcZ7vjcb08OO2iYLcpnM/xZY7rZCu+3y18fYplsA+JcAr637z+/N1/0lDPB8zS0A3J+3wY3eZ3N/TfBrosly3jned5m7JTzAqtU4v3qffgkA1qne6lzz7zwv7KtdSZTvyvasGHorRLaVkPne3Mb8O+Rm9oPhQKyEro3l7zZp9qG+RrcA5/ybuZ8z6NYz0TXh09jMz8QhAHyoz7rO3WEFg/r4r/2H/+udstiyuQf8luxZrMQilfPmkcazcaYzC0BoNHZkm5Y2j4zJW5tC5NSOA47xC5NApkLHnF1guIhtKYayev/7zvIHAN4Ev1qpa0n05oZSb9qDWkAAK7aYY5iu9YaQA9CGBgZ290btA7zjGusDUg/bdBAuYogqTbDepNYPWkDJvg30SxngLQC8HD4YW3MQzKohXw6Ake0qBhgAXBmEc//O2t5R0mpicfFLKEPzEuc6mDw/+Im7HAm09Kw0Z5A3vCoDVtfvm8YMgPtcCQReI3ckeVWLOV6eObctLH4SbrGmJWMDoLbkWPM1aBuMaAx+P+/Il50gK/LdtNfMmLMJe6zMAIeVXhJ+EeIAY/nx0+7V65ctKYbHjOu6jfYuIsM2ALakmkRVAcDEGvOjAGAfJpY7IoXGiKOtz549F6ixtNixbY69ddKda5VUuxboDMMsppHSPJLDVjwv0ki1w/Hpg+Umu/RIIKVYYkDfZ8rqXO2ur0gcZACMEQ9jy/dpq+T3aodVL4wjv0Xmi2QYYKIapoqXxtA3S8jYiMUkXrVYTMYlpab4+8IqleWH2sGlngz63qoOqNlcwBZgFNDH9ZW5+crJtVz25kSMqUAzoJA45puqr4qTgPhNkglJWlsZmD9+dCKxqqfMngazZJDm7N2WQlP+yTVqJcu9suSXawLMAXKMDQCW+shO8nUnAIyDgv/C9PJ7nCP8m98hw6ZvjAUST2oM0wb2ZMVq0zYxiS7Dw5mi+OYqA2VjwLsmjy+OA2d5/qDnjrnCOQBIUn3kVmM6saIjRtjZyZUo7tZ7/7dfne+++epM804SK9pIGxhv2F6+/0as+wcBQ94DPPIdlYn6ZBWBnx3u7zI3Gl8yoBeYB9jShyE7NvNvibQBbcoipYwS91NWZjI5a22a7aRNkVUrSRsxuUlARp3fiu3lfoyN49p3iuvl/jCqyM39LJgFjjFITDGfASi/+/FCLLEky8xVZYuOgxBlROKN6euPxWDSJ+aca0X7lxrYln8j1/4gsM9L+4WYXO+jiX+24sPOlgBxJVlDfSNHmmvnBlxHKp4jNwB4baztO039/szq3j/zx+/DDq3P+PH5DIS1ThojJMBfz+zF9UfFAf/Jj5eqD+w597oYIWdln1WZrrTtlwJgrt8dv/PIzOedPv8ZAHiWkeusqpvEFt0Cv308D83WDID772LP7vv9YwCw7YNUUhkZbQ+vIH/6WKCca/0aALg7DtKGXH/Ldu0Omd6nfYDvMf3e+k4AMJ+lBm8Hb3YGDXVcAHBk5700kc8Dr6LHzuG+dtuW6FVaKsygEgB7vY4FH/sm9+6qQT8aa8F+bKjhoBnX6mx0/23fH5Z1pA506szXGZn1x9rsYxLyY2DAda6ovk79nfvtf+ycd7s94FfXPHCBo7/1H/1vdzoYJAO17DklHZaEDCXnSSf6Qo6smXsshnJ5LzpbOTPA3ePXpaap92dmwkxDpM8YsjLqSppiQL6fIn/swB3c4JQt9mG589Y1DGziAW7gd9lxsKriqbjfjzgD9gHg7o3qKoQ+P/vBb6TOQ7631Qdda70mV1/7UgD8ZXP05QAYcAXDmCzQSg7UPIGZP6/t9aGi50HTRhmWIYPu8h3LkAsQVkx4Xxfj8LkfN8X1D0mgAbDe4FLiKsH93M/GNWCox3Hrmh8+KHGSPq/YYM2znvMRe2tgby/JksRkqfNNPHSMkVrjkwxazyr3L2ZaALg8gB8/WrJLDeAkx4iMm/EkjhSjS2WCquSQMwIC+p4XCwWz6nhSAExqDbs+q/v9/v2lwI5A5bkTIEVxEs8r14W5lZxcrKrrxUp6jIyT3ykpEzGajm3Ogcn4O97YYDjhGWaynmtPxIkHkGSIX758IaMfY98AGPmq66nmeTfId/ItnH+AIl7ENCZhFKAkzB/gkusoCZUy3DqBkll/H1w+0F22B7CI4c/fkdbC9MJwAjhevTgT8ObUcE1bg2OB4FM7EZaSTCpDdW0pdMWzKuGWQK5DV8wSO9Qj5Y8EkiUxDZCnb65rjByatUmGYo+Z43JhcrlvckEophamD6Cks8t1hbk3wJKs2GHYGcuvXp8JENGWJLaSxLPk3wHo/DsMl599OxRwCnAv+gDoAYjzH38XA35O8ijK+4y4JJ4l+q/SRGQdZvyIsz52+azEW379+nz3229fiCUFCLpuLzW4kXif6rx7X3HAzCbA+MW5nQ2K0VUyLpdnSllBZVn/aEcPHwIc7UiwQwvwRj+VNErOkCOtgYuLW/Ek9BUJMaoD5uMCZhqlgJh5Sgg5JIDffPjwWfsfMmvGkQzMAZjMM04MknHRBiV2e4+SC9ba2aKllKG9xZCnlBLjQZKmSL2lNoC1bxm0mSMcDzDKrIELYoffjfrGOApw5DM+i3T96VM5aRjTxP0K2Es1MhzAylVQbYojiXulNjLjy/zLBqqNXNmnSwqdc3iQAOvTzsxOT5boz83UtnCl6fydWeD8xn+uGcsA8n5n2w3ju9r6cf58tLrjx5+u5ahQJm4S0ClTOAkN/bI6Z+Qe6eAh93msXbZif2dgWxe7BzZ+BgDuEuV5fFg7KceUdsdgfywA/n1LoGOLyP5oScd+Lrh9jJ31awHgDrY6QNpag32ct0DvQ/38EqD8mDU6f6fb3Mt6miTAw6br5B+LdnG96Cty6kul5fNx/bvh5wkg7d/J39O+Pk4dBM8A2PcYtYWjIDFQrD2n1SHWt0NgTgAYuxNH/tbLsGckKe54LzZ1/9Of33faPORg0OeA5lKwunsNjD+w8I/+9f/4f79zLUPLnjEilDCnpDVB0J0FGhO1lvFIHl2GVjDjIn+uQ2K+Dt9zbKVjZvg+hhMMgxOuXEpCaKMkSZTGJs/GfBjiH5YUPbQxiGFaOjwWMOPijXka/H7BFlgvCKFTp+3ezdsRUGR1wH2w1R+OWsP2PE9lihaP7D7WV5l/fDUdXAVQ9rHZv08AvBqqJlvqrPDvOwnWySmsoFm/JLbpAHgGw93fMjsmeiKTPl8zAB5eu+0NIgYKQyIAXDftMmSDbzOlmsvILZdDshsoFR8c1QbPUmKDq84vB1EUB131EOMmmbtz376JBmx7TbGRmyWQ0UliKoGxEYumuDIlmSHmFlbKTpYcLu4XzMCn3ROS8Z1YHsr3+RNAw0v1e294Pg2AAV9O4GdJMc/GW9WRpXavWczU5jWj4Xsq6ROy3OsbxRKfnzlZVso8IQNnfdBO7TcxposdC+DO3pVkWgAednXVQpWsFwBsBlhMoVhKMuYSamLmXIC6EjXRH9oOQ8vcWGprAJ9srS6pMwBwsuRGhq8sj6WkQIZLTBGS5mRDVvwfSskJcgAAIABJREFUcbkXV5VQycA9Sa3MDN5KOku87+vXyHXpw7HmI5Ji9nWH0FhRQb8BGTCUHJJZDy4D5CRS9BdAJOntHUzhye6br3EQHOt+xApzFvAbsmcTi838LnV8KzNy5kMx/C2bsqTnFU/LtYnrZawl+VT8uNvlOHM7gF02yrJQz5GdrlxbLHWB6HfvbxTPzD0ixeXanKPpH3OGlBwHBmtaQPCV2ezItXFAfP3V2e63375USSGAqWTg17cVB2wZr8YDtvfzZzsiyFQdsFaqicies8FL2VBlrXgW5WCorNtSWciRk2zIx2Jtf3zrTMDMP98llpY1FOm01/ax2spcsH5UGon4+QKiAGSB7FuXimJsqef76vy5xlR1ZxWagEzdCa7CREZNJsa8FGg8P+9RBKQ0l8Kz7FiTCoXyWcRRn+FwQiVwI8BOn3H0MK/sb9iYyhJeTL1qGn+iLrWzsD+rRFk95s7Ao+yauzsxwY63Ti4UMxrJW+L9smKCa09mnGP3CAyXKWxHVeVVKJbPe2iyLs8Zcse5PdstswM8lsoWAM5vy+fpCJv6Af3A6YCTAkn0H3/3vp5hKyYcwhLHwCAj9jHAD9lXGZu9NtxUp3SxfZZO3M9z2Y3mrhAcwMw/trNrJLbkvQ6Ac/Yf6kOcTwOk/7pJsNb2h8/omfV7aIwf+/mvCYCXDMsr9sQQyzalbfgtUNcN+lku+9i+bH0v9lrmmO+sVX4j/03s44cA2AyIZ5t2wT/1wcANIzbXTOx4xc4z8B1200N93wLB434e+1nWfs+5VDcZjjS3Qa7gZqP7c6u59I3JCbC2jdfJqtKPBVgLNw5nwUP9XD6fkmANMrE5Hg6Cw93u6G//Z//HncsGAAISY2OPKQ2cE1ctwHZhRVts78T80tB4P5cOVvrpdH6V/bnS7iNhS9Kri4srGTz7FqIzjj7wmhnMDU/jnKbfG+QAGGPQoyv3wtBC2JOoWONXevcVAE7NW2S1UIjN8yHJzngC7i2seZMSwzfFDi2bzNLo5nlqyTjMgDkxSD9Y7o31Pga4HB77Rt/PRKQinQ1PrO86W12cAOsH7XAWaN97fwNzrflB98b1ZHd6Zlmn/6skTM3rld/1jXI8wKPni0d92gi8BuqgXTHA61HLvC6HdOo3tvp0maNIq1Su4wPxmzm4WwyvDKox5t70MRjN/MQ7pyzYYksdcxfpzzKqPZasWNFk/oxzZJS98P1kXCPtIYPqs2dimWMYak+AQags0SdnxOCtmXyMEuobK+ZXpXZgzQz85Kw7PVGfAYe3sFINMK5jsZ/s3v10JSUJ7wNAlPSordsAYOTPXAsgfX5uOWrKBmHwCwCXMkD9wkn4FMaO0i4wYiRTMuCA2bZT0bJbZyh2si7kuPyWawPuApbFXnIgA8wrczPGsRjPyyuNKTHFZMql75JWkv26avEyhmFduY7ifqvOqEFhqQnEeD4TgILp5bqwPGTXD1NpIGcwyM0Ace8AyCTEOj9TGRuxxGQoVtkdEn9RLsXxy2IBAWeAf5haSZ5hCl3SQLLkcyfGUm3hqq/MGHzz+oWALu1izABKGLGcT0iNzcJaxg5Qc8ItZMuWey8Jv2AViXe98Rgz7/RZ9636sY7PL0nWDiBEdmYroAKCUR85OdaT3Qtq0laJLBhcSvswNnGmyHFB34hvPXN5J32vaj4zNowd1wAYAtT+5PufxE7/7jevdq+JsVYpo1v1W3NOhuXnlDgCtLO2KOfEM0CcbMWdoj4o1j0GSWpLc38k3/wOthUGX7WEAY8VbqTSYifHYmABwLSXPVWx31UWifVDpmVYe0v0nWWZvgOUcHRwbtEu+p/awKwprfvz57tvX1PfeqcY0x/eXGm90U6DV/eTV2TjXJCxAlyzjgDbHI0wx5KtUzu5gKNjsY/F4l7V97mOagOT26GAZtQR9If1Q1wyx6dj453ZPZmeaUsYKmVVL0k57dTeV0hWzxZJ56qUF9dTgjSccbWvxrlPErvs9VovyjlRVQeagWngOgzLmfXNv1kjcZj2EyUG7CEAbPtOh52ec/qqmt5VWxnHxv/zh2/LyeVkfHYG2EHJz+z0XZ/Rw7BthtbETOs7TTU4O+AXg3oDAOtMr0t3w3vLRpxD5IZh70t0MDnO3nX89CHrsvN6shmrX4eAUz57CFzpDG5lqwJefl8AeGl/rcMsjX3977Zody7EFrpvm90HmFvS/WE3hgi6z3HF4psl7gfnalFjes3aVrHNMttfevbrO/M153mbwV+ft+X6ix3shZvfWDHk92b58iy7PtS3+3PX2VyTEr3dxbPdA7a5x7pPgzFe7TFSjRibzc9hH89D7R7AtzHNbR98qM/eB4b9nz5mXfjfHfCNK2rb+zv/+f95R8bUbNhsyh5MxzeGml5YyeYJWDBwbeodLI8JGdIsb1zedG142DPKSzE3FVv2/sKJTpzx2ZLDQw/h/g87pT4GYSyEeFeKgRJ7tn4g+rWX320A6L6oO2gaALhcu3Vge6zMfHs/XwPfXO++h2l983jOvQyGXNl/LxS1yKnqW0bIg3GbF9y0Xg5v5g9J0NesuR6WhYKOB3CA5Kyb7Qfx/kw/dIhokdczksPEm5tB3+mppZVORNSSNU0s/L5Dy3M9Mnz27w0VhAGhkk9VQrPlGasNOD2zBC/j4UzPEqfUHGpjKUeTrgcjqalO7eYmV26bnh1aO2dvrthLlxdyZmiYwdmPkHt2/0jun/Zm3XpsLcnOsx0A3CXYtBfmM3LmFy/P/XxXmSXAn8DNtbMpW1r7vAA6cYBOXITBeXV1JdAKED2TvBng5SRkYYCpG57svjBTkh1RXo3sgkeWHvF34lmRhj8/QeZbAJjyONSWlUy0jN4Cl+yXAG/6EvaQAVQd1wJ6BlKOoSRbNX930iqzmK7dGxA7pPeMpUrkKHPyJ8UmM+70G7Y3pbpUw7pYQNWbpU5x1TOO4Ss2nO9QfkqJye5k4AMkBSaPnfAK0KNyNNT+VUy82Uw+p62ocegbCbyI54RNjAOA3zvDsYGimNQqNcSawymADNzl65w5mPJHxP7SLxyeF+oj8l7XQXZNYn/mPjk2mjFQ7GiNrRKyVdkmsd9Vg1glkADRYoGtklBm7hNqJ9uJwHwZqAO6vG5Zfx57qwlU1qrknvQX5pE/eUlyXPW7VSKLJFmU9mqSa/4NS052au5F2SZAML8l3vIP//gn9RcG+OvXZ5oby6A9H+6z2VbaibSY9Zo9AQBl5pv5tQOGeyoL9vlzyVq5FpJx1hUJqxQbyxgoGZQBIP9mnZCp+UdUEzD+T5H/wwKfCHQKhKtkEsAcoGsHCt8FBANSaf/LF74+xq2k/h9I4vZ095uvX+h3AP/vf7yUMoL5Z63RVoBzYvS5Jv/97tsXuo6SNFX8MH2FBXcGaNsOymHyzAoE+gXrjvOD8TtrZRzDOqX+JUxxr0HNNV1L2+YoIJbjULJ6kkKV0kExw43pRV0BUJccXPWizTRHfh2wJ7a41o2fc5hnxxc7rNaHr68fVcw495Y9uTblAOCEOuT3YZETLrZlI9lI9ScB0bwHSI+8+//77t3uzU+W+6dmdtQDjEUHjTm7V6CiybLzXQGPJZRm2D2bwKKVllr68EDuld7XtSG8HoVDQGaM8+EkWJvjmsN9GDH+W+83fdD4bV2hv+cvzP3YZ49oTuvn94mQh+6VZgaQZT1uN7KvteFYKJ6xOjZLe7s9O+yLWX67jrH9vJHMyPcrB87ETvZ5neexM5nz/M9AbgvYZo0/ZHcGPAcI6ndLO8d4sscOfFN2n71By2T1duxrU77c7+d7rueug2q+y3PO/e872IYNOppS66Lhgzzr3bbeGhu/10puLvbsRlhhxyMHquwMNa3X3H7pc293x4G73dF/8l/9X3cOwqY0wzCCtUkp4el25rwF/DaD3Ph2eBriqLPhVWAvzDJGaPO+yMN680GHItI3vP/y0LcMtPs28UOPddip7gXo49sfkKK9i46/D+yWie2T0rIn5yAJIGJxKFamMlamnfF6xPA/tPHPAHheqEuSm2x6bUedH5YB1uqh6MhmzyA+9KCvk1jtn4nVhp3xKwAS2ezWpv6YB37fXXW9uwKn7SDlmgBgmEkyCmMYhzGZr5W5etzR4W8NAyCJ4uzoSdzUQh2wgZcjKNcHuMVvIQdRJQHrCariOOrPWpcRj3XoQ9aOLANnALDrxWIsGjDqkGoS5HvrphqXDbyviaztxaOqmGdnSnZctLPT+rgyc6Cau8SVYmC/KAAMA4dsmYROSGOp20pW5ooB1gZbYJF2E4t78d7yZkDZ+YszsfmWP/s/jF9yCLA3ci/Kr/ACLCa2mj2PvQeQCSsNI516wckKTN9URkj+paMCxAasAekByGS3pm18RjvF4pLwqGTYihMFOMvZZ/bQsYlrJQcADCMawxugzGtIdO3sMPvr+E2AIAY6bKzL1tiIMAAOy+QwE34LYw3wAIgK4KrMHGWCkpnajoaUfwJYuR0ue6R6rc+eaa0nqzZAhznW2qpat2enJwvLSy1d9ngBmDOALjWCyd78QSWXGBOunYzSYSkVz6pxtbdZbK6yeuNMeKqM4k6WaLaYeyshF7L5+l2kipbWGjCK+UyN50pelayTiis+OTbYLAdlAIMMywUo+/kB/AIS6CNjTlwvzC5jjVya/jEflJMi6RXjBKD7wz9+K6cGMmjehwkFYOpaF2afnajLjDzX4F7MNWPiGHLY02qHHDBmVgGuih+mpBVxnJIjO/kU8yeGWg5ml41S8rPbTwLmYaBdTspJvryWPQ/MjUoklrrgp4ub3Q8/Xgp80wfuzfjGyGLMJME+e1ZZrRkrYp2JoTfbrHJNJK3aAXhdagkADGjmuj++9ZhwTb43WGA71DUWlSlaThGer8+OEeYaclrVPgdTzFgArGHJcQTQjvye58c1tB3rrGfrGgeH+y52t8Br4v9xVilbNgxwOeKSPXrs6bZ75FQhez3rsWffXwHgxOp6A46R2ZVVvB8GO+uT68qm21MPdBjLue4MOOpcumON3kgOjTJADghUCFUybHHua1DHIWFZ87CfAo4ChmRbbgBgGewr4+xA+FrZsQ/ZJ1sAeNPe2nPAPzSGP8cu4LsZm4C6PnRb1wqA2SKBZrAT26NfZ7Yff057c/0ZRPVr7EtiFRuC/XmrnWtgehgAm4xbrw0p2hqzt8JMIZPCfCwNHiAsa+Ah+3JzTqaMzlvfyXVXttJGLG32z9U1Gua6t74nJcV87w5EtR6akyt7SJJuhXQcz/G4mq+TMV8zwHOfxn4SoHmfcSW51cpebThla4zGlD3gIaqyrbH1s7dsr/OJBYcc+0//m/+7kcjecDviD4j15qT/786JVczvFvjlvQGAB0Du2aHF5lw7Tg6PvxkFSyAfigE4uAFuBFXPA9MfhLUXY8hH5wlOBmefSiN+JgusM3gYpom18vsev2VDUxs72G6lgFqJmbShA+AYYvs8ROuHey03fsyD/9Dh4jXxEAO83rh8zcjHqg5yxY3mfv2+h9r5UPvmuR1j6JI/GKoA4ACJHvs15nw6lKcFNLchz4CBc4URpJ4w63li27MOcp17ALjHvdfkzwA4BobGqiU40YGrjMsYuQZFTmDiZFIGXb8eANaGW+WLlvCAGGG1jwF8AeEBfufnAwBLjv3M8YPE9iLvPua9khyqLjHACgY4ALgkyGKAFc9t4BtQCQCmr3ZyuGaoAPAH1wsNiBUA/vhxd3p+ttQLBtyKAW5hBvRLrE3FmybB1gKAZRyWdBsA3OTO3AsZs7LQliw4TLjnwsB2YVGJha1syYytYktbkjaxnZKCGmioTND7KwFre3Ut9QoLrP2tjMywV7/99rUZLpyPl8iZXW+W7yZ7M0Yg+zWxvIydP4N5fFbs1UhqlaRA9NGyY0vcI3XGscn8Ao5enjvhFqACphUgnL5zb/qVsAT6Q79wkLKfIr8FvAPOeDFOP1VpJoH0UnVEYmcjKrGYnnfkugBVgBSPmR0VHxcHBvfO2hmZj60K4HrMh0olAdA+AtAud9/98E7PwKtXZwK7ACBAFgCYfgP6v3p9KhDFWff//tEb3QMw/9uvXwgIcy8SdQE4AHHcC8AHqIT5DKuc2HDJwyuzN+MEiGUd4QSQhFiOZSckS63flCaSYwGJeMVvM5Zcl3F2zWSDU+6dWsPcX848QC3A+PiJrv/9Dxf6neKHaesZc2gAyb4noCuVxpHahNQbkPv/s/emPZakSXbejdxiycitqpo9GunvSiKofQcoYkjtEgQIkPQPRFIbpQ/Ud30hRPZ0dWXlGntGpvCcY8dfcw+/90Zl1Uz3NPqiCpl5F/fX39WO2bFjzC1RoRWd9pxKfWBykKMgzfeJHoeGzbUAtryIvEoU7omFtVgPAFbuY+bFKKFE36hWeFEc1TdXdvwQ6aY/o3btnPsvm3McQESLldrxQMBY+4BKH1nMZmIR1B7M7wDUHYTIQKtUGNYF1+qU6+kcqBSGtQjhiNp6HrvcVgxMH1DOed4bXpxRF2P7TQBVYmmIhV1LFAvHCE6LsDJw1PDd2E0xe5dnWj+f8t0ZALZZOWzetejXlkex4btu7uo8qmttM9qHzbZ+jV8aAEdnw82eK/yuteCnAuAl2Pw5ADj9tzBZpmaGZdDb3YGt5mGtsTVbTedTjetcgMlXnOZVBJKag2TMqXmvLdeLgFcFGn4O6O13Wfbx9tk3/2SGj8pjlOffZufeAYf1Oz9V9VP+bA6vXC/l63pLsjcwrhb19JUG9hsR013rJmtfy3dlnfl933mA6d29dec6uyLAanTfOCrgpJsue8ebzPx5NpuDv/gf/+mXbMp9H5kcenciwHmgAeTycB7g+ryeM+JVEgJqXPvB/bZYBiIsGAmJ/OK5z/d3dVnKLa1vHo569R2yiyq5vQFwAyD291dB1hTB9KRJBDMTYRrEz0SbaoK1DXw2CAJKC29pJRUn6jc2lbExhN5i0DOe/i4Y9odrC2wfCN4HMP28P52e3q8LAHM7OnNgx4nWBnrfhtY/H89qUEBk0QDYwjr8ffsmtD4Dlxth/u31EPALA6B5fhd0/uWC3waADY6KDlVsCueLO38rkY0cePmuomdQjqHlFqVOtLmKYjF3f1YEuBa8rlGOHc+J+XrKPP2saN5NGcQPFbkNSwKnRKIpV6Immt5MpDFCTgBPcoAB8ednF5ury+uish9O5ZJkFD7kf1SgL0qcqVSCiQBXlFaR4YrGXgGAUayFgnt6UjnGLvfEd3yQm6pNqaSIPTkKB73Whi7fT86oIlQSi3K+L9dQbuiDA+cfEuUusOmc3aJVFgUXI5uIi4W3SlinKM9hE7iWre8DYEdUib00NYH1u6JwRzCv55B9++pZOQZcr1h78CVUZUemVR5MdOCHEmMDfKgWcimMpwwT/xaL59qRSUWolWIQQS0Ui50LbVVpIpfO6WUNEInkMObvibgblD1WfW4pHiuftoSxHgKYDgUyAWgAEAAwEVjur7aXIJfztQ1SyAuGRiwQ/viByj4BShkTnguQQ5/HSUR7ToiAtsi92+pcXNXwPbVoGoD1N9+/lQMXYA+45vlMITcVW2JaFR0lugwATi4s9GjUoAGzXJ/cbKJvAFrmwquXJ5tvX5xovweM/PjufHNz7WgvzAJHT13SyNHeh5vvXj2d8ocBtrSd/iWiqxJAon/b2QtTgHXD/JV4Fs6X61u97/xnKPh2tqh27/WnzUtKMh0/3nz69GXz49tzlWsKYFeeedG3mU+UTYKFofrClVNsoF1K1YB8RYFd4ol7AC4BwdyX+0kg7AIg76g1baLvqUvMczCmUtqmBvjlp817VK0rYkwfap010AgTgug46tHYKABaQDRjq3NBFMWqk6xyTN7beJ//uV+YCqFisw/QfsYBACyWVkuTmQzCgkAdqHr+G9Q6HWa8Yl/Nz0/uP4/g8osOgHed82ufjTNps7m5ZU3fihrP/IYOrT2iGAix45Lj3NtbxETbHzZC+sPIRLUexd00vaXtMbUz5LVWqeEPGQAvbeqIWO0L7KSjdgHgpb05/abs7J8Lfvv11iygJdjtdmY+iwNy7viflzJdXvsuiB1TZAmkhlr6mF59TgvbtJRLrY0tNXXXrby77y7tvgD1jMdyTc1BV6PgNgfIsk1r19B9x8QQBB7OMFP1l3YgZ85yLfUqOhGBG0D1rhhV3w/aAva63hLJnfa4PUHI3b8vhed9AxMQPJWWdQnO0b5BT5mPxWZz8A/+5//nS/KY+iQdxvYcjARwemLN1YqXzji+44hT5Uq174v6iUde0V9yni5UUgOqoCNc8+Lo2/pgX51YbzTDG7DcFFKDdYzjPA94vrku+PRgT7lw5r+ZwH0EVra60ExR7VH1qX1F1VqjOAf8TgO8AwBvV1G+H8i8kxi6GIh9ALhPuMypOTANsFsHwPcB4duB690cJW+ARZN9/GgCwAEHMTLymGse+H4wLCnSAwRXPTepTHZ19LkXanmI7aNAZ7PV+lvSzFped9oIIHM0FWPStO84G9xvUSdPHticKaA5VhdL9LCPn/4OBicCUXRu3tM8TlSicit5TxFinEJFZSVqCxDgWQQAoVSicox40adPiggDgNnZ+a0BsHMPz89HDrDo3OXE4D4yIh8+UO4lhmzqPNNc5WoW8OSeOAjIJ6YNJ09PRIHmZZVgg6nU/OVhGaMoTgMWnHNsB4rVrSuCWtFZlfwhp1L0U3JnrTwNpdh0Zbc1kVoxEkrcCjClvbAOGx34VV96AMnHAk0SrLq82ZD3LHAtKnro38kVNSXNAl+3Kg11cuQavvQv1Feo0PQ/3wOwGVzN8zNT61YgoOX7Kooq5WRHigHPAeicA0Qhk6ccteuIAKnTFyIyzrt15FtR4AJmFll7sPnmxdPN8xcnAi5EkQGNfEcRx4rUESWPUjbts5iUaeqm91LmyqkHgDGirhHX4vunp8cCujwHL5wXgHGB4+PHm1eqRfxEeae/+f69Khew1p49OxLY5SVmE+WsyLc9rBzZBweb73/4oM94bubdt988NXX5wYEqISh/9+JagAYA/GffnWru8T5iUkTtGWPahiPAQB9auvO6AMB6LtHErwXE6UcLkbmElOeDz1vy3VH7pv9UqknzjzxdwOahKMysUSK3fEZOMUJZSjc4uxJIEsiO2jig+RDnyRdFwunzlCYS0IbOLVqtSzKdKjfdgnPMb+aw6/lShozyWOSrX2l8aDufoeIMuGZO5z2Vmrq20JhE1Io9IceYyh35T9rCcxAF1nrSnGWtVO58UrZU8917t0uXOG1MoHqEcSTCxfu0haix6yxbVCmRXu2NLSfQZ/6IlgT80sYOeruROs6naHkUSJgckr7nLhGscZSnNUPLIp9lDBi7jK9UtpWbb2cf8ymsgDBP+jP2dd3b7TPs7nm4Mxq8EMXK+bPVPvw9RoBzXt595ujM7LPsRw7nGgW62yGxI/p7uxwf++98v290e7rfL3+PD8fgrYIxC02T2vZnN9wKgotN0m0Q2SgJAqyAMsahB9x+SQCc58/4ZP5P47DycGugr7cpn+8C0sFH0Wkazz/2g+yha4B94LuhwzRs1+2KzMs6vZqhW9kZIxC01ob7zLB7EEzvRIHN9LonAP77/9M//eI8RAPa+etu4e0ecbU3K53Vk7zHZqyN8dMAwFmoAcUYEzZcLkSBTmRjdWNc6bFdANidnmhUhILiQhwUi+WG643Z+WbzCPMCHMjz4OtF0KqXPMh110CcJmBzkXYxoWU+ZiZYJu3weuH6nY/ZchMC7C3v73/fDwAHJG2brD8FAGejWh7egxoe6kXzkm1zHrQG7droxwY9IuGhPwOaiNR0imsO5b6pbn/2+QG+NFYmkCq177uKg/2wyhgtAbA95Ii8uJzN2m+mfl2wPug6KyoT3Ui9WkeJMv+m+f0VOcBco88tA+CoAtqxEVE5j0MpL9YzUXLIIksGTBKwemSaMpE62hwAnGfB+J9K2Zybrqu8zspn5tlMKyTKDygCADsnlOuzL3I/AahSPcXpdn52rr3s2fNTqUALhF+bfgoVF8GrRE65NvWBuU8ipVFxdr6q6dWOEjsCnPzL06fHAsKOshkAi44MqC7Qa/VYR6sAo3r2oiklOiShMCL7FakFVLnEE8JR5Jxe2YlQatzcU9HUKvOTMkysPdo0qRvXfkwUOOJh9De5vIAm7s/zAVqgRNNnEiYrcS5H+hwhVR8ol9YAlDkgAHqBou+gwVuBtyjViA4VILsu9ozUjit6x2cqW3VhEERJJqK4EmT6QgTXtFfuk2cH3ArkVoRUnxPBurUgmKPojnIr2lcCTDwnoPYEunVFeuUomMoLuY4zAPiblye6/29/+Lj58e2ZvoPj4Pkz8pxd9xnQaPouEVurGAtMSCXagm+AX2ohi268IfeU89HzBEGqv/XdqZ6V70NLJeoaITbAHGPEXM26FEBEQEvzAtox/VZ5twidVTkj+goQyouoJf3NMwjoXH0q4A7t3IJYUJS5HuedAeqjqY4skVecPiqLpCiwo6ARXJmo7XLkfLZgFaWiVBbJUV3l3la+PlFjnkvMCaKRUh6n/BSUaouVhWWDQ0YCXJqnAGzPUa1Z6MoVuQU0s355VufO34gZQJ97vjlSHJuoA8nUWpYzrFgroYMq/UIA2IJhichojRfwNtODIRnX73ay0wd8nUGXHqfQ8jyPkzznj+85dF260m4/y2Z7d5ky+W6i0r4/ew0iYAWCS/UbZxZjin0nZojsPKL5pSczOQ/swFu+uFfYJHdspM5srEi5Dy5fJZoSf9AAuIJES7tnaIRssyzaWNcD7wLA+fZ9vrP/jvf/xhK0zWzPGnExhxY5sx3gzUHX/N5rwIrzO7ZUzvr8qoNxvzfoqFnHcbTf/ynvfjNt7vfrAHi2xhrozzzo/ZTfrYHyu88z3wP4rYKXTYU5QHhynRx4AAAgAElEQVTMifXA0gDA88/7eKz1UQBwX69L+/ugYZJJR2plDmy7xqx/qHZxn1fLBc5ZYHDuIE/mw3LPO/h7lQO8TDK38Vo5u81L10HyoHmO0PxyssuDqGjD8CrEI4ORa/GSy8352ZVFVgrwxNvalY3X+mFfGaQY+plM+rM20uUEC/hRBFrqnm57X2A+IAr0boYKqJZbBrkl7C9BwrQZVq7fNu/M2CTmNIMZ+NXF9gPgtG38ec9JNXnTtrh47kGB9gGVU2uoGfdN8K8WAA/qcPpewkoCUqbT9uhvd7wsN5Pl/LPjaJ4r7vEcjiNtcPl39Vf3Rs7mDcZXE8HCmOiCUn2+xjmzBMVtz9d81CZJDrBy8ACFBsDZcCUyJxr110WA+9ya8n9LeMwR4HEQTfes/NTHT1xKB/Vl2jAAMCVsbrQGoRsT9VWUQeI+jBvlYgA7l/oOv+N7pgx6rkn4ichQAYvUiBVAuzZId27r583lBSq5pm4+e/5UOcCfb4mAodxMzrHVnDXWEpEiUm1nGG0CaFuV2JFds1igU5LTjMq0I648B0JAqqELgJVir/OFUz7IuYVWKOdZ3r47031CVYpCMc+oeulyFJiuDODif+7FnmpRK4NxRasUPcfp4LxGgJPK4xwfOpJWUVZdl1zYok8ZoLusk/NlTe9MaSOux32nMjaAPdFnbzRWRN9UgqoAJoYz+z4R9hgkzgE9FB05/cj3AOIsIfePFXoFdK8A0lcFGi1clrJNopxLtCslkHxtACTXUPkw0bWJ5BZAUgTeAIkXRr1Aq4CZI+GoNL94TrT5oaOjVaKJ6PC3r54K1Pzw5nzz+seP+i2gn/EG1HJt7kcEVqyBRwfKdWV5SAVb5ZbszKGt/I58WF60QZHejUW0nj+1Kjrv//DjmcaalwXEPA58bh8rVHMzXmgzEX5TvKOq7RJErKHkQAO+I3qlNhdNmbbxLHzGmCi3+Pxa0dIAVECkRKWUP+zcZYu32aEjB5GivRb24gUA/ngGY8GgmfYA5vm7y9gcCHRzDcAnzyBRL9UFrtJF9bz5t5wo2dsqBy2skJQnEnhFpV0CcgZw/I71puoKZULTjwLQdQ8xelq6l2puVwQqzjfmGNdlHuh6xUiB1s9cUEoLex+2VdUGnpygjVo91clth8/SpugssVyD76juMWB7S4gmgLnLnPLUuR4/wy7UOSQRxy+uR31OLjbK0NhsVmG30yjCbMNZazbf3YiS2lf7b/dx3wHCa0ZfcM09nOO/zxxgnb+tjQN0DJth3yPso0DftUn2a7Ksdenae7sAWL6//E4XptK62SGClXk8QNeIeOc63QazPTMAMHOLs6e3pdsj+56zr5V93+2frwFgPvdcH/3/c8sabevjvE87eg7vsh/697atq27v7gO/7tsE/Eawam7LY0f2ANawhTvWyW/WQPDPAcAahyawPJ+fKznAf/d/GCJYS1ikCddyd90B7tb5pK2uLrXM3qkpFRGatRooarSVXt++P1OeHn8PLY1GT8ZmCUFtm6C7ALA22VJYDIRLXm1yKnMQjdyModzMxo8R3AfYANpHo6lmVqrug7Y2EWcDvRC3Wk6CDn65Vv59B/zqw90AGMDTaeu+1zzSutb2+TP8sgC4389/77WVF6JZ+/bz8vxsmx9TjmvNWe6XqGIHwJnToZb0ft927YDfpec1ADjvdyfAWiS4bwxLAAzAirLu0tBhXF2/d25E+X5jjToq68PIwKoUQik5FBn8NieX82EXBXraZOWNpESLc/ehgCrnWIae6dDTplftJiKpTTxrqGpKKtc0ABgQWQCYEkqURAKwYZgBNA2cDVy8bxj0yxDV4WuAjPHMs9OfUiuuXFP+RADrQgDYEWApUyvCWjV+q66tPa5eO9lYKW+kCKiiTtS1RSxnRDf5TOD902cBBYSbAEYSlZpKBw2qsEStJNbl8fvt929N/66D1Wq9roWrnFXdzzm7XBeARl8AimDVEG0NJVt0ZgGk6veKVgOOLDqV8j4+WC0CVvtho0M7qm2QI2p9A98GOUT1qJF7NfU9EeSUgAJoGaBfKRIb58yzZyemGh+RU/pZAP7t2zOXXyoqNfR3gIgjli7PBMhGOdrPNpSSub5yr6v2sKK4z4jAm5LLOKm8C8rZFSmnRrJK6VSfi3ItNeHPm+enx5tvXp1aiEr3tqAXUV6AKSDnx3cXmx/ffJwiui+eHansEeCbMSR6CYDgdxA6aDdAif4gas91mQMoSBNZRmALkPHuPbnPtwKNXFOOiC9fNm+lznvRKPYWqzKYf6h5jMAWea0al4ubzUfVXbY2BeuCHGZAp8tJUdbLOcLQjnmpMkPl0vI+ObmZf2/eo25t8SjTfckFN7WZtcIzMl6qG3zkyDX3ADRKSfzRQz0fKtL0NXuFadWUq3qi9hvoWtiMcQHAf7yg5NenSRme51NersClKci6P/tCrSWeRQrOjw2aU0IMJ9B1KcPPWXABgyOnNpHgUJaT95uIacAuf9rJggO9xK4e2ukRAE57FEGttZ17Eyl2uS3nrXcWWiLK3oNsj/lcGHYZ52kqewTQLs+wgF+lwzS7TmeDahD72emb2zL6XCKT/O9bjdeb90MZmvHGocX31bZqUzdGl3YOZ8SnWztK5kBwnts4nTGhMxcbZtu53N9fA8DZW9fstOU1f44IVgAwf3ZDvAONv8kAWPNuZRC6v8XaGXPgsQRMDqRFbX/QpMc5O24SRkTAJueWxnNiYq5Q6svhb+Eon6U5TzsQ63+Pw3stMrsPAEfcbE09e6manfv0blz2Vz5LW0YgIcJ7NpL7+sq8Yg/pNu18uO4yGNfWxvy68xFf9qP7cE6L7gGhpdNhbW70+aFylTteWVvgoPzuJwHg/+S//78doymj2ZOpq3r1jdV/F8BdyQ2cvH0ByJ8xusdh5Miv87gwzhAtAfwm0rDc6JYbVDegAz6I/EwTurAgm68NYA5ER2+6F/S2AAHPHJGu2SAvjPnlpMiG3TeybWN0F+ytC1KNZx1XMtiOsV2CGAvAO1OkXmmEcz63vdY3iz4OE17WvJ8b/7xjWuuonezflsqz/jovkr1zNn/Fh33c+Pm6mEBtqqVMS05p6v4acK4D/OX4Tgts5tUe62PZFn3yxVHGvtC7sXJfqv8M1Ha2wbS5z9dtjD4MwShA9/XEs3j+R2Dp4eYBYkEA1lo/fCflitL+CFbp9yprZAMm10vOBusSoJHpoH0DY1bU2AKoRCKVInGrez6ReivRX5dJAjxPNVdlKB1I6XkClZXHmehvjDrmgMsWEcXFoLdoFQc2G2rqymauXF5cVQT4y+bZs1PlfCZvVyVojlx3lhcGnp/BEWuJ9VGjtijGoUWLOVKloNI3/F75yE/Ii3SJJDvSfBDxEp1bkXr3nSMspoPzSvmigFjyVQFiUsx+ZFVi2iqaLpFDwH0p+tLv9B0OBANJ59WeKZfadHPo0Kqh+4U6y9cuq3SDkR7lcNdExnnBc0XISyBYEVxyZU3fxbh/9/6saI7kkT7ZnBy6/E6U/5VvXEJfgE/yeQGpgEza9vb9eSkoO9onIH3sUlKMAeNLtBlAzvMTQZZqMJE9ldJxpJC2AuiePz/ePHt6JJos7wMeibJzHtHXnBMqE3TKdw5LHZsSTbd6HxAcwTFKR4k1cGqQy3ND/33z7qxFdB/qMyLE9CvRTtSi0btgjvz5n73UPGJdUYuZdgBU+S79ALj2Ohp1L5kLqdXM7wDx9NP1FSJbjycF5qw/lKidT2rRoUR1lZOsyPEj5d7yHPQJlGucEC9OraoOMAfs8LuURQp4JXo9rf3mjAq1mbOe+0bFWgrXFYG2EriFuBxVLBCM8NUJImJHVZMZI85iXVo/VZrow/mVaOAXF660AJ1Z/SUBLNgRlCwiAu4INH0osKn0BNSiy1kCyMMBUvRlU9wd2aTfxMgoUBjAawXoYmuIqvxZatpyNLbv0lbWAZRxviMHbAF1gC7/pi6wmXI29lJeiXs4P36dscVv+Tx7R8DxdJxZH7E58D2L1iLG/eg1WCu7I87yclJPZiKOw6tPm9fvzjc/vr3YvDu73Lx7b+0AnzmjzWHz5ZzQWSBg7/1oPUo7Nwa6fTqdKT+hHvBXmBb3+sl9APauCw1HxCj1I5uvhJoeHDhYFJt8G4CIw25p/3Sw1s///H1bPmwH7CMaOxy/+f3SqSGTZxK79Xm27SUHgbDEcPAu29Xv7Wv7/7vpmvcarjtfmttl8xRH2xGNzVdMvmCPzOf0/a7nXFvDS/A7APNS3GrkTwfwBcznunOQOtbeEMPc3j+77F/bp7v7dtu9e//s+k6/+n2/t9qiRXTa+8SsrNEM2+rj//i/+78mANyfc42WksWaxdg7LuA3m50EU+si+qzEI5RXJSELg99ES/Z14rKTTN38PCJMlVMrj10JUYhSKYMehdoS7aq2aPEVf365CBTpqXImpkAnYtpasW1SLLBU30jWNqD5wTMf1nsB4D3rntIy21/3AcB3I8zDQzPAbzY+3WtRJ3nbAvu6LWv+q/sCYBkLlf9FvigHr8WLtvdPB8BhDAQ0JrdhOgjWNooDDvnQ5WwcjTkQlejtu4vuvyISkl9Mm+EkolIHShkfkv+XCNf6GNoIsbfOa8YiVJl3U1sr91jP3miC/frONTeY5QXzAGCa+c+ywHAPIH8AbfnRI0VenR8L0DxUOxRF/uycZZwVtN7R5U8baNOKjBABvL7R9TWWyTWq6LIBMBEMorgANn7nnENFXqsUFM8EACYKzI1On6MKfKLIRFeYBrDam+o+ZksJrTT51RbC4h6uW8sr7/XINOACMSzltVbUGrXVRGojgpX86E+3qNBadIk2AGhUHuiAuqzQUFFupkYvINTRUAx8PKGu70vEz5FgiUqRkyuBLgMv5SKLym2qcHJ9E6mNUTvl1NbvDdzGs1qA6EjRzuR+vT+D6px7k8vpCC7PEhoyUeBEw4lWvnz+dPPixVO1T/nMCFtVLicAjEiiKO1S8DaVmWfgmrQdoAr9HCdGhHpYfI5sHgkk8R3mDp8D8ACfRGEtpIQasYE2L0dmPwngJ4JMf1Nii3EGdH/76lT5sYC0t+/OBazpN8DGs6fHm5cvT0RPpg8l5CSxrusqw2TVYpeKqvJDlDGSUNVhqVmbgsszMh8i1sQaJKrMPRln7sf4087QmHt0kudR9JpI8KQKTTSW31j8DfBIXwFycRTQx+8/mDrNS5RnaM3UHhZdeLSL+Y8DBw8I0U+eR+wH5kZFfOlz5hbPY8VmjyPf5R7MW6LAtImcYJw+PDffgVXCvfkNIBVgLlo5DAhqH58S4TcAxhnBi2eAUg0wZZ2xFtkfoIanDjh9Gqozv2FuMrbsPVP+cO2DfE9Ua6LeJX7HNa3W7vQL9XM5KvgMcMzYJzc3KtJyMrKX1efaO8sJxncMUL4OABss1P5ewDfjNZyw88jROJ8MgnnkHl3zOe9vAewTCUaQ7fWbM9H5E7XO+dkB8KQKXPuocs0T2V2cU3ds0N4NxU9fAxa/hF1x32vch2K961qxqflOT0PswHTGJGuMwCkg1Kqr9HvZQTL0APrY5u/c/y4I7lDMjrceIxj239zY7Y6wjMs2gO151PWDFteSsuZcgtXX1y8NhFeA833HrT9/2rpmq7NncJ9uC04R1UqN+DkAWOO+izZdaSwTrmqLojvWt+GnnsK51je71o+feTv7s/fh2t95L316X2C7/N5OEazqm4kFuwKAex955sz3OwFgPWg9wRLtp0HzhXp3Q5aBVwZ7z/kQ0JSIi+nCymeSsRF6nnPU7ttBeogS23EHj/IhKaOS9xI99eZiQawYoss2Th1A3ksBYFGjrsi92vZKrb3mOWoe10yA5abk9/1u+nsZhJw2mR0R4PsAy/t8Z9vTrS2ODn69eEeOdDa15fV+Thv2bWi9jevOBkc0+Uy5oioxg2Kw6XI/pW1ZTIP6vMz7XrQ2ALg5XZZzYt8GNOXoNjOo/0agtQwz0YNmEV+LUOU1ntX94TU9ShYJ5E9Gnj/3ITryPgKac82JAkMkoijQAmqPDErTPo7RAGBHgK1IffbxXG0m+nh0TP4nFFqojc7vwVlBG8QSUaTVxq9yedEMwOCs/N/sI50SbYEgC2cJwJLbW2Whwt8CgAGAaffpM3KAT9TWq8srLVTlvpahnn2QPnEk0GrKakeB8ADg5N2yHxn4Vw3RojGnTA+bAAawKMcYyVXz120mak0+oZVyLYjm0kaO4Lr+byK15By7Pq6jZ84fNUBWXVeVcbLxboq4S7XFECKyDEA/fGyKLb8NgOb37FM4E4ggEzlkbCLyRR8YtBE9dU7xmWrKGuwpUi4KaGoeWwSI6PXlBTm713omwO83r54J/NG33F+RYqkLuz5xylBxT58rCPIQ8YNuS64yqtiu7UupoDg8aDP9c3JyaFr8wQPRvQGDMJKca7txFJg+fPywIuy3AlKIbvEekU1oyUSYAYKvXlDD1/RzQAAA+IK8XpXmce736Sn3fKS5y324J+Px9NQ52AKCiA0xViWkppzvKnUFGNRaqLQFMZweEun+pLJItJ8+YAxoCzWFAX4We7MxGYNYdZMlZgTod13lF6WmTT8zr5QLLEeBmQg8F1RXPkv08/Spy2TJ8SPdDAtDJX+XfF2EyVgLOBSOoGJXFJq5RxQ2uePkDwNaM47cP6WXFJW9vlF/8T7tBWgRAQaEsQ4fP8LZQMTcfUKkWc9BnWSBbzuwHFH74trHRGjFTElpL4tP8aKdeh8nm9bbOOe1/hWNNrNE3y1hvVCrobZr/ywmF/m+iQIngizHoNr0WZFg7SPFXlP+rtrydQA4TtpEc7mUFbArP3w6A7aB4Dmjam6jOYrLM1Kf+Xdvzjbfv/6o/GzmsIMeVRe+GFBTX1R6Ab/XnvxHDIDvA9BjA64B4Gg/rNlU3XbJOdzBlAJANdZKiao9wFlnZunR9xPEmQBFqbIU2FyzX7sdI7urscDWIv7b7DgzBQag1XVXlIX7s+YM/usAwFl9Hazn+YYz6W4EO7bwvvFfc3Q0g21irs7EdQvELW3X5frkOrFNdtn4u23QP2AAHGfQogzSEhPM+mUJgP+j//afmOW62GPXAGnoL5kM6dQYnh0Ad48Fn3OoXZJLVKJXqgfJYbqy+a0OSOUXJ7fRiwavvssy2Og1VclgshZ4lRDxNUvtWpHfEZHT83TKzmfnMmKEXF9aYCTuqFnWQwlZpdSQJuQWANwn6xbGre9SH/oRxt2mckaNAr3NE7dtsv+y73trWOYAZOFv2zR/2TbcvdoSoIvOK9Eizw9F12T8GxDvWvy9f+eOoOa5rBJHnpeL9hwkh353Sa9tIFzOo0afjtOm20M64DoAJsJRtRWH96u8vNPc8qaWMmSmXIU5MXcKCBi1kkYzACx2iTNe+E+siRLcop9hH9DvzhUqRVNFYCzAA5hFgIq1Bhg+PHJUjmtIpEfGvwFwUhVcfqhyUC+hoLos0SwCXHWeuS9ROO4lynHlwxMNBRhriVXEGbDLXnT67GRzfHzkHOCKKkLNBvAl0oVhGWEo7t+NZ1Gay3DmO9xX1Gu0FASA7ZW3Iwbl58pdLnVjlRfSs0OVdgQQHwWRXkfOTK12eof3O+UCX1iQhrlxfGKqrksbQVW8npSXaWvG28bRyB/k7xa78n0Bo4CxANCIVllMyzm9FiZyWksi+RGc4nOiv/p9qTbTwOzVLvvkKDT51jCD2IepuwugJIrJeAO8iZgK5FfkPhG0lMSSoJXGFOD2RO1nfQOOmQOcPxF+Svt4TqkmH6C2bEBLOT6eg+9wf9eJNbVTolbPDO4Zd57rw4dLsQVE337umsD0Yxy9UNQZA9X/RRDr1KCa9n74eLV5//5cAl7k9dJmgc3LTxvovS6BZUCpvNhTgzuJDlF/Ws4AU0hxNLhk0pXeh8Zv0a4jPYMjGeN8oS9oG/RVfsM4EAEmSiuWRNVyVgmrKp0WES/GmgXPHkrONo4BclYdBXW0iGgs/TCVXqJub1GteV+CW7AOoCgrmhzaPOJq5Qg6ONg8R3X6iR01gFpAIs8MRRowR9T43ceKTh9sRJ1nTrLWiEAbTLMOUSpPPesvUnwW8K+axAFsWtcljsVc4nkESuVsSOUGExC5LkBcubKVy0vf01/MD8Ah677XE1YKyQZleTsJtC8WOy57fUBq8nC/FgCPCPBY46Fnx7E5HKHrIDjOz+0Ahnn0afPj+4vN6zfnckbgKGGssubsGDH9G8ZLVMpzpv6xA+BtFNJlEGQNAHe67S6bqkeJw1aLMFtYoKMMkYWKPPbjqp0uP2z7u86XjJvn0JwxlgjbPuDXAWKiuf26XUyrTGE1qWOQoR3z86zKft9d83zW5tpLxTBtGh399x0nrYFVxiPOtjuYqpSGxtjZrgj4jzujY4kxloO23B0iy2cboH4/yN3Vw2tYMd+3fbGoFrJtQSzAqXHZ7rE15qo5+jUR4P8QAPwTwO9y4sZ706nPiqAWoNTfS/EUI0iKz6LkucZmJsbWTmzAd+qKeKo2XzZPDp0PNuX5NmqMvCZVh1XtDpU50eqKcIVmGpAcMR9HgA2AZyC3GqLBncR95vVU/ZvKPW2zNH9de+4OfpcLZhcA/trlvw14rS2UbfdYelu+ti2/xO86+PXC8BgEcMjgFjAzKFujBy3bsRynvlHNxK62AOAh/jZqZve5cZ/ndnoBczmAeOwKgEjRysRcKFq/jA3dZfKuJro7bUapTVwlibZRoOUhbnUqNd5xJbcNC0OOSCLRPL5jgIZxOCLwrDN7tB0BJuoL2OV3gGWAJtfmGsk9hvKcA4Y+UL3fhw8MbKQQvAKAy7nBGAPAJPJEmaCKagJs+a3aKUXkz5sb5Sq6DjDRXgxXqTkTwQPwHVstPE4Iz6lRsofeDiC14wKngwGl+qB5bWPwCXDKKTMEvADmolKqJutDUWTjAACkIXiV8kQAev22olUARYtSQWW2IrTybavkEhFWojOJKthZaCCdmqPcC6DnHNgnorwnz5h9m/nskkoW4wIg8bxEBhk3XvQzYI6IX3KuXf/X9ZcVxa48bZSxnTd9a6p0UbHJ4yUCCxClTXxGOwBfEk0rEamXL06HE6DEqqA/JwJtijbGuPMs6SvldVctXr7Hv+kjoqHU8I0yNkJUgBTOLNGCHx4oui0l7ycubwXohAoNoAOMf/OSOr5HWiK0mSgvjgNe9AeRWUAmfQbgpw4w4AywDZgE7NFWwHFqGvNdnBkv+fzosee+xJVcZor1z7NZTdp0c9YW4I75A7gm0sq8E0Atmi2/IR+Z2r30p3OcoUHDkjAln7GJijO/51mIrIZaxzMRpeV/taOMNNfHfSDHAgJazqd9oJrBRHCVAy6nienRjtoX0EUo6xJavPOuAa7MVZXa0fx7uHkq0E3pJRgC1PGFBk1JrocC38qNLadSIrPcl+thdAKyVcdYEXLvlTaDXDJJTprK5aXDAkbZV9kbVAtYgNu5/IkAM1eJLHMt18RGuO/h5hBQrIiMmXLMJdb+ZOBOqtJDMCl5xz8HAPto6FxSb956Hqn0jhzNJRMv59Q2dpraRV11BOuqxBbOCNgP0PIp+wW7gj3D4oHFKJI6YhNp/CONAK/15137YjjOtwHgDib67+V8Tk1pblbDHHu4zIIqG2Qm5nStirL2CGS3P5mYccBvswdlW5VDIxAqAHgtMLJ2HZ2nU26vGxh7oybJZLfn971fd1GstZp3gK2fYtPmOjOgmuffAYDpc0e05/nFcbh1AOzdZ9hs3YYLc3U5p7oN39s4+mqdPZK+8fP84QLgLeSXPpHH378GAP8H/80/mfXQeif6Ht270wdCC4W9sCg+bPCmNlh0Q1EA5aJFkGUulLDVQ7AicmCBHhtuTBCMjilToBXJHqCh1aBrG62MUCZniUx0ECyDGO8teUDXpsQto7xZqGPBuk0BXcsJ3w+RbcBzGfUNgOn3X6o+b1vE2zbNuxvw7sk/nw/tu0WbL4g/eWHuC6r3tfunfN7v6XkxwC9/NxhzbcsA4DUHxNo9MzfjefMUGkuGf2uz3wKALZjUqNLtJst5v3VDrlqMLs1Vue/mMVWE1SBIkQQAZisC7vErT205a+xZq5SARIu35ABPAHiRP5GZEDCnta6oyshVBdR2Qa0AYAGgisYrWnpzo39LFVrqyKNuMTnAXCPiWwFMfIeoJ8+iCLDyEN3P7A8AW/oXQS2uTcSSaKwiSQApSiiJgodh+mXzSeWCPm+OT44FduW0k7oyOaGPiwJtA933CAD2czMAoRXn4LKTxQdfct/4rWqjKxI+IsnOWa4+rHGmTxGVUqRINFTqlVrBl3/HoZOyKswNQLDK7Ijeaeo331V5JilGAyBdBsciXRblIuIcJU7Vb33q0kIc0FYHps/M2mE8lKfI9StCD2gPFVoRQGjSRTuPQ4CoG7936QacNAbSvTaxyl+VwNjIgXV9Y9qh3E764NqOlm9enk6q2SrrJCqro5NhHiT1BXDGmDN3rXz9cHOSeUHu6wVRVOf1cq4ASGmfI+A4W6y0LTozfaM81BuLOVKKCDrz08OKijp/OCWMUo6L3zqybcfE9z+81/e4LhFYygzJcYMy8kcrQ/PcRAxVGkm0cM4nStOYUWB1XlN2U8N4AqhHTza/+vZU12WeOzfdUVfGiYgd9GnmFM9DHjPjz/dwaiQnWmWJEJ8SFTkK4HZgA+iJ1PJ5wA6gNvWPiQK79NKXDZRporfcXGPJfR9Qixp1adPSlVtaZXYU/ZYyuqOqmrflxCCyrbktB7vZEXJqSenZKs9RSg/QJq8YGrZA2/l1OaksPMdO2R1cTx4b/JtCPvb8CHLRDhwLoXun7FKiQowPz+i+qOuUFonOpUl5f33nZ57uisDaubtdBIu9qqvOat9vt1IqRTmDdxnWtj/8w/n5bhsKU89z73bz4eJ688Obs7bRSjAAACAASURBVM3b95RJIvVhsC/CsluevX+sEeBfAgBznnqcLeRqRtuwwzrjkbfjNJkczzWnlZZT4mQJ9DCeAZBzG6rqnLQyTh1Ixhby/dYjwIn477IHcy5sE8Gagc3FEgnAvo+Gy0+xJZf3XALsNUDNM65FWo2LvOKiJq7vTsy+vp6qckc1Ns4NWZuVKz0xALc80Bp22/Xsue4fNgDeA867KPDPBcC7wG/M/j4Y0+BMebke8J5fy4FMvu/7D0R+UdO08ZPvrAGRWTtmFA1vAIPubGqjJhpeWdWrM01gUEfHFJjaXgJampgYnpMMu4FB8pWXAHgCtSuHgT9rIkIrUd9+gHSPmd5fHC7LflmLAN9nYd8HkG77zto4xKGmo1RAIEq/w3vXn3Ntw7hPu3/Kd9L+jEGnoStPo+r+mj7rCHBeuygi+U42/Dh1etumDfMrAPC+Z5w2qJqTANv053Tw1OHItVRyrMBFj9L6AKUsUcv9LWeVEF15JztY7c+uft0BgLVZT0JVVQZJlPMSwZrKG0V1msirc1DpU4HUiggnt5fIsMoXiWIYKf8vygnmfYNYALBzhZcA+NFjl0fg2rRDOatHh3qP312cA4D9W5Yq92NOk4d8dEiZJRx3VwK3AGDo2WmHo7tJu0C0izxBALAdLWIYRIyv+4xKCTu10QXGKgpjVoLn5fD2Au4RHIK+/VCUytRLZ9hErYRKWUCU37uWqx2MGOJSe6b+7heDJpyRFqWCag0Ahh7qcjTau4t+jUgXUeCoTWPIAjpVnqpqszoPEvq5S13ZCDazh7ZwTYSjTPX29YkCU9uXNjJvXELqicSENF4y1Bw14hpEaInaiQovVWzXxHWN31tFZPmcZ0zt3pTeo4+U6lDzXsCxqKr0u4B+5SvHwYAKM30ooEsE+uRQIIboNxF01gJtAowSnVaeMc+Eg0A1haHVPtk8f36idtGf5EUKQN9+1rNOAlWPHmx+fHuu8WDMAbcoRlMyiAjj2ZlziYlU0leqDwxAVr6tz6kAwigL0yDab4eFI8+/+u6Zosea56WIDQBmvhKhNNB26S7ALJFS+s6Rf4NE2kaUN7V4iV7z+c0NzwQ9+1BU69vS2eD6XIfniuAWUV3KOr2UUFXVRb4wbR1g+s0LFLpR//6yef3uQjWV3Z+UUHKkVTRrnIolNqU1V84v16a26rTyc588qki862ULrFeNYTnHSgwsbfX8q7Jfmy96Hr4vFsWUVuKIncGuI/BWmC6F+BK6cs3gA42D0x0qH7M21kS+FGUOEK7PEmiQfbKl1EzO2H0A2N9bP2l0NlaecT+nfY76Nz2AJr/y7GJdrdb1Ny+uP21+eGtlaATKIrQmGnT1oa87Kon8CQC7r9cjwN7H7ex0GlfGrNP1pRPcAHKfU8m5Z89ljUSPInMos2OyozJpaoyWuKDbQblPrjVAVQG/OtPWZuAAwHfTxzTNEjhY2Mb9Hn/dAHh9Jc2FrPKdPN9gkNT53jDSMgjS12H/e/p8mz39U8HvtAb/4CPA94hO/xwK9L//X/+fE8Qcm12RgRr4zF+nSRsFt2xmpepnKnQVhf7yZfOuylh8RBTkwhGV7UH5UU4lAzR9ubxNBr+1EVTOb+ihRCEG8B2bsyZHUakjoDUBiVJsDLhwlKoEaT6hSGmvcsCVNokZAK7DokBEBybbqUPjIEk7Ev3VRqIVVFSIFXCc+/uE2j1BCErve+0HwD4JE/yUhEhNFkcfarfyQ2w9cPe142s+n7d9HukUuCixpZH7a6CRjWe/SMBQa14aCX2jU3fcmdhWus2c7G3NtdZA9TRv6gCYPIYLxeYcEskBdu7pp83nijpr452iDEVFFiFnqEt350F3HPTDsTtjDHY9xnrkqFRDwW4iWM65tsJ2vNF2VKWEECrRjqgCUhPNVn1ZaL4IHil3Fxpv5WqXABPgmUjiAMBQHv0d10auCPCGHGDXoiWvFxDLqwNgwK3yaKs8EyAZAMy1AHzKTyba+SS5vInCG1wRWcbwSwR4RIGrlEgZkdEcSEoI9xs1hd1H2dsyN2kDY4ohTzvZ39BRUPSTuVDGs+r7pjwU7RbAdGkYAKqj5hYhA2yJmnjD3uZnoV9ck9n7tnJLyaN9eijQRdsApdJEUFQQJ6Y2n1k+L+8k51Zq4RvKSp24NBH5rcrJRjTnQkKIPFvoyNzPJSc2AvpJkSEyThskWgXteFILRvjI9YGPobeXKrSi6ABx2qo8WQSb7PjiuWwMmmaONgDATrRY8oWhESPiAyMB58Gho72AvFCwlVNKXdsj5xkD/rg+LxhORIOZDKI0Py+gd/lJecQAUoGwUlzmT0AhZyTXh5b9zasT0ZATBYaeDCgHqALY7Qwgmuh9iWdMbjPthU5NH6KcTWSX8Xr10qWlAIVxdj0pgEh7APhvP1CRgTznRwLBrD1FoT+4LJMFwByhBrQR1aVt+s3hY0VwAZJxgEt46tj5+4Bo6gVDMQcIElknosz8pCYwf3L9V8/IWz7SOL35cLH53RuXduKZEoFWioScJHYGcj1+K2Au1XPTrek/qNA4Z3D8IK6l/GE5PQzyaRvqxXwvyueaO5UfTH+l3JPSqbzMdW3tZYqwUsMbUOI8YAmIieLsck0AQtrs8k2uPGAAjaPQitm8F7WPDjy5TiJ6a4avHZvz/LrlWW7bZVgVVnUeDvc4h/rZGwDMn/18ugOAG4jNOUPfv/t4qfFGoIxIcFgrGbMAGD1fhLiqAXMAMFoVG25pI2wDBPe1JX7u7zsDqtsDtl8D9IeNNrchJlPyDvsgaVrROpByf+XKCwgrhaTEDJPfX4ZhosKZC9LfkRiiHVpoQiSNZDlflo7u3o8dZAUrdGdJB3Me490MhgHCQv0ddxsJCXlvhIymIMyqgnX1qR5kRGBHTy/mVHvAtefrwZJdc2ptHoXmLMZbo0Bn71iC1vHvVO+Z47A1+zMBnPm6Gb/bxSDJOtz2XPeJDC+fYXmtNWyxa80tPwtrZCJeBnstp4Umkz+crtEyPwZ26bT4L5uDf++/+j9WAPDdLolXskd3bQKN3EPJ3xcwljF++3nzz3/zo4yZCM+kTEo3qp0bUlSKEvTpD+KNfhiIw1D04RaA0SPLY3EV+K1V484JgOsRsZFgzuGEUQ4db0ygkeOr46ROqjXKrTeFORDcBjLvu1HrevXlKRp8nx8v6wYvfnPfdrnfUt/XKpqebYMern+viHTdp5lf8501QNlpt6aBWvHZeTHzGojccwmAl9e0eNEc3WZ87yz+5ozIZ6F72hAZeSDaBBsTYlrP7TsZbzmVKqVgpAD4U0cRPddCJzYN2gDJdXTvOiUc+J3npWTNpA8wgtNu3avy6QNopzU25fsjHmeKIiA081T9XjVniVAjbACIRb0ZxxOAym10HjH0ZiKyiiI+cXQvk81lkJw7DLilfYm6JnJqapYFZm4+oQL9UNRmQBYvAWBUn1GzDQAu6jiRY0AtL+U0Y8AWZTa1eU1ftnF6ckLOJPPKtFqX1zId23vlYLukvxh3QIUAcKMlUr7FVH0DKp4NQyVzl2uK5UL0qekYKEqsSCn0Ve+J55dXUlbmXgBg1zGm1I6jmYrkKj3l0rTvFuF25NTOB4CnRZB8bwxcqVVXLWTGzOWqHNEXVVnOCfb8K/Xly5enErUCKFj86UL/006Mf8A3UdPkLKskjgCjVb4BJ1DBU5bIwlrOy03kXHmh5IuWkBpnDoY3xh8RaAArv6e9vK/ayflM+admGgQ8Z07y/PS1KcE8kynaGJ/0qfJmn53o+vTJj2/ONhfXBpKAZ+i7vFJ7l5rHyoUF7L0gKnvgKO8ZJYz8/otnLn2kKHCVTCKKbKXj5Hc7Muk8U1dScO3eI/UzOZi/++GDIpDK05Uzwznh3JP2p5QR5zSK0ALvBygpV54uVGSYWxekESBIdbz55uWJaL8ATaLXtI/7AhTpQ6dh4HixGjf34bsSSPp4qfHmOuQCY8gzBgGs9CHvkzMLNZrvQ6t1FN/nf0pBiYZdIlqMO5Fa+g+HAnOPvnPNbea96/qmzjNgnd/Qlz+8PdMZJkdM0cJdWstpDSeHzE07kMwesHq013gJcUrZ3FFi5S7f3FbN6jH27EnUwIZWzXYpxygMiFLM1v4tej57gEFyGCK7zuiAUjkkW8rYHWBTxqBAbdlCnCCma7fTt+yMANqlQTo/H20AxClAn9Bmxu4jgqdn1xLHwlFCJBjGQMro8T1R+Ovma1HgKSCzpgOTE6GHqH+iEWEgsiscs/+C+wB0gGAEqDrjTHZti7SrRnUJrsFAeUzuuEo2kqrB/m7RPuZactQdFXaUozCfxrMrFLMelYuvWtseC/bOnp41MTfrXIlNreuu5K+ugbHeW/v6Zdmzy2Hoc/LuEC3qI5UsifsgTMRxB/9+Kas1T0vrYDAAlV/l7Ns/E+5+IzbeHVC3YFZ0EGu7bNl2/3vZ52nzdiDtVKBtr/H7e0RZt1xkDYD3r97dh9YddmvzJQ6VMTbDCTLHj9kMFs+xxD6p49yw4MG/+18OALy1o+qDTs2bEHWF8yPTLeOuyhxQXuQ3f/lG0QNFPFqJFj9A/E0tx7YB4L74RtR3KM/xeYykMdnGRFHH9cz/lQd05w6D0sZpALAjDNNrFvn1uxNwr8jwiADn86+fXMvm5rCYAeA9AHffwt0HgDMJt21uriPbwsyL9uy7/s9tX36fBQQANr3WLAGMawyKPpf6My0p0L29OqQpORKlY13EgHP58jyyFaK/14ZlkGvnyhoAjrJf/AmhKQfUOsfK19SBOUV0vZGIKloHVCjQye90BLhF6FujZ/N28TAuu25AqohgHbCAV16hU6vPG7MCMJuIgdLhNS/SbtNwBYDx3FaNX/J/HUH19xzFds1f/k3kNQCY30VZmt8B4mhCQGeiq7SRyH9eqm8LAD6yQcqeYQEtl1Wi/yKYx7+JxJEbKzB+ZWqoKGgqeZK6iqb/QxPOoWUD3VTzRFOdE2nAbI+4W6VSLC23m/nC2AKq8jx8z576cViPjd9UzdCRmefk7AI6uC6ghbxUHI8yoErVGcP74tz0cdXJvbzcHB7xuyM5irLH86dBsEsOJYrKGMihKTq0FamZHyqLU/VZ+Q4gxKWlNqIDv3p5qkiton6UACplZbE0VJPV9Xt5Dp6L9iOclRrLc1Gv2xLZsQiaxvvhgcobOdJpgSrKL3ENIr0GqohMPZ5AOECYF9939LRKZdUz0vehyDvy6MiynVqOrEHd5vkQv+IaPPcH6PW3o/9S5geaNM/NniIq9PMj1ezlmoAzzTOA6dFjATQBRDkDigpdNGoD2iNFRrkPwByHCveBQg2ABYhRl/X1m49WK5ZYlcGx8oY1tlZGllPg8nrz7r1TlEw7NyMAgxlwzou5/t0r1zN2Dd5z1QdmfgEqidJmDfOnmQt2egCCUNmm3xgLco35PnsUz4jNABgDbEL550UkVuunHBDaD0qwTVGtK9hkLnMUejbUcAuujc+U0ywhODsvAPDJN0a0KeW1eiRZAl3FvgBcc40AY8aFPOLQj00ltgAY4M/lwnh+gMtjAXU5KLSOvAEoDQLnFGdURZCjOG1leAPgvHIeDKPQn9jZ57zQbrgvjeiAIn4Tlp7BcwGcuhHXT1S41wC+c+DljSaSaOeK1wnPLGbB+yuBYNgIMABc73tU48i5nTOug53JKO5MxAUa2mdf7AJi7q/BZtv6jD/zgw6Cu73hszmyR3Zg0OdxaLKfZE5qfyzhNzn0y+ktxfIqz2VWSM0HnMfSPil9AOZ/icvBhpCgnAQOXV1Aa6bm/BTkKjCsM79NqKQZLvt2m130M7tvRsMfc76EJVuOrERJA4D1xXncd4ocVyipj0UHwNO6U73vYUf8lOfIOo3gZCs2pcv0vhus1bGm2/LasfQmXu5gG0zgzj/bFQFOO7atkYi87nrupf28r4/WAPG239wFwPNvdhBsWzQALU6QFeZFgeA888G/swcAD++C6XHduCeSMxbDiFiwqDByyPWizENUlTMZvJkPsaL+WL2DAhji5VeZI+3YlseWMSb6ZFEx22KYBncPAPb3CgDLIHWOBBFg6HZ/AsBzj81y8f6hAODMIdWJrTI4BsCmnWVeZU5NB28rQu7Ndb5oUr5m+dnye3a2uLSQnTFjESbKvAaAl4wKgdymLt4jfdnQ+jMEAGdctB6r9NcExstIyTMsFc2T+zs2Xbc9OVsTAJY6sYGfQF7V43bkoUU6S1wum2/Wu75TKrFcE5Vo02lR57XxxPqTQazI54FU3hNRFSh/YAD+6dONBZkEkim35NInYZhMB7YMCkSsoKtaME8CWl1BWvWBDVQFxo4OFfFyzmyVaQKwFxjP82BcAKpU73LFySEHiq5LeaiiUFbOr4GwAT9tZty4rlShHzuSHAPb6toGwoP94jkGPddqvUQADzfPTl2LlnxVaLCknQBCAIcAPH5zfoEeAwYPe9yN+hjaN/flJeVkDFWcKwCyigSnLi5AYNRxN5UYo4zInQGj6zZjUOFsAHzTLiLUGNdWALbBlbXBc9O+RGIVGSSSrPrBzoVW/d+KoEkQTNUEyI91vwDQXqiM1WHlC9sJALBwRNZliizA5PJMKe0kUCNl6AE8uTf9y/5hxV7TyDHucQA4On8gYPntN882331zqv0G8E40VcrRFZm2avRnUb8Bm7yk7Pz8pHJInbvLb3hR9ghwHBBMJPbNu7NJ1Zw+dY1ei5SFDg4AhkbMLkZU95/9izdmAVTkWBEkCUSxNzpC6lJUtxLEImqn0kSoIz8wfZl+po+hDhMBBmxS05ZIEpFdvoehTpSKnFzvRTihrILOfgigRNkaI5yxQsWZ6wH+7DAPldvA2e2yjcA8sMqzHVHJucUBc3N7q7q5APbUUmZuEO2iX3BQkHfMfiARthpPnoHoPO06Ow8wdrSXF+9zfeeJM+8e6Xr0B23ie8xFP6sd+XaQGMzLyUc0/ZSc7eGA1TOVYJnaXpF45bBXXrEcFFX/N0b7iPSO83iAHUcS5XQr6mm+H/C1BoB9HnjXVziiHKzJMTWc2O3Aj8It15CdVs5EqeizT5xfiwoN1RwQzPxOeSTVPy4myRoAdue6fduM9L+pALiLK3lsAlzNpskaUPm+ojoz7zV/KkhEX6s+dTHcKDGVcZBSP/+je1L2jxzm5XzwvPqyeX/mqDDjAxPF+2E5BhrLqI8FjtMAxu6PyJyLnRF7otsVuxwSd7+/Qo0+8LqKKJjslKb5YxZqzekwMWsSrUXhO/Bd3p9/L0Ww1r6z7T3bgT73+2vZB18LgPv6ncB9AjD3ZDbscxDZttv+1PvGc9/n3SZeu8uYZ3NnYL7bQXL//dw+bxuJ/jr2tJ0AuE/y6e8yjMtAbqqMGWwW0PszSkOcS/QqtX6Tb6ZFEuW4BSU0G10HK6ndahqgiJIWwqh836hdDqA+OsqgZD/Fxc/maApGCsa3ADAUufJGq3P/FAG+cxj9IQFglXRpQleKyC1Er7rXiL8z5tsOURb+FKGt1bXmwQrgFYhaiLBNAk5TzubIP9bGV2UA+uINTTHrIVRpb8iNRl0RxIDmRJ1zLSjLUmWuKL2jsoOaPK2zEqkSYO15x2XIidqqHN8y7LwQzeiow5B7hgWSgyOOh6nPmhq26dk2Nl0Oza0WBRUVaOqQYkBDYS+6IZ97PBHXsdEP+JIwlgxIR461wRUTAeNZ+ZzkkR4f6ZpEjhHRYtwAf4BNGQeUycH4PzQAFtgpQSmuIWMCgKe2H+h3L58/dZuVN+h0jLyyJ4ruzL5S4lCmSpuWz3e057TfJl891O7QiQMEI+amaAtgTLTLG9G5qVMLUJRys2rJXqqdz58/VeSN0wwwATg+OzvXmApUAIKP0tfUXHXaivNLiXQfK4oLgKQdAEtoyBizMaYs1BLgbh0FooeioB9Dpz5SdM8iTkSJIthlVgC/dWklnFYGRqFC+3NAtsvYcF/al9JM9CWgEHotQJ19m755//FcYJc5yPvfffNM/ZDyOQBVgC4v7o1DQ3TmWyJY1wKdmj9PoMY/lnPNv3VFA+a8I6+nmz/79UtFSAFClDfit9yXXF/+x3DjmoBZ7skzvXzxdPMCwawjjxlRMiIyGLoSnipVaHKniaC+fXeuNc0+R58yJxlD2mQK9VHRlImk327+33/2WnnXzEtTtk2FjnhUygbRp2cXnwRSiHAroo+oFTT5Vq6I8Sfa67zwWwlVMXd5ToCmFJsVdTJQS4SSv6v0EGATQP7YlHXV4ZW4Gc4Oq5PnM6K0J0fQrW8E5gHP9CHzQ1T/T1ZZVnRVUV0LptEeck8BXwLb0LOrTjHXYP6KVn+C4NZnAX/6XqJXJ85FB5Cr3vHBgcaGdtI2rsmf9DuR5KkU2q3XseyQit7SP/QHYNlnjY13xhZDfaq1LMBv51OvOxwHWPrRe/dcJ2X5XgBvnKj3BsCACkatosn9utvMX4Nmfxr7K2dXwJZzgq8EsBDGgpoPY0Eq5lUvfZwdjUGk6xbY3wGC/6YB4HqqWZeakQGN3uA3f07U5qpkEbp6npnfRe08at6MRwCz8vmrRnecGrmxmDfFVGL+f//j2eb71x83b96xH1pjYrJrWpQ8rKX7AODYJdxzODhGxL07d9bmmMBXzQGvgUotVBm9SoskbaWx7DoAVl83jLGMVu4Dv7Fjts3/5ftr0dA4pPoa6X+PDZp16jaPK+/DsWP9zdfhGh5a7+Pt+EgOtWi8bOmEXetvrX+XgDiM2W19vA0Adzt+uuYiAuyNacWB19M0/+3/4n/f2gNZAGpEoqtEucrI0+cRvSJf7dqGwbsP56qNiPGlyV9lYsbiq4ncVWkXYDUbsaMuRPWsAC3vlA58lynqORzLzr0vAM6EJFKjmpFQylQq5MufAPCiiPWdhfx7p0DPo7uoBttpYoBh9sDwwGcO9g1iFwC2B2xQkNd+l3nWHTN97k05V43CnM8rs3pa/6FAx/M4KNRuhzb0+ja/7QB+AOESolMN1C6YRF/cpfQkApx+StQ5gLcDYG3QBZTD7CDqPdGIKydZB26LvE/zpm1SAYAqdh5qeeXHqfwD5WyqRm4OCKsOP/QeoPJJBYArijVo2o7OEAHlRT7r8cmR9hILbW0HwCoLRFS4cnAnVePKc3WkBAGSBwLAADXVmb0Z5d26R9ZRYEeY+a3zfK3enAPQJYRiALqUC88GaLRyc2rwOlLqyICj3uy5jtJ92Zyengjo8L5UPwFTVdYIcDBAGHmnF5MCN+uGyCn9xDygPYng4hw8PCSX96mAXnJ56VvTb23M0icpzcQUsZKxzwAcBlwDIAHQ4JS3OAvqyURaLVxEGwANgHj6H8BIRJXnwBySgVhpKdzXitZVE/cJNGqDTf6kPxDcUhQYMHJ8uPlb376QOBX3IsoXkUbaDwBGoIlIMoYF4Oo3v32r9kNfffbsWDRu2gV92uJUBu/c79e/erH581+/0LgQTfnx7ZnazVgp55QSPwK5V+oX+o6INU4LgC5jjvHp/DzXW1bZHgCUSip90jV5HtqrKBF0/cr/BzCcEKWFBn2Ko+DB5jffOw9YYI7IMvm6yvF1hJd5TpQ0bcMY5v7cL+wZl9BiPTpqTZsSheVZ+MxgzrRfly2CTm+qryJVJXhHO4h0qwSWxKf8bKHMci3aRKmkVy+ONy+fHYlWDIjiOUwlJqprmjQRWQHjBwfKH3Yd440o10S2+H6iw3yH8cBZxRiFXgqoxUkgFgWUfwS1VFLMqQswGwDB/F7AuPpCCtBQyKE0VzqCwAf7U+XCsg4B1VCdk+MZGjR9JiGsRw82x5U+4NxY55hzPztURzmjHmXjOb3umpbJFAEeYFl7duWFyh5rUWKi550mGZvOxqPnwK5XSKfx+5EtE+Cm9sE4ubyRKNbrt84H1nyUwKDT5Zy64qBGt+GYT/3ffU+d2rQnvrG0CfuzDPt1f5BkZyfs+bCDm4xFtzlctss6Dfwp52gBN/aBOK4d+awUwBpTn0Wl5k3ptwLLUuCX4jr13HHc+Xv9JabHIY431tfl5i9/ONv89vVHsVfk2AyDKalNZQtlHq8BnMmpXsiMddb7uf/mpwLgZTfrvHnoIEbAsr8zeAudwfBT6br3GfO1PpjwUVlqa7gk1/65ADjPu4wAqxca82/tWQa4XGd57Fo7ud6+7yxt62V/xZbyurB96+/4T/bkBUlz9ijjGeYU6HGdwSLpfT79/d/6z/+3vQA4BjyRX03mFrXKv5VbpjqKjv6mZiTGcWLo7oyqi1n0Jg1UlWRJZ8rIL/qURIzYVeMRrOjvJAazw0Wyb3Ds5XLExtE+5+8o768iMn+KAP+hU6AHAHa5I+drmWI7zxcfi2Ke97MLAHcPWAe/fTHJU1YHOfOddaJNub7Uab/2eHlRavEudiY+ou3xXPKdRKGXAHhalxXFttff18/vppzbB+4TbbgVyfWmU7UFW7mCPKef6VaAjYsGbKsfdThisFTEs+cqqz6xSy/xoNPBU/nC/ZBMOZxE62mT+pxn0qFtMSvu5QiqjXZFDypKrJxZqJb6nSMwOexxaPE8RA4Re8IQFzgs4CRnyWPTWyPsBAAGyPGe8neVe2zgmjw32slvKaPjNtspJwcadOc6lMPhc7qIo6Xy0hfoCGXY7BNHkZUfXPsaoEt7UgFNnksKzQJGFvWCyovDEQBO2w+LxpnIsiKYLceVvgM0i457dm5Q/hgATAmox0WFjmo0glmmmhNhffWSCOphRcmsbkwkdIBQg7LULqZtXTSM/RRwKzEjCWY50upxIvrnKCURNvpJdGlAsu5hOjLiMHHkBHxnbkZQK4JP/JZoN0CZOfLdt88337w6FfBShBgBqnNo0uTfWiH46dPjCeD989+gYUEpkpFjrBI+qFkj5qU8a4slIvT1L/9LryYQhsLxh4++NvMOwEQ/mkLu/re6q0XAHPl2dNB51oDBg4raGvCRJkyuJQAAIABJREFUp/v2/bmi34BIjNsumia6OzWcT55IhRhgCUiUoBSUYOXrOv82zkE5Cot2e3lNzWcEwpyTO5X4qRqiEZbSHlvGic9+t3eiQ4uebdDOOAdkhyrM9RURLeM9c0F5/aqva9XpV8+P9dymNZs+C7WT56P96uOzK80NHAV8nz4AZH04M21aglyVP8k9VYpRQmZEoVFXd3TaqQSl6ly6B8r1Zq0r7xd2w2ZzfeOIOxsNgD+0/jA0EM7iGc5wEF1+Elh3P9oxGRArZ371AU4hriVWR/X9LgCcyA97jQHwEMHq98i97gOAB1AxcKW9sCF2vQDAn7+MOqgCaAumHM9zBjPw45Xo0IAtSnxJR6AiwdrPW/3zOHqXrKY7IPgPHAAvAfwYD3eSQVzVQy+xQuYTRr+YRTfW3cjvlALTHPseV+cBJy8YGwBgqDV0aqcja0D58wWElTvcnB+wcWBNoLxuKjQic07JYP/X+VTii2G5bZsX/Zk7hXgNLO6cXGWXew6s0+BTOWB5Ha0HGfbjkzUK9K7788y7KNDL57HNF9ZClfmqhTqfB6NRE0OwnFIZ67TrvvTjGRBsjIz7tP8+as/7xmnb50n1muygBm7zm+xfy6gu7RrOtHWb3QGiu3NjsvUbJX6tjQf7APCk7Fw30Q3bZKTjdQCWofH+w7kOdmjENgztnffAFgBuQj7TQLdQO4b6RAtRAXmLBYTrH/GXXeH5pfdw7eGTwxgxLove8D8HqumMUY71A/TnyN8HWInokMHL3e9+7SSaJkpd9E8iWL0nh0NFpQHkQR1UzO71/FoA3BkPk9S61Z80J0wVGWJX2gibkyi/lwd34fhZgmCtkPLyav8uZkQXwir8PIGkKVe3RV0DgHser8D3RFVmQa/nuEQEyzTnTxKKCuiVsMQCAC83LkduyRN+0Jxbgxo8wL0VmXk5euh6sqE0JaLIfGdtJhLLOAOGBYArBzg0aTsJotIKlZeoEQDk8eYEYPOE2qymz8bgNcBH9dleb6KhRJrlLKgTSDThitJkXAzazU4RZZfIssShAMG+VsB4PL3eu+zpHCDYwEh7qfI5TV3nBegUs0D5i34P0EQ+69MTVIRRCraCL89EexA3cnTdKR1cV5E+5dA6ogNlGuB69vHC07gi045CsH6sHs4+rtJH5Cs+gkpNHu2xABvjBJAjFxTBQ+Y5zgT2TNc9NS3d5ZPYT03T5R4SpytHBn3Wc3EDoFm7dL/r7BqI83KOtK9vB+x4ToN9Kz67NM5ngdQzooGbz5sXz59ufvXtczkQGJ7kMhPBixow4Fkg/MlDRVyhcWP8pU4vgOb2E9Flyh6ZYm1a7RPlAX/37TOJLPHCmKR/JHBFPqrGxqWHAOaK+lPLWqW6TOFlHYjCDsX69rNACGCQPgPIE0VTXeGiX0/UdYEW8uZNRZYI0/ETXQf6KecyaxIArPI+JYgVvYKoIEM5pn1y/MjYTlWDEVXMGReVZZe3KiB6+Kgi2jwnc8cOAEAo9xC1/YLIvu9hyqf3CuUzfzJoxXCnfrHrEpu6H+VvIuo8HxFZABUAHJBKxDiK3OdXptjTK7ST+zPnrrVO7YwCILA2JDZWThbawz35DUdu8pOJJJ9S2/kzwmOfFPX12reGQHKU+Q6/ox/5Hs/CXFIUGLZIMUH4reyrz9QTNkiPcy/2UuyvRP86oOU7zJ/1CPCc/rkGgH0PU2EdX/CfyhMtg1xCZTteyRPOHFJbWu6wnb3Ojz6/dCRfytDvLxQZtoPMDBk5s5p2Rhy5HQTMghr3CNzuCoIMwH+PC32l8bZ2/5x/AaDsZ+zLKXXErZiP2TdjaGAGG7iyP/vMGcB3bnNqv2fNoRzNfkuEWfRqMz7091ZDm/FW/XCVbLuutAN0By7kEIszNfnbsWn62Z9z0X86DksZuuVrH613W1dPbDmJW43nNfib/yr2d393cp7M8trzw0Qe/e/JZttTx7iPb8dGU7DiDoth3tBfAgD3wMwySLMtuJN+2bU+/J27FUQWPb11ZWjPmQIyg0mZeTJ31A2GQhyDZny5rF+ch9mzbC/5mg42zGuSB9P5WtPT2maOqjxPFwC87Ijp4iXuEw9DNsb8m42LQwZDiHwr6v1amdmGqARuptnYqKhlSMtD0aJcjtxZuIiFLsBQXhUiKH6geuCV/EkP2QCruxabJizCPvqFjUyVa0IhNXVBD23I1FzwH2118YyTl2Ua8EEpiKGwbaLtm6DTrRv1NUhcv/0pKtCaSI3uoL9u3/yXbZueYVbuhxza7SrQfXX06+Va+55/9+cD/IbunAiwSx/Nx2EsvJTr4vf9+edUEC+uUdor4FegqOgl9k4OAag+N9O72gwrspu5kmsvaTnJ3erzLJTkMbdLbbo26nmJpKEgOoDxMGDTB4kq9/Z4TMaBABAHABMdFIADJNT8ByQ7kjzey7WzJiKUlb0i144AngBfidiZ+p2cWDufQg1T9Jn8XgAWQnhQfysNIpskIF33V0RlAOAP7z8aYCAC9BR68BO1mUgTLA/mCE4Tgz3nEwoA1zPTRtOdA4BHJIffiiIpYwLVXNcOZv+T2untZ0ePSriEPkwucCKWEWrj+vocwHjN/7Tli6K8Zqc4OswLAAnVGSoqL0SVRKlF8VgA00JHbA9Tnh1gRoa4VbVpN4D6/Mx5vNmnU8ppKGszRlY+pn0oTZOzivAT/1b0ue49IvI26HCCWDzIfQJI4mFk8MkoeyxnT+jW6i8B8eEATXRNedBE7SVU5nxs1zfmjCmKeZXg4n3AJIBUOc+JkH+6EaX8u2+eC8gzv3ACKMpRlQoYU37nskFWaFY6z+WNQAwljwDCjCttIgIuMS7Reg8kXAXA/u7bUwE0QF4EsfgccSvyiXlWxo2cXuYM45HSSdyfVSgK+80n186lz59C6wa0D/p1xLuiNJ0+TMT519+eikKMIUvkmM9xXnAtAGbE3mAdqN7u4SNRhM/Pb5yTW3RcATjmVGlwyJHz5YsAJICRcXn3Afq0826Zm1KAxqFMWaCic5+eWIgNIEQuNPdSLV+lrhgQxmnDWOBI4H8Md54DkErn8H0ivlwLg50+kZMCtW+EpypHWUBV5aNcu5nnoO1EfAFlKp1VAJvSPSqVRHkzqN5VNkpg/fJG9/z2xbFACPV9lX+MiriixQZ5jHGAtu6tOcnYPtw8If0C9okcORYwYo0TgSaS9bTal7OBtT3oyhbGcoTV8rZ8j3ELKF4Cgbw/GY11GGeHj21kcG2l3zj9wvKDRdBtkH6eh2o6Rb2kFuxv5L1u/ygSfH4jAPzju3ONGw4mnkGOgUqlSHv7vXZFfveB3Hmbx7/oh+X5O7/nfmC8z34ZgMRXjrOC3+nsKQaS0xmKGVP1va0/0RzHLXqr30UA6w7ay7WtU6HobzFQ2DdJIWDNMbY4wgYQMXBVPfTLT4rWExGGxcJcdyqK1dG7/cCQdyEq2wGeA8viQ2vAdDk+u8Bs+jtOhCX46dfq95o5UZoNHGfNsFF8hSUAXptj+k2oxvVngoPb7NvldZIGNhhjixW2A8DIrmwAe/kMsdVyxd6m/G7X2ln+fm0dxX5cH9cSK6ta5b192avyDFkXnjuxuc2UW2v/eM/29/r4BCDbrh33bGmN/+Z/9r8aXy8pmVPuY0W3GsJOAzn0oErgIcKTLiNM3qLQNqo+2QoNQJtB6unJGCvjE4ocyq8lpGEPor2SptK1hy212bWBiR9yuQEtN7ioxsoYv8HIIpphAMyLvLX1yG/A/FDl64szk8fveSNdm8vLvIzVZ5mB39kSd6R5jttml+gLZJ4QXpv7jt+utcXU3fGJ8lOWDcgh6N3BX065BYGcMYb7DpD55/FGDUeK55DLHlkcyP8enqc5dWIsriHSMhbdoFLkvonkah5V0HfaSDzIMwCs68sx4+1fQKeoRhjc9EOcOGIZNFA5CZAscnUSaZ5tSOXF0jwt16gOhZptEbGQYFPddwLKJcgSEJYNHxCUtsO6oG8d1TO4+1ysiIjYuR88vurvErfzZI9jQAm+puiVwyqHl9YctbaLLm3AVnVuFbX0uOregO2iHYsaWBEDbuVxd71Pb6ijNuK7tx8E7gDIUKAxAPiO1afrHqVUGzB+dHQkcJU1KyCO0aAIsDfkbKY4zEJjpQ8A6c7ZdV4r3xuq5DaUHc01oOWZAc9cI3mSYaIAOgFDmi9tzdAGAN4x9YqJUJXaciKkU4S1nosoLkYLrylHtw4lBLRCQebzUNH79wDtytvcHGyOjqGmPp0UdwFvysMsGrOC3qJ4ez2q/SordF1UaUfNonSdAy450gY/BhKdFi+QrJIdJaKkSDcgyGBRytXVpwKxqvt7qKgbOcbk+nI2Ma6IefE/dG+X0ymAXk4HgDl1hxF7on2qYVq55OQAE5UHLLK3EXlUnvG5zz2YAwhb/eq755sXz46UDoHhqBqoRbOWEnPRXX/z23dTPjDAyiJVqD/DKCghps0XUe2JLkPZVU7lO5hWV1XWx/nb9HkcHp5XDzf/yp+90NhDBwZs4wxgXRtYHmkcpHZ+5bxfcmgBa6rlCk315qYi448mKqWpmXZGS6jq2A4yIsD8z/uKQB9y7QJ8iJCdPFGElrapPRIgu9FvVfJF4lYPC/y7NBRRKmobcw9FXgtQs68ZVEYsjRJTOIAO1O9RyHZ+cjEnnjAfydm14vbVjdcE940aNaCV55P687EjskSxAcH073cvKAP1WJHdD+fXArhut+sAA+YUZSvgSD9aS8R1htlPoaVr35pKIpl9wPPQDxYnYs3HNe+DJ+kfVohOBY5xjq0Bh35+LllpYz92PeCUP+LeYuHgrCIIUYr19wEvy/Pc+3E9R5US+3B+tXn9zvnAv/n+/ebTJ1ffEACusoMBZdlrY3HETo2fdp8BPzRi7kYJ9/1WY6ChGWUBlwGDffbb0v5MVIyzgt8yz6zp4LmvcS1nAM4jU+0TzR/1faOGLhZHDYxtvbJhyt5KlNmK7HYcHh0CfmHhPNx889wOHdUWblR6nWPXVoaHGv0Gp8VbhG2trp58bUfph00zxsn93ft4Of/y3f6bnLl5b9m/AUw9etiB1bhmbMS79NjJmdLs1uU1JhtvgV3688j6KVvPVrAPvx6w6M+4Nt84ywd7cK2tw36d2fJ14TX7ud/H9tP8ugabxmbBU+vrdp5CuByv/FtzOou8BlB9PJVUs91Tgdz62VAan+Z3acvMvht8oq6Nu2L25pSW26FMHBOx0zoA7vbbwb/xDwKAhzcjICeTwt6dUf+UTkuZCg5U/kfxGQPDQDbfHfmZy41MD11UT5cg8SF1pDw0PLj2Ham2aN1/eHtsdNuLVuWUVkbHG1hyfO9682xYG6xwH7xbUDKJANuTTjTIOTDzg2QAME2k6vm/CgAsfLvj5NFnXwmAvYnsiSKvqai1qHEk+VcXx0L118DnawHw3VJGVuM1YyCe1IhfdQ/XOIS6AmFym8dGbTyX3I2s0152oja4ZmkIcMpYaWWA2ubE3DalP0yBlMap+rANAJvtMESm1JJpjOaUtqynOGqWG62euRxEUo+sSBvfm7yOdW9fyyWKTOMZIkwCcI8KNKoUj9eF52SiEeXpW83rNwDmFQdW1m0oulZ2dmQ1AFgAqISgEuELKPK1TJmjfQLA0GErxy7GBQ09/0jtUdN3DwUSHmmt57dWLQa4UvqnjPGjQylLe9nZm27xpbTTbgb2RMCn1Ymdi0m3ex+5Fi045Y0izBaKo2jFlYvIe663W3VooYJeQ980pVmOiTKAM37cC6Mp9PDQrmlX6NrJYzZF2IAlfa9IUqKvlxXhDd2pohOhQtthYM/XI6iaJ4hBOddeYkGACUXaXFvSVHUDe4AZh6OdpY6M+1k8D0efjjHN2CQNJkaQSyv5Pq6X+Wjz7LnLPvFK6SWelxxhIp30K2MLWLw4v9JUJMf31cunArKiZ0rYiIinafGMVdSS+Q5jrDznKpPFdSVs9Ijo9qfNe3KBEcQqMEeE+BuB7KeK6jJXFWVWnjN0V+caA3a+f/1h8+7duaLoVpR2PjBjy3dTKgqn8K9/9VwCV/Q1xij0ap5Z9F5Aec3ZjDX98ue/fq7+B7C90W8utVcRoUXxmrZITbnyuJ9WxJW5AtAWvZ0IrsC5y1TJcVXlfvg3pX4Emsnz/EA0nPKBA/A52mpFZMoocU+uTU6oKLA8txSYETBDbOqBnCpEnvgMUA7QVkkoaszW9dwmxgHxMAv5wJ7AcYGYGW1iPkrFuuoyS0H6ocGq6da36j9Fw5WfPQS9+K7o6Ih7EnnebASun58cisasnGTUowVc7TBTxA7nA+yHR35OotwSJarvuC6wha56/jDzPOsq+/sEMMqmIlJsmjFRN+/6oR8vz+CxT/uT/DvmAvs84NzCSf6fvzPvDIA3G0rrjKjl/A4zR/jCBso3J9BT9+eaOBTefkQs9XLz//32vVkC7Hc3JWwaZl/TyOhAMo7cfQBWfVONnAGXHVG15TnqiF5YhWX3NftnHwDOOE5xgGIJGpjasZr1Tt8zlvR9hOfkJG02oPfvkT4jp6wHduZo0H0DnBvVnXXJfA8l+rtXrJNHigazjjK3DDY4y27l6Pnx3cXmdz+eKXLPmqV9ScsarMw4bAawytxcA79rgC79NebPXeO2D59wwqKW8z5QeB8AvFxL+Xe/l4B/E0ilx2xLNNZg2YfbrncfALztt17TuyNYy/mZ4EN+1xkQeW8JoJ2Cuv4aNur4vDsP9uGzaby7x6s919yBsv1Zl/OM3yWdYr4G58FIAeBpc0lko/J9BwC2kZ8JmxIUooAhpKJ6iqZHhEq3rDU6Jk48cQlbbTZfKrqjHKnjIwugqM5oGc2tttWyQyb68er4DArrcmH1TglQJgIEiCcCPOXpVc7cEtx68s1rGf/RAeCqbzjv2jYJve9uf03RYp8gWXwdkO5bwH0e5fe5FmOfSFUHGP0+y80x/47K3Pi3VeTm82sEsPW9Kgi/9CpP66RyfzU3FvTrsRF4TgbUaQMqoOp2ly9xZl2MvltuUqEi9cNE7alN2E6CosMWnQqgrQ2ieZc7ADZAsYrzGgDuh1Mo2/7+yGUd5cfsNFCOnCKRTonIwUVfSJxD0co5SO4AmO91eri85CVwFQcIOZ5T28vLeVVrmXkihWPRpxN9tbBVgCDrn/l2SD1TyvWUcy1gUQIkBfLdfoMunif5vBwWPCPRSgEqjN06GHtJLlGhyWsuB53rDxsEcz2uqzI7RTMPqNccIcda6tcWTaJvLKDl6Gko4L29Y47e9ShjBIewZqPYUYeoVXdvsSOLNqD0PNUPHDZ2ilI+ycrjRBcdzXQuJZ8BMIbzwpHipLw4kmDjrzN9srYDvKBkJwLx4sWpor3J9wWE4TgQc+ERgloWS7JQ07Xo3Mw1SiIBGgFDjiA7UkmE2bR6gz1AonNTbaRbtfeh1JYxXOl7RLRME3S9XPoHijhq0/weoNMNWvpNebhPD0UD/vEt5UfONV8A7oApRQIrr5zf8htyi797dao1CfgloivKscp8ua5tqPRJ3fj21VMZt4wrJY5U5ujmVnNN0d5DyigRWbWIldtOfq1zdRHPIoKt6H+VOWJ+0f9ch/n48rmj5VG4BvSxDpSLjhBWKVvTTpSdoQgrJ/TCOaAAUcYIp4Dpzg8FOCXGc3VjsH6KY7ycAtCPUbWu2sQRsgqgZm6+enGk37H2AFwAZP5OFJZnk6Oq8iz5PuWWaIOAMfnqCOcVWHA5LqK9t5pPKFTzMr3aObhE1RS9/oJwm5WvuY/WhBTOLaLFOuC90J6lGN3KSTpf0/toN7plzLEvKzVsDoLvA4BzuUQLuTb3DcVWjmQB4IrWlPM6e3XOpn7Y7wPAPAGgup8XzF1yqsmPJmL/L373XmwAHC3M5amU1ORYjsE6DNe/TgAsO6E9dP/X0sGwC6h4/7W9FGc48wYHnan5nhtiwlR6CvNQDtSkHQVsFavLitFVG3hyVEy9rb9088zA2U7HOGhYj1CiA4LFoCtBvDjKJdp3caOSZ7/78aMiwlL/v6H8n8XjNAfLpOfPUKI9N0cP9nkdm2UNeO0CPkub8fcHgM3SGD0+APDAF3MGYp8jcUb3wJ7XVC66G9wag+yadc1unFgELWDW2AKeK0mtcBucZ707BzgpSEtnVGzwfQ4ihxKGEy8407guE2rnytLXYpPnfraxHdwcG6n/1t87+Dt//x9P+5gN587B9gB3gIzRjJGQ8hSIiyBQgsEWwasODDPJY5CPfEkbq3kpF05UENO/5Pksw24AjnlHeAPa7p1IlKYDrj5Q2ZS4qnLvrq6LAu1yC4xBcgs92eabuamdY0L9MQJg99dYkH7e9Q3tzjTtdOmUudm9Xu98GrVXLagmnsa/I3plYGFQ0D1OM3DbPHF+f3gOx/xoEeA89Sw1wPTaoRzeo8eVmx4Rj4XQ2wTec7BXaQGikVnmecYBHtvmWs/fOyiAIe/NwXycVhhNQ0mZ7woAK6XAESnP2yraXsA5UWMa9xAnEOC0hKh8sjoKkflv0FWOq1bSLGMG6OxKxonaASoCgL0OHYXugmEB9MotFnh3lDEU43kEGKDs79FGUhp4RgHUArXKJ8ZIFW1+lP25UT3YA0WKMUi4zhg3Wy+OSg7miZWwfUjEGUN7ea7JKQibpES+EpVVfzIGGBClQyBj6MT7n2ipEgq6VMQa0Baw7vlq+hwg04dtKZEvxCB6agDPgoHJXh1l5gD65N36c9PQLZxloGtjyLlfmkMyph4pyiUHS9HSeWZF9civRsGY2r9VsgljTvRvRIiI4pELWZHc3J9rC8zfICpkmroj2s4R5d9EbK+uLYpFNPdZ5eUyZwBxKs8klWRybp0LzHwmF5lIMAAEUCrQeDRK+ihaWGrbYv9UnWcMRl6KUuHkrSguAJi2SaFY5YAshsVLebDHR5uXL6nxC03bAk8Ce5TsOTVApj2v355tXr85E5BmbInkArQC1Lgn75N/rNzix48UWYTWDfBmvbAGaA/3Yk7wffoxZYugEpPXSx4wTgLGE8DJfeycMA2aeRQgSh+RFysRsMoFBqDRH1Kqrqj/Ny+fKjLKjwE1AGb8OsobJoKqer04c74o0iq16xKAAphKDOszZageFQX7kaKBHz6S63yp+UOUGVoz/UofBpDyHvV/GWva+vbdpZ4HUP7qOWXPPD4ALsbXJY28tonM0hc8J84DPpMY0PWtBK4UYaZOscpxWdAqytGmm39ROxlzCQ5VFDm1hilD46hyUZ6Lrgqg5n/6gPVDg011tTI1DosedXVUsBSjp2itgUreXztWlfnSbZZZJNH7j3KU2ePr/FQ0sV6h/n5tBJhLhVbdzyjGgTnB2P8ltWffXyhHnTWkfkhpzWIjeX/7/QPggN8iBtUxuB2BLJ0YMe5juzCXnaphFoMdwN5j6Yc4AnMdqS/X/qKzizNN+6+d1drLG9ARwJoa6wCWHR0PlGJICSwcV8w3ib7JsVn5wrq2I8Lacz85jeLNhxqrWucqg1ZMp27PhwYcZ+o2s28NzPq7a8JWHZCFBTGPti7t9D7vxt9zh7mTaQni1tq8BNvJ0dd9pXtUNPR6hjgil+3qWGFpp/b7LvtnWz/u6t/Mg2WwMM/7c+4RPZFlJDnAeR+EF84rXYn0QxwDXUxv7fmyHjuATnoIy2RXfn+ud/C3/+IfTzONCZxGdLGrXEgCFahTXromH4YGeb9RANWjYDS2unTq3Eklt0SsJKAxAHCMtMMjqFREadxt2vgXJVuWHbHLA9KfJ5voGkiQBxZPLQD46kpUyM2mpOWLXjcmychDnd5b0H/65A648P3vDuN9PCS7JmgAyK4FMC3sGZ05HskdFOgpInoXAN930eje3LdA831/l+dRGZxWqmeicWkzt8iO84CTcJ8yQPN61fNDtCvDjTnfvzPmrXMVkkPQAXC+n01uirouwPpybKbDvHI7lxteV5CeFmqLoPd2EklMRLxf1/O8wEpFZqcauck7KQqx3Yj24MobWZHu1PuNCrTAHpZtDtXmqHSU1EAo16Gdzg22iBXpEaznRCjpY1InAhyz5g2ADWLjCLPxwMGNcW8QF/p3BJvSL84B9rw5OztXF0JXNa2ZA71ycwWsbFTL6NC63ygC/AgwX5sL9548jFLy9lxLdCNli5Kzys8w8lyH13Vy3RdQqU1zTpcDfhVZlFLuo83JU8C3RZL4/ft3H/W8jAHvx+Nqmq+p14nwx+EXGrLAI/RqSuyoFEYBF9XeJXp1o34RwEwJHt2XvnVk+04+sYRqMPo9thaz8jWYFqoGUKWBeEYAPSDTkUkzDxg71buVXoSjY54DVfuUmqClhI3Rp3I8im56TCJWmPJDz58/lUgU+bl8385ZX1vqw9QWJl8awbAL5/MyZgLBRZNOJBiwAuBMCgx1nkUvfhwqM+DaZXSsFgzF2mMV6lvEfLg+EWCiza4N6ygz6wEA/Or5iQAjiriv337cfPx4oWuRg6w2H7v2LP0FKBMgf3GiOsXsETwHEWTaS7+43nDlJ0MJL1VzFKQBtTwzIEMURpwARLILVCYvnefmOuTqYpj3Ekd2JNnwTtkixhGwCQCmrfRN6hizPqY6uayHyq9NKSXX23WOtEA5ImKAcpSHy5kB5ZI8bqLPqaXMc0iQp8o65X2i9ESneBai65REAnBHdZrIo8Smjl1Dm2cDGPNcql9cAFbOJ5X+2uieol7f3CovmvkbhWjmE+MCCOZ6UtaWQBZMh8+KrOGQIEomqnFFbrkGz636yLVuoFTb6e73EoWzQe3zKnRLf8dslEQ61s7/AOAYocMu8beH4FgB4Cmy3BV2u3DT/C57I8ATAI7GjHZoOZDEWrn9LGrtD28vNj+8OVPEn71nYkgVU2p+djsw0t/bZvvoPJmA8zC+7gN0cv01m63bnLsYiLJbypHewYYNfI+ztBzETHLFASlhV30LCxBCAAAgAElEQVTkOHjTFtHSlbJXDkg5cC0UG7V2n5umslvcrM6a6iTPQZ9d/IY8/ZTgmv6sXHnmL3uY54rz28kLRsAO+jpsElIxrJ4+tDsm7FAlS7fZP91Ono/x3fE1oCoKev3J86UkUx/TNRuzf54x7TWCl8B225xa+95wzrjdw26YU6T1mb8wRW77/JjPy6G4vz3HcQVQrDQ888B5uhFQnUeZl3022rL7HswPrddZJDzpFuuYpzdR+5uCL8t88Qio7YPQrY9jb1YJrO58WN4z/z741//ePxIF2oah8/+mCVKUCz+gDReMNakinl/JgIFuBnicFngvyl45Z97ATc9zwre9mZNRKOOU+pXOqyKoq4mm2plWUez5hvPJPFTy7i60eTR7Avet5JI8VYpM8GwoQJt26FpqFUmqC/do82zC/BED4AC/sbB/QgR4S/5D38z2HUaJKmojb4CKa2D4O09xRH5DTe0UysyLvlH12mczp8hiEqmm70y0q0eAfaAnEmuwPy9jFANm+yZ5lyKzXLjdcJnNu6Lg0jGirrW9wuvHYmNxSnUAzGdZt92JYhDvnVpRvxLB4pDl984B9o06OYDbTxHgKQfG+b/yInO4V7RkrKuDzdnH80kQSQZLrccJANd9JIyk6Cv0RWiKzhdTvh2KwzqoLUCRtvAZ1+cFqAAA+x6JyDw22E2OcwFVl4cp8a2qLdxzfUzN9oEs5dqq+xya8qBHO+pNpDP10GkDbQm4D9AFjHLdYwksPdY8wsB/9/b9ROdFjyAAuAtoqVa61oCLxisXthSTRb08OtyQ26n8TQSAKqf18upKz8Cee0id1EMLDYmqXJTRqC0nCsz4S0G7yjllDUrE6+FDGfsAuZQ1gnZuarfztLMeiMYiqELEmGua5uxoRuYB40v+LuPaI9l87nJRjrKfnh5voEIj6iS6s0oImVLJy1FQ6L5+PgCjwBjnFnTnUqumfYyzIptF7QNQonxNfury2sx/1zu2oZt60rQJ0StFNZ882Tw7PVJ0lu9FkInxoMSPo5PXUorGcWC6bIlCqX5s8spNHRd1WfmtVkCW/obyk10jGWOa52QuuJ7wJ1GBT6XW7KhlFF0V5WfeVLmvGGOiaB8/EaALfVy5rNcVpaxnxmkD+APkBSg6J9yljJjDFt4xoAMc86wC2eQtV+SL/ia6RN8IFFSUmH7AyOY5xUaoUi5xMHEftirl4Mo5tJFDQYrdqodMTrEZHtwbwU4Giggw81Hg+zz1pZ3jLDErItaIVyHmVbRv5pEFtaxarfxgKNN8F7BMybKq92snivPgEfAC3Jra68PF55+jo66HPQx5rpP8UFOd/RudMZMWi8vh0Lc+e9aN1K7sPBl8sVWIulR5othhAkeVgtOphD83Apz297M+TVaJrneoDVd+qZSGzdDJHpO9d7rO7wkAr0V+dwLgBoZ4BkVni77said2QLEWpJOg9A/rKKTsEGPLXNHYFz2aQZ/SXMoRktrAEb3iNwG6nfYe20uReZWMq5JIVRoJhgdz2/PeUeHgJp1rnzeiQyOOhfPiNSrRYIFS+bfzFRq3bY+IV2YSL2fqNuC1C9B2INzpw2OO3wVNf5UAOPdNoDBzYjjOU2bMJtqa/bu0g9cA/118cz9HUNpjlff5VboTYERUx5cc1V7eefzb7Z5xI4o+PfatXRA6l1aIqTmr5Liqeb7m0PBe4CsHt8pmLAfPwJxzoF8s7+FM+df+0384AHAr+5JHdE3OipBC6wMAV+kHDnobtfMan745CrdjgMK7Hg/piRDDBuPO0ZHqEoqrTyJWSwA8r/u0bXi4V6h+E8hpxnlAtgAwESoAcOWPPXxEuZBR4mgr+NWJNg62HHDjoItZ8TczArx96tcz72Kg14+nxV0RaGG1Fl3bdY+U4Om5pvGgJgI18jKHsl3mZF88mQNePGNVd8dI6N4x1AOAexuXXuElgA4NOxvHFCHuggnl0VwCY6+dQeuZb4RzSptyEytvNYJy/XlN9TVwlINLUQYOT0dRXcYIwGivsDeTsV2xmQASGIMOgGvkyxOfWreslZYDXE4D38/g1JFDR0LSvxdEgAGnKrHyoMTEWgR4AYAfPQLEOGqaHGaERAxiHR1gfqUtrjNcQlmlZp3fET09PjmaIosj9xXD0iWJYoRljMNAoESb6jI+IjJYDsCkQZWHX9QxnIY4CUvBXorPR6Y526Ag/xLmiUvHkQICgFEJOXIw339QRID+dw5zcn4djRINGVBd1FRFGa8QnLq0qJe8/FZEJtrJfQO6YbsAVE3FI+JosGABrhvdX/nV5WQKfTuOUEe2bcQfHpFbSUkNABaiiE6LcW60x9f/GwjTTkVqJbLkyLu/a6XtHGAu/zSvZRxKMu+fn1/o+aFBQxEGCHFtDOuzi0srLwtUIVxFJNj5m4AZ2nh2AUXeJYjod8bV+cDO4aYtgGCirnMKbj2jSt+Y7sv9AVAWcHL+qqjQJ4g4HQlsJl+OewVgpuavyy1dT6WHpHINfbzUvFV25wuK0FUa6DF5uq4XrPEin75qinJfVjLPGFDJ75Tz+zkg+GYqPcMz0AfcixfUXAAhc4KFpXxdcqgVOTYYzX7B+k6plSgYA4BVFggHRNXUZVzeoyx9BQXb5YK4foC8wbHpxFAzAe7YG6ZaO99YbAUZ/Qir2VnB2UA/AWxFj4aCDU0dJecT6iEneu+cexn5RW3m95dXVmOnPfRPRMsk5sX4c43qa/KJ6VsAAtdhz6GNOCBEJS1g7fduNy+eHgnYcE2iwmZllKie8i3HARrGWs437TVyIHrfDxXae6qjwHl/7QxdAuCcR6nagE1m1kJKIFXkppyWY3zXcwH3RoClfTAXQs017ZhlDD0nBKbenqv0DvN5AMEhtuRz+68/ArwEAP2MvS8AnuzBcnoopYV5BACutYSjROKIBSKdLmKHWBzDsQ0Ebvm/ADDfkRCo0sBGulgAcTNTZ2OCs8lsAtPxWSsGwKwn5j3XrPlazknm9sWVxbGgrxMNJv/eOgjlwCi69hx4DiZV5mtKb2lerETrt4Gf/H5pe3X7e26zdQaAP/mlIsC5zxIAe76OqHBsuW7Tdey09t1dtnGuvwTP234z3b/WZZxn9LsDTIXXCtD4us4FXn+ZxdGfZ4yLe/g+bVs6BKKJwG+jjL52/9jKgxmDMxcnU8cB86i899TxOvhX/+7/Ms0MXXARAXZjKiogo8D5TlAXDRbXIlihcVjMZFr8M0VBUzS0ESiZn4VY0d/C02nPNAgTaBqKu7sWCPfG2HUbHX0O6E0pnnhViQB/IlpDyYRSvsXwI+LUX9P9VuZE90z1Zw6oWqPT/EFToFdn3ZyqoFzLe7yKjeu5UAd6QNCuRQIzQAukvKeOso06ocn/XW4qy3l3d8P0AM7nxNgkxRRpn3uzmRgksydegthhwMwB+bJNa04ArpU82NxkbJzNcVBAFQDMC8AXurH6uNruSKE9fwF4U7+3fKLkWvcSVbyHU0gAWMI3UHVN1TNQjqrwyIk1uPZ6S79EHEtrsTZMKPECf5dXovdq7YvSVCA9FOiWOiDA+Rh6sBWb82wug2QBmohAcU8G0CDQufyOaI/c5wBgC08NB5UjuPbCDwfaYt7Lkx/xLnKziLgNpeVEMk0trSgwatQqeWTRE7cHGiWRUIT3XHJKtXoLBH4AAFPrU4IplIczQGO/Um4wLIgnLgfkCCdlmD5tLs4RO6LElCOrelapWw/RL4yt9+/PNH+4NpFO+jIU4/Svy4qZzmrAb4CcWscW8HIum6JtlFaiNu71tfqbNhsEG4yT48r3VEKp6NJWjvbnjsCb+kkbrHBtSnZKHwWonZ9da3wBNM+eHos6LOAnqrOjsLwYDwDsi+dP9RwYlhhsb9+d6R5SX65oDN93lJR8UsSMuPaR6McChHyufNPzzdv3rmNK2SQEp2gHoBrFZX7PCwBM1JY5DihiXql+79FjqRVHgCv1fRU9l3PDFFqixfyd50GkkT56JlrzoQzekYNsMBhnAx3h+riugwtNHLoyAFNR149XKt9ExA1GA/2jyHKp3gIGA9JVz/jjpSLKrj1sp4bzUM30CD0aI8SRdgNDqV4r1/hA4lVci/FmrkndGdowdgXRW6ktQxE/3Lx8bkFMxuLs0jm8GOMy0JnrX77ICFdkHMGypx4brkPElzVtYAylelO1f63IzHvab0qhmzmTyLOdOOQme28likz7My/iLIhiM6wH53YjdOU0EJ4derV/ZxV1geJyIHB/R60r6lpR+MkBOWksmO5qdeaRCyxnQOV97owAp25wHSYxZvvZO8VIWnT4F4kAt/Oh22kxXAPsiLajCv36zcXmNYroH2EWWjlcegWt9OUvAYB9lu+mdm77zpqNt838WUb7mIMJ+OhPHI8pf1esFu11VW5QegzFSpqM/drPrNzN+eNc8EGDNqMjJRVnQZwSTeq2ks8h17I2y8LshhM535zvTyQ4YJhnZU2HPYDD4vVbOy8Q8mPs2I8iUKnoYAO26XU5QBbRUNlj7bsDsLmHl1HC9HtAcLeXlmMyB+K53t0gyLaxXLvXNpszNmrmUJw9MwBckdXPFYjJM8h23CcuW41xVy0rLd99gg6y+ZR1N5VSE8PRoxIQ3NWTY+f5WXztOIT4Z1KFQrPOc/ia7t9tLSxoamG4it56jxtCmBJE3oK/+36YdrmaiO23bfNijNvBRiJYLDQBgVA2qgadDJBbq2fGo43hA/glR6vTDxLhCGVDvss6CHvERx1duQkYbkRDMAzWXnqAaeOeqwjLazEdGgPcBjyYyun3++T1ShodpM5WSRLT+lhmpo4gTrERNfu+rzVPSMDHtmt0esp979O/pw15B0Xha6555/o7LrI8SPpBt8s5cfeSc0/xdNA0MSkt3In2bMN+CPSMQtcBen0BLA/giGDRjokuPeUqF1VEip4BQaOOqn8zV9NdgtmM+65z1mC3FBTbPLfAk+ejFXJtVCXS3eeZxYYcCdB6lYDRqB2YjSDCdHFY2BFUW1AixE2RWm2D8izAisdilEHzZtgMiGWprPZdt9WKfgOMOG9bUUAiwHq+ec6/KIIl3iVHlnJeMe4TISywWwAPw25a+xVdAKi5rI0FuhLBtFPPSq2ozrP/DGebKYjR1gvYdzS46jZP9DJHywKeZ4eY1EccRXbUzwImqX0uym/Vq5YAn6hvON8A6xUJffBg8/bNu3p2VJ8NjkPPZuxlaGyoMwooOlb/pC6w87Jc29mCVtCREUmyY4Z9/+zsYgKpAdEBBnIGhmKkyBVg21H+5DirJFGpmXJvX9ftCp06e772+6p5aWVoos2cJ06nYa4dUQeXXEpdy/m+GIWmXTtv1dfwdxgf6TZIKRmD8rCJQI21G+YB9XQByYoKfiYn9lKRXq5DFBcKMX3FfRONdd46+amHm2enx1MpIH775t2Zfvvi9Hjz7TfPlHsKsP/xrXMacXAAgp4/PzaNWmJcBlcYis9PyREmMv3YlPf35/qtyiJVni7fAbzSX9yTPYlItnJ7j58oEgqQ5Zw2ndz0SoxXR5S8HyhyeQyYgw3g8ikAz7MzU7Z5KUqMiFbZArQrNXJV5/ejz/6U4QIc8n0WQRSF+T59ybwD3Fjl2SV+aIMVfx3NFkBVTq5Fqag9TN9wf0D7r799pvkdCjP7IN8nj5cxSY1e5g6iYt++OHaeonKjKRFFVMsOLtd8Nu0do54IM3OGiD0Ub4xC1TVmLD7dqqQT/WPnCU4Q55HTFl5S66564S71ZLDP75lb1Dl2yZmHm0c4hlRXlRzlz/oOedNRhmYOMa4CP1PJo0rDSuBAWgrQzm3cAbZ3ndWmwRo8D2BRe3fZpzGEDS5KpXjKH7VzI6A5oHg661S2zs6PKFPnz7RraQP0c5NnSB4zzoHX7y43379OqR1XFVHNWaVCmEIem3Kmt7GDoxmV/TUTZmkgey9f2CH1XrdF+/lnwNIoo70tU7nAcXellBQbxtoJTu0KmEgtc+sI2P6eMchSIipABhDcKk4IfCUHGO0EBXEqYFD5wAOIzcectcU6jPo56wxH1KlU9hGKqzrdhQ+U1nTresGkKvz29ZkcGKQVRMCLfSngfZu459QB1U1rgHlpc3T7Y83OXNpju8Z/Zso0Y3oJHDM/6O4euLqPM2Xt/nmPoEGYM3H2ZIyWNmyfn/lsCe4tKhWxSttZ95n/xoC9EoqDn7xvG9lrXXO+KmTse3Yvh3l1ld6WtUBVH/9d/bacE9uesTsehj2jX28O/vZf/KMv0DxDdc7E8UO73p/KPGAoXJoydylqmQ9VTe7KTeidYS8DNbEcIs9n6TyV0lDtTBt0+15LAONI9YgEe5FVfnGVDlmdII1eiv2vyO8Nku6mFFpAx7m/AsJbwPm2g2cOAOeU1bVn/GMCwMuN6GsBcP9dABvvGcgE+I4SSGPOJtd8UIg71Xm58Jabi8Y/SQJNhC0bAL9P5GkXAPY8cu6r6bHrs9vgqkVKJbAUQaZrpRD4QMt8DBVtHLiOKBiUuJ62abvZrPu6m6jQBXTVzlqn3hgsGz8AFgAYq8PPs3aoLNelvqc+LO9fo1+HegzAczkiopVXBoKl7uz+GOkRtEuR46pNzG9DD1a0l/lQ4khRd84mDVW603AFuqpsD/ehrSkb4+jxqJMraiLCbSUEx/fJC3XeaBmWtW/1nJ/0u38PKEiZCNgoRKUeqL0CKIl6CwA39klFdemX9+8+TPNHwFiljzzeEu66gap8q33qmBJyVft0At1FqaddSzEpUWFRma7nJhoAsAzlVrlcykdzLi4Rb9/fByxnA/nEBivOw04/hpZkp4RBuAysAvfs/4nyBrDTHs4EADBgnc8DgKGI97znlIzCYANw0hZeoVk7YuaSNFG15nqAfIAPytBM05Rf4Xn0OYClcsVZS6HfSpxqUmemZqxp1FZu3ohi/u2r083L5yfqT6IhKC4DcgFyRJCfPz8R4GPeYxgCZumzX337TOCNC717TyTso8AzQJk2uQzQse7Pe7SV/sZApa/wngNgib7gSPDvvD8KfEn11cwM1iagDNDN7zECiJjyW4AZ/Qqw8zqOkrNZB4BEwCKgOuue71uEyiWETPF9oHvwneTN8ncb0I72OgpserrVouNYAaQ64i/HwjOzEsRsIJf+s+nqybcFdCaKDRj/5sWx9gpo0IBs7ivl6kcP1T6egfmgHOFTK4ADsgJqAekut+Q6yLQzgJl8XjkVqgZyIr4ADsohAVrkZCCHvyLRrBXu73lqAIxTALop4EK0+gIwKSU2AeByeoYm6hx/1MS9vwNK8tpm8HN/21/+5jAuC+xWTeF+RDkiU/t43cDXH8KZdvqN6FGoto5eBdKNGsK5d/aHtDtRYJ6JvNIf3p6r3A6ASmXLtH/aATpFulv91U6hXTtlrbC//dXPx+zdS9uuxxd6FJLvbQW/utiw/+TQrTXJ/E2N9YhM0Q7AhkpkFfVZKuOlLB8Q2e2O2NgDjKVKgR3idoTZZlK+eejSdZbLZigxRT/7EGELa+PFM89R5vDJkc8sK3uXw7pKaZEXDI0d0TpEsiy2Z40HneF1rsvmamlWmivVTzMw1QR5+9xcgqPl2bsGyLbZoQMfjBHvtOitAJgUq4mNuptJsM8G1jgVmLTQWOzBljqpXbuCFQunip+hPq31uBPwtpDitBYr0Ljs275ndBs4GM77yn4mRb63dv15VHmEO5f7xM5FvOPDtf7v7ZAIljeXscHQDEVdVL7gZvPh7ELCJtDaJBRVZRliKMdonYNce8YcufFGrS21jCAMHNPx5ip1s2dZRpYCuCdRLecmp72WXifS0nKEpz61Mavc5MrFFJVQ9DrXL+ZCNqhd2sOU0p8Gzg0UxlPsWwB/LAB4+Zz7nrv10GRMLQ+gO2WPJP3/SMbcVLahatz6gG2U5qmUwt0F2h0jOLU6Jbsf1Fn0yb/hs/sCYB2OOIB2HMA51LJuxIyoGr1Wgyz6cuXohkmRfuJ3fC+UcF2vRLtKN24C9DNg35TVE5FM30XES4dWlT0a4DcgeAjlaW1XybKI1U3j2A42RyutuJpDmfZi6OqAFnVl5D+HRjTlKk+g04Z8yq4lB5ZFB7BgHWfduoyary+atEDXiJb3zXu5dynHtx1yAcAClkXj/v/Ze/MezdJsu+vNMTIicqyq7tu+V+bLIcQkJoP4AyxjY9lgJCRACMR3QGawDULM3wTb3NvVNeQYY0YO6LfWXs+zz3mHyOqqvvgaopVdEe9wznOeca+91147QlY5EDKnbXzcs7CJABhOtlJWJlpSQFZljYr2DQvFRr9BfdSiKePkKK4FVJyP67xQfng+p22UGFi9nvnHf7WXMw8ruhzmBGBcIoaVw0x7iK6m9FFymNXX0LCVsmKjyvf+aPVj+qOiGBn71O5VFFy1UB3B5W/Xr3T0wyDXwlqZy7QBQBlxsohd0VbGqUeBU6/W88FODQM/RwhDL+bafBda7+kJVGkDD1Gdr5xzaME31+AlOoMB6ZJ/ri3sXPL5HnZcahJj0L54eqoyRexRRDEBwG/PEHFyxPbZkxMJYmH0ck+Ery4vb1Tf99ffPNY9+R70ab7r/GTn5ooKTd3iVvaKPVBCUg9cNgujk/tRtkhR63umPYvafPRgjJdVqI9VkxdAKiVqIqbXH5z7R0S2ShEG2NB3AYpSPq56z4wz4B3waXDmfFoM6IDOlAFSZJg86FFCydEtMTsU2TdAxvAXgL18r3ZLXfn+vQ05uQL3gOnKUWS85Uy4eK9+AKQmYo2znnvzOqCWewFqAeUCr0Xt1Fyu0kSi+tN2HJFSqL5RNJi/oY9TA9hK40XvfmgnA3uNhL/IpS4RPdWOvkHwy6WNeG4pXkPP3jiS/VjCWy77iF+SfOEAPStB2z4KOOE9Iv46i1SnPYqrNjqyj4XGPgHw8hycTsZSKm5sO94zgeWOSuUE7NpYNSuvr3dejRHfI2OY5ZP9t5t2HADMs19c3ygH+LuX55sfXp5rfTB+cvSVovkI0I0apvszFD2uhwFw37P7719Kqttp54RKXudHovDJ+zUrwI7EsKN0/lbaTUog8dwuTWbQGDu9g4aczXFYOXDjeWNatKN1coINQGya9Nre8t9miij94ui+HFCsP5w6pzjHHnmNznIzVvBVrWD2kbPrzcu3l5vvfzyTsrfXfpWLrODTwpkR1mkz/Me5fAsIzhmndK+y6RfgpqKP7dJbv9oWnC/fBoB1TwU3Dl31y99TkI1UqCrF6rJmFcBILu4gEzu/tVa6Xo1Y1MBAW8+zFDVOOmaissvnn6zGNa7tgZo+5w4B4PXamNdICdKeI73ssy8FwLfhjG7D7XSOIIJlz22BRqZrlR9SjtYFpRYAwBeba3nkYsiw6ZkqFUCRDXh2kL1ERDIMWkzHcE1L//vin0RiRqTXIj7KhYsnciwCoyE/cI9cTU+iwI3odRhezvu1gWfRlyja3tbB2UTyuTUb57bv/0UHwOvxm897uID2/N5u+lA8gwEspvF4Y3YkuCL1Q1BpzsPJDLCHk3nQx2HMVzlE7KBZC3MF9Mbjmk3pEADuwDprYJ83ztaKD71xoFWec4Ct2qZ8nlmP1sbQ7LPkRjqa5l7VvI+VsqJ1GSTPqLOAmvK4i84mJ1CVPhDlN3Rqt2FtgGxvMNOL1/tAebCi1Fq4qZe08diuhbmmAN0o56Tc73ubDx8AJBZpkvgT4lCIRonCA63Oc0RGRdWz7XV0M/cY2yFgVS8azFZJreJB21FRQnnkpFXNzk4rz3eyHwx6syKlLod0Q5s/O+pl4S9HQQM0zUIx5VzguJwhol6XYjH7kpWk7QhyJNZRZp/3nhu8FxA3rs8+Jyqsc4K5vyl3rgvMs/O6QbABZOjMOEO1jqoOMp81xdnA3tHiWV5Kub6KJluVGQBpsEyUrGjMD03H5jq8T91j0ZyrDJAVuk1HRpWa75OHHiq88pqPTUt1XrSp5qxnIr08P3+r/u57q/0ChqBB8y9ACaqzajYX5RsAzPvQhXlmzsCzc5do4UdiM1XTVarH1DPebESP/vU3T1X2iPvyPUWyrq4FeACw5BFDwaa9ev/NucSzyB+2IBS0dAxJzlzTeA28UTUml9hCWwAr59FaNZk2kYv67t2VyipdCrBvlHv84vljgWCMadUN/vhJdPmvn5/o+4AyADDjhIHblWntiIpzMflZjrpiFzB2AGCiqcwJK/g6x1nqtuXgwMbg9xji3uNccktCP6qb/ECRafY8RHWIJnFNgDpGONeQOjNUeaLYMAVo/5WBE3YLEXEUrEOpBsBOUEq93ZRjcqIzn+Ua3Cflq8QEOLKzTOW6Sj36GaWVnp0IHFJzmKgxY6HPlqAT4D2CQuyE9GvyKNmTmIt5BoAxjo3U/WW/SrmZLOXU0c2+H8NwgNA62+b7qU3vA6aPX9seNDey1+U00fk1cv28j0egKeyg7J0DeFdQY+ZztpO95TPuCxR5n3abAavkTX//6mLz2+/fSWGY9ATGjDWmyGE//1bG/toW4e8vAcA5p/L9n2ST7UDK3RaUTVm0ZNXtLSVzfpezoI7q2LAB+yoDVyXpAu7MtJxn99q25O+wwVJpIRF5gdphM5VQVkWl55h6zJ0C6HnNGmPvgHHx5IR98eHmUYkiav5UJPhG0WpKpN5IGOtPv3u3+fb7t3Ie9vOW50w5p9g+W8CkA9KaOJmb67ZGK6MD4PX19tnga/DrFTMHdJ/tlufeNd92v7bfnRKTSgB2hwDqbffIM4i7l/XQnFlxpvU+mb9v11pWH+xYrB3jZe+gH74UAI99ayW0HNt8PUbr+x3qh0MYK23saQTYV3bUfd7c+Zv/1f/5eRj7pbDHBMWYwCjAo/z27cXm4uxSRsQI0d+Z0bCO1tNwB+1rE334cPMQg0Q1K7P4yqAeIflbhrqEd3xAlDprAWCB3bYz21HZPZ5ji7ehpn8Ysmys5N1quAQAACAASURBVJ7NUhsYX44UOQf4NgC73jzXAOW2CfyTNtsdF1uAkttu9nu8f9vz90suwe+evJhb2jCuUX0fQYdeJmWC38yh5vke0f+UJ1rm6i4WFkq/A2R2ZepZjief/1IALBBWdM/b+i6bh649FISLWlQlh4gGOhe25ScV/UwHfFE/xzysbs+152G83NhjTKTkRsosBEBybTmJam0kGp/Nb4D9yrUP6F7cV2NoAyeRSlpxH5BVNXkl1FQCXiPPtiJ5cXrkmvoc+Zk3NyrzwzqWArLKvjgyzI8BpimYvBYDZBn9NTh2jtXMkUnkOZGXIH7lOyldYkZq0xcao/K4Zxy6Z5dnBOC9J5pbAE3CfwK5iHXZ+WAwnraELXN/RLZ5FjmBENKq9BEwOgBYYjHlyGQuAdBUmqjyZJknrm9roAy4BKBqbFS2ZqpKJwqcqHzymFPv2HPK6yvAk/OCcaEvcSKiKu1cXUceOUvoAyKmirKhTM1nECgir/LqvfKRiXhbuRpV6ihiV16xytC4nXGGUaM3DCO1oVgTAGCALPsH6qrqf5WmIXpowS/yfZnXtIloa68d/PSxVaUBl4A9cnMBwVYjdrQ9VPFQrKEDf/XcNGgcMxiwgNg370yFdl3gEwFGRUc/fJKIFv1MmwDAREhFTb9CFMqKuCk/BDDl+txH4LHqVut5lBNrejHiXIqevf8gQPnVi8eKPAOm3751VA2giAAX4E9lo4iWvrfAlca/qNMx1HOuYTcQpYDeCM2bdgL4AcDJnYYOzOelrI1S8gZHyVS0TV4s84fn496MqUXK3CbyjX98dS5q8YvnrjPMrON+zilGXduGORHaN++cnmVHgfN4+aE/HJU2+I7DSerP7ynhhDicn1eOGJUs2yi/NvRo2sfc53NfPXskUCh6dOUNS6mbcmgVBcbyUX7nvXtyZARQP0RAjuhx8qLJKz+OGJb3d67RaZCu17qM1ilaXGwf1ROuPF87QScAVjrLDkZad9I7QmtnbCymbs/JOVDm1Kzk4UPc4G47NWZevyjQ48zvzlG/yDhO080MAsoiffvj2eb7l+dy2LB2oo6c7JrBPqQu7j50/QUA2GBmpVQ9zcWltVKq3LdpruT5A34TeR35v1XznPenYW4bxra3I95ir1R9cZ/FlebXqkks7S87N8Mkc2mkKtdXoFbjHWE0mBqVemCT2eOjdleNYQvO3d+cPnq4eXLKvyP9Df0+60nOi1J9pywakeDf/ni++fb7d5uXr6yRMFiXLU1RYD5lF+tBNMea6d5BVuz6btnHft4FgOOkOWRyrqfOPgC8y57qDudd9xg20p75aVthBizm+ptPmPsu+BuLLtouW9vH8jAATtqXRn2MfV+P/Vr7nnFf/3b7132RmubTiZP51v/b73lobeu+O1jCoz0Vr5l1hmcwzMGLzebO3/gv/4/Pw/MwauL6sJJn+O355u2bc+X9YiT5pu6vRMPmplubUegp8kCiEHq0eaQSDBYYibHsi91CNiEPT1Fpq6xa2MX5dKZpmwLtK9VO3kZE90pB8lJRlOBVcktabdMoUlugpWjbTWBg10DH4O2b/joKfGgB/kUHwEuQl6jvbnrNoX4YC6CmQ66byFoYAx38xvDNgukbjjbdVTmhrYVVpbYMLmf0LPPT66Lq2RVI6hHg/jzZqCM6pHnxBXOHawQ09w2wq/xGRbk7V3RwCADbeNRBrtI8s8RQXt+1uQxQ2coxJRrK/ejbHj3X8/hC47FNy3KUWHv82ul0x9FYViYgMGI8Bq1WhQXwBJgqylrRRFOxyks+ohXQuu7pmck9ZR8QnbYJQ3EtUiugwKYvYuR5jIopUJSyCEWlj3z4G9CWdtfY8gDM7IEoS9tIjTCagWzofh6Lqk2NuqcimO8311cWMArNbAhzFZ/KNcmnYBbzDyDoLdd18aJRYOV8R6nSbxhI6T/2sh7JjTGlnN3PdhxYAMy5m0M8raIIU2Cu1GfLcbiuiy0aVu3D9I1ZCzUGpU6dCDT53vQDP1CJLXhlAIuBy/tybJQDRG2kNrxov8l5NtjnPvQFYDB1oCUaozxr06xHFJjavkSYVZuXPoXmSw6s685zLYtBWRCL9hDNJVr7zYsnoisDgPlHtJjPS/GYsn30f6UiMK4WpwI8W8EYQAUg5bvMNdpkyjDij/cEJBW5/kz+s0WVIiZGnwiYK+/2RlF9wDXf5V7OF2QsXarJCs4IexFZRpH1Uv3DdwCp9GtyeGk/bQW8CVCV3gcU3DiNaL/EshDZU+S71fQlnxXn+Lsr0yUrksr6ApDiXOYeqfULkKWPuU+ox6wXQCTt5Vlw6qD8DCglukpUF+2Rp48f6V9EvQCuLAcAKQCSuYGtQg4p1+e1fB5wz32JIgLWuDdjxriQt4g4lXKpcSDcsUAZ0XWAg8TAqsxRyi0lb5fr0Q6egUgufaM+VL78ZwGLMAw6zZu+5XvJOaatVpNuQobKeS1nnqJ2c881vRXqo2mnLpNjSmqcdtzDPtXSbmjb9nSIls3kTX2RttUBMO0aG2CZa9nmsV3WAHYoytY5EUq0/+y5jH6m1DLOscIaRtmbfFLygV+9cX1sovA4fOjLHu1mPzpkJB9kYK2cysOG7E7kaVw6L771F7/meXModnvIjAcrNafEEGs+pYt6VMz2iunv2o9LBAuHj/ZXAWDPi5zLu+wpn1uAeoth6f6IYtUcwbkYejttZY7rnKy+iM3QI8ZmKpidgdK6FaHZp6xkzQ/tsmCo18Wrt6ay/+nv3g4KuxyUgPiKZOd51zGwPp7pz/6a7Lx6+O6riP1nO8+n5m0/XwqAM4/6+Mb233ePjNOh+TntLEOh2Fl9bqyfJM+5Bpixb9cBybyedq77cv1MsYW6Pb2087uWwH78Nk3FCX53OQXmntRsy8HgvWUEDwHgWE6NZeFnn4zQO3/9v/jfDYBLDtveftPqlMf0+mzz9u2ZDIhFpKQWWEDGopMHAEZF+b6UnvH2O1JTlJfy/Kw7dvtxPYm1MZSgDFGbjxhBJYI1Np9FPoHBcN+Qrf6K6vN7AWdRC5vyrWXlLTKT58HoOPRjY3cO3AAKX7T8liIKty3WXe+r/27xIfw+1921oe+9v97YreJ8uPPmuz1HtS+ICYAdcbl/v4GLDsZaDog3nnjDtzfBsVHWZ/a1MR5ZGxTbKtDrPvKGbq9mNpFDYzOeObnLZag4skbOJpTTXou6RakLADOXs6GZzly5q02gZNcGk/md+WoQVRTWiFI1ytk8/Oupa1Ppz2zF6WVvRk09kVPeBZwSocSagBYs1UqARADcIgI8aTY6xAEsyatFdEYRUQNBfji4AdeKMDflbLdqRkdkVFCbU8I6M08Mw8GlJWwYjFzqAgk8B0ayy6uVum7tGQHAGfsubiEAfG2hoTleBaJEhzPIGE4AedQ/CDClhJOvG+qiaWoaW42FvZJq33ui6laNBuzFyOR1QKbAiaizjzanj6HjOpfc4NkDKENbOWTOT9IaCHum5nmAfgBUmDl8NhFa6ucKJH+sesfKaZ51jZ3r6xxIvme6NHR554sbBBvk8mOg7Jxd+spqxC4rFSMy91dpJur+4mi5JqfU/R/wpzOpaLoReyQKzHVoNzm9f/yb56LpAvbIy0ULg/OH5xNdvKjizjW2YwSw+fVXj5Vnyw9RLIStEMyiz1IWic8pj1q1bqEKOv+UNjNuTD8MYKK5RERxNiGIBTgnX5aBMUXa0VYAYXKioUGjUC3qNRFRKVCb5huasmiOREAr4kt/Um6ISKrXqQFwhHow3nsJItoGQMHwdZ9azZm+VO4iqtLQJ1NC6JqxuxFgdP1RBKU+SPk5astEep+cUMrKpYi+/eGdIk6KPD1y/i3X5p7U6DVd28JUqC5fXrJm7isXGEOdMx+QzXfoXxnvVRdYUW+i4Y98fUXtUf++ttgW4I/nMfWaKORHOQyIhNlwDePE0WXmjZwS9IfmBznP9zdExWhH+jG51MzTRKAFjCqCC7jmGhqDSvnJ/hUauZWxDe5T/5UodByxw4AOyGt7R/YRnwFzT8lx2g1og+9yaDcgzWfSllwn52X2v0RWe0RU7zUDNHoCOTUchf+oefj67ZVAMGkEOG5IGXCJIBuxo50HcM4h8DFsz2Y/7TP080zZf8e52Qz1bvux50h4SrnwCOuRB27xq5wTtkMmmDCDpwFglQkMAA5LyBo3U9V7GS0MKFsw51q6mB2zM+odHQa93oIPel15YVZjZ4+AccHcZ+0qClxOnszbaFuJ+XJpKvQ//LPXWjdXVUI1TBDpdXQ67GoMEwneBfJiu/DftQOiv7f+PXOs//c2AJz1tHakpJ8Pza9dYG/dBuwj4ZB6fs2NRofO57ccAKvc//6suwDwvn7JHFzbd+n3rLXM/+3r3AY+KoBZz5fnWP+3OxPSplsdGLeCX6cY2jRyncvYMtk/7vy1//x/KwBcCsrKdfNhjpjG69fvNmdnUJFsHGdCxOCMwR8gtvDebKy6+bDocMlPUCc26kMm+1gDmZWJ3CZBvChuKUeSupvZ0LMBefCKgl0PzSvynqmGqPPBYsCGE65NoKJfHmgL0nRw1idwBq1HfGUU1gt2QtUE2LX6lFD/87Lp61H3XP3nv3ybg2KCq21FSt09tKFdTVlFe3f1rQ3xmTOeCPB6Y+wLah8Aznf6Z7U+Mkar3ZCR6xFgvr8Wa1pvDMOreYDb0L2XXZk582x9MI6DtYlKZZNLBJh2xIEjBVytMR8yHQD37cqQyZtDoniZ8wakBirz+zWgGqhJvckeILXf6sPlvLBoVcrq9Px/Dv0Izo1IJl5+1obuHTq6S2aE0htaLu87L9zAX8BPCvMPBawDEmv/mxHgUWN2RqYzlp5jppKJPdLFvEpV2KJWjkikNJPa0OiK/ZAEXCoPuAC3DU/EfyzOBehmL6D/QieWgnUTvYoyfT8sumeaZ6dfuAd7qhV2Zz6vgMkVJYMsDMbe/OTJicbSVGbaaJZN9nqPjdtqx0xSUBz1D0imk2QAV9kngdA7dzbPnj+uKBH5oY7yznmQSgDOjYvAEwAYsOr8doM0OQJSnkgCSbwP5TU5y2EXTSVNnl8AG9aAaNBRi3a0NTWJMfBor2v/GqBDR0a06k/+0gv9rQjju0sBYa7DD20GlAFe+D6RYtoFeIWqDPUYsCWgqLJIPkcZE8AxtOQplGa1auYa3+c9wBYGf8AsbQOUAoAB6LQbcM6Y0TeAOCLPGK/k0P7w8t3m5j051QacqT1tsG4njq9nCjN7LWAUwG52hYWpumCO8gJPXSqJ8xQAzHMzFwQuj6gTbbEngB7g1J+/Lyo6ObmiwHNt6PkbC00hesWmdXr6cPMUMPrAdOF//Ns36hOALmCauQhAUt71HQNaR4E3ijpRq5i+AADTHxjniCtBy0zucATQ6FuixrSFe5LfyDhSRxvBrbSTvUgK2NV2osBSyq7yHmJ0lFgUz04EnD4D9FBPNTm/jsTBZPis67O/RqBL4KjmIVEybDDaYsGhKRQ6ADCshhs7A3wuRfBoikKtQTB9NMfSp23Wefa4fgbnvbw2fO1llyUCPPfWGXDI+ndwYEaYK4A6zhSp5VekLrZl+pD+pr4s0WByqRlbOb/iRNyXA+zYx5f97AC/3Z6bkcR5DuSc4PkHAGvnXs4+OWNV8sh7m9IKinIch18H8QGEI01PNd1dE5xzJirBAY+yE1pZpIXtXQ+R/Vn/LSdLggo6Y6uGsOnMdsLG+annqFJVEuKr8mPJCYatYvbDkkZO19uJ8X7zj799O1geqs9dTqfYSeO/g9ZdNkZPa7S5MeZrH1gFCvqAtTcHAD00E9o86fRnvkLbMif3Ad1DADjra337/p040ibgdx7yrij/BIbTZjV7rtuw2/20buPC/i1qsuf0tEzTpckO6+9lMFJh5bY+yPPv+pznbwsY9RzkAwC325ktAXbR1XzG9lFVT6lpNOYFtvFf/c/+188yulKPtMQIoHpx4L95/U6lMnZxyTXArZboesCZPCcnx6K6RfBldkaB4HrgRI+6p6V7ITCu5SGrWpwyxuq1bEhbXoy6WVd9FvVZ+XIz7zcUTH2/BIdqGg0q9DofOEZoPDa957dBo3fkMfHah4k0/ayfMWl/+lXWgHB9hWloH/LyZPLuAMChdOzZoObBuqQ+8HryWBT1EwCekv5Z9N6k4mHqpY8m5SJzch+Qh/o55tlYMHMjWCyWAsDM1eRbTifIzG8IK6Lfc30my7iId36V4+WF6+dZgF97E8ahp3XbKNAScKtoYjbwreusBtlz3rlIoW8LeFYN29sYEOlfCyBV9HuUWdDK1OsSUwKYEQlJ/UNA06eq96s2WDE5OXABr1n3OKNGHdxy1NF1U1Bqpi1MyjzA2P3ovsicKTZICUhlswyITv5xHH3ZYwLyLNoE5dK1mqMyPaKyzbhMH4kiKeeb9zKupTytEgR0iSerWYflYjqwo9yJOAKW/Tly5hwhoJ9DR+ylsEQ1rggqezUUX0WIob8dHW0eoYZckaOoOgsoovSffOpyMDjHcNb5jcJ5HAYscxyLrqnu6PiTJ483D488L0WPu3J0V7TQUd8Up4UBOaDUn8NYcv/6GRLldVTkQrTIq1EPOPnO3DOiW6LbQvN9hPZE1MMd6ab/aBPlkLpYE+JRyoVVzdyjzV/6o+fO9ZWCL7nAl8rN5RrMDSLAAFX6AECFcjE+TaLLoR7TDmicUJI5V+lXviPwjPOjIn/cl2sAqAG5AciUzvnx5TtVY6D/icYgYsX3raDN8zhqTSkmojMYmz++PNM92SJ5HkfEzYwg8gp4Zg/iXl89P9Z1EXdChZr35UCoZwstU+DySVGS798VTfns7FqATgrbgNSKXAMaOXsVPTrFEWHqMQAG3GPqr6O3AOCUJ1KJpoomQ6GEUgkQlACPcquZxzcCBCrpJDq56/m+fH0hteXHpw8FggGqOAjenDFfnIftaPIDrT8Ua/lBDAvaNLmNidDSb6qjepdyTqjcEoX/rO+nDrHqZGodm4LMNaVYrAj6PeVO0v6UtNIaVaTYgQbGjUga7UlN4JkHbGaHgGbL3QzjLNFCASZRg/05Ae06c3mGafCWunMB0q3I7A6H9C6jNefaaNeO78nxWmfN4hxsNOLYWDnvHXDMOWqAz7gBgF+pPjZ0aDvGBiuFPb2X1dERUNGe4eHdbxu5DzqDb/nZOIh3XcH7l8+caZBPrQ4B4CrxpSi9bBizXfIjAKzqJUsFXjmkSzXcZ05FTAcLp+ydpHnVBdfj5cjuLI8kJ2r23TFfmqho2QPStCgCFJ+3sj7zFLaES8kpf12iXmZKxP4OaGSOf4uatwTt7MSIY8zP46Cbz/fM4Thb1+rFu0Fwr/O8DfQq3en3pEjG9ts3e257f9f3hj052jQnqe1Bz0dXs+kRy4i81qpZBRrW9+og91D7EyzKZ7CVALb57/Z33d5d7x8Cwr2vYjPrtQaAt+4FAA6+WbE1x70SbBzBqx5xnsJga/t/rNd/9z/9XwoAm77JzoLxJfrzm7PNm9emP3uVV0i5o/Qy4uPp6w/KBnByeqIc4Hj358ovZcla+D3S1jsi18sicU1JN4b3OFg6CFljrf595Q1XfoXVVl2SJJRnf3cq7i4GZAeY61SSfZPMHb8EwHw2nsOeQ7N/mz60gd9GQfiyq64nb+/TQxzr5EEmZ1rLd5ysTbhpTzMGwGveGY1CjQ3gwiWPTB0KMOle5xxAGWtN4zW3pd0/7WMRv7/+WLme9rplU+4e8U4pIWIX4STmJPMwDhSNa8pYFLdszMctis9SdKLTZ7MOszWqvathDrDFmZOcBnJKA47UJ3Wwektd/qQ5oUoNAFz0VT4NqAV4HfrhukotUHkg5zJ6DmTs7eGPmjDjkjI4zBm+l9INSk8Yzqk5d8z4ICJjPQEiu3n+oWhcecBhXGielFfbKrYp6u5c2qzBKCgnAq5oTlGaJ5j1YZw1QXtEqVUNWEewAWmK5LaIueeN99TkZYVqLrrxUHa26nNqHHOz9CkgkB/TVQGsFoZytNflg6SQWp56qWJWiSIpKisX2OCRZxMFrYSkrGZsep4j64gVEX11vmwUm+1McBQjAJ19t5ceyrpMFN857J9FR6fdoShHdXquVe/jidYSeeXZOtU57wFkuT/vXZwjWnVVitCOPPKcrCMcLYBV2melaAswJt8qThauBRAVuEZRm3xPxjV5vvfubb756omAJUCXZ04uMJ9jfFMbGEEt5iVAadK3MRaPXaaoSkY5Cu3opWjiMpINgi0kY2BNni8AGIAHgEpOL23AOOV9lKp5BuVGVtQalWIAJNcif/a779/Z4UA+ealmAzoxHGkTD4EgGCrUUI8Blj++OVd5JhgJx1Wmx4q0dooAACkJBNAmukkeMNEe5hMA2LWoDWoB2cwN2svnaQcgmL6T2vajB2oLUWBeZ52o5Apg9+je5rsfzxWVZl7xXFwfoEQ/6/MVBZYYFjTot5cG4w9Na+Z15hcOAQAy9+falDOiXSgN33x0qaLnT0ybpm30eajMUiJX7Waij1CmAQClUC57grx3M1H4r6pqwI6g3NTpkfoICijXlRJvHEll9HO+8cxEi/md9jpda0aCLWg0o7w+87zPAjQ0llWOKACY9wKAHcmZjl2Xx/HOvjYOOzD2Ol2eAHk/9k/2+0QQ82nZdHWWb9/DJ1KA8rQ3DJz5f/qROYTAmXKCX8GisLhb2hVHtNo4zhy3IM7xg+fXSiSsf3a0qV4M6M5naCcpfovvlHPBjnvKNkYsqsoQcT5EeKzGcA2AM7b0H3a4gz0Rb52R4AEg2gB1anTabyZTUmfsqNH+k5JHBc4TGU6e+RAKqrrQAfSmQh8NETrWNYyQCKKNutbUNX93vXn17kq1nYnmw7iIfkf60+wjO30zT/q827LlOm28RWkzDhP8/TwA7Dk0BTLX8+jnAuABwsSoqGBHA3QLinjmYI31AfN20czb2p+gwKE1cnj9GDB7zs6Ngt+7cynt4PUeVLitD+NMGdqgCZjuaVTwyJesfe1bCwBcXqbkQxkAc4CW+FWL+I77t5y0dIIesmqaAoDxhsuL3nkpZYfG87UXAFfSv0UAZs5uOpuNv3uetIAa11uHSdH7yH3zgHtSsw90ynPAajaO/ow5KCZ4MiVmS0FwNTD/XwPAi4PuCyLAtwHgo6Ky+kBJ/u/wLS+oInMOeRB2gfpxeNVGg7FssSMUOEuAaKu24rzWFgCu0jDrlADNlx0KmW5YNubdIPhQu/smr9qTVTqH1w3cZl5o9yrv28To/1C5HAEu2j+KpD8FAKteIwIwq3xa8ulRjq28XR7eYMq0RZTlDZ5SS3OW5Mm6Vr4+6sJ3DeZS/od+igq0ygZVvRYZhncjouUn5xyTc6JyXB0kcM6pBLqUU1pqsYDZRqvOJp25zXXodwS8GIOUknLpoqLbDEqwvdupf85n9X3o0FV7VmNQat+OvttU5b7nZxcWlqK0j0SjjosOnDJE5Gya3umIJlTWykWM+m2B3NCtZGyUYJVLEhk8hmIM0FFZIIx2nk+RC4AykVyAsp9/RuttiPdoSHKKeRAUp0VJL8pgPwzlOCmmA0AZwEWbrBztaLFEllSWyMJRAlcXV6Ib086A3NCduT6gMIrQiVAn2ophzbPxOai2zrlFlG0jkAel1+8TwSY6eqpyQjwL9GBya7k/c4dnhlILXdpljIgUXw2wJXVnopnFzGAuANwA2QazgHDu7xxmldhSHd37up5Fqoo+XmWMaD+UWXJ7IwwVkSbAHW1lrPj59ndvBGoNFgHsrkEqw6IcY9wD4Exkl7FQlFs5x66bLIVkRJdU8oqIPGrWxypbxHWI7JCjzI/yAx+5hBbOFgAM7VWUU0rV5KmXUFSVMmJeSJWZEkdiVACkoTY/1HUBP4wL/QzFG2Mb0KcavTcfKgrs8YM2y31Z/66f7Cgz7QakA5ITBYbSiWHOfWkD1GaiW8pjJrJeCvvanyqqDTBWZLeAvqOwNvyggiYXWDm8nz+rn1JrupdIkj1UtZX5Ns/EOACYFHkT6CEK6j739U2pzT2cVwxQNGMoNoqByEh7K/rsshrCBDnzZOhn9zpK2c+PDpAHGC4gaUpzpQ7tAb91BI7PRSshBnOuyTPR3zgeyCf94TVRRPK8PacsGjhLW8b+XjvH9599P81Bv+s6WWfpe4PIaadMmniVAKtIfu/rPEcjoBbt2RR3OTGkgfNR7IZ9IlLbAMR2Unegd0c7bXNOcoH0Orsc2Y/GRItoE4AQK8R0aJVGQhkaNfbSEcBGizAWbb16/1FrmFzu3/14LoYGudzJcaeFofyrHOlghBId3JNH1gBwzwFeP3+3lXaN3ZeAyIjR7f7+YQG29P0AceVMWttltoEnAI69wXyIo3/9LF/S9qzDffN/3OdLL7bvQhqzbRDcP96BbvDVl9z/Dw6A/53/5H/+nMLUdDYbioQpzq6U//vu7ZkOeq+kVW5FAzjdc8NHE61TBPjoSAun04ANAqY8+i4ALPBaC17qqEUb7BM9NKKx0Bvw4XOiBynakjIjUczF6JyJ/oMn3iXxW9isg+IJgv9/ALw8GHuHTc/y2vu7/k6+1T2siQA79895iKLztHwoL/A19bkUMPcs6uUhb2Msm+4sND/niN/bD4Dt0VpSoRaevQJCW17MsgK0CdTS6oB5X78uPaSfpc5ub5trWCcSl81v9E+jiWmtFO06NC5HHIgITeCuGrq3icC1CLCBaiIRpvYLFN2JyJLfw/gLAEYYKtF9+jmqzAKFRcNSRKXykaUK/NBRGl5TdLJKjgjgNSqZBbJsaGp/KYER/o6hJlVnjMwqEUT76EdAVaLf6/EcUdwSw8LY1rys+dmNDPpkUG4rX5W2py5wqMLJxcIRoHzgSsVg/1XpIuUUPhQAPj4homplZADghcCYKaunp8f6r2rnKt/Y4DmUcO5jKalQpgAAIABJREFUKrbzcZkHOJlCU86eKTouILciVxIz1Oc8rh9ufE4AUFUjuJgQA+iVk4D5mfFmLs01PA/M7P0G44luO1LN+mROHx8/UukexoUfauteUIv2zbnGOAAZwGk6niNxGJBch/tKUAsBpKKCA6roDwAoTlrAB3mq6tPLa/UfBuLzp6ebFy+eCIApb5TUoDdEJl0WiTY/f3a6efHscdXVNVWaNkoc6ohxQ3W68nbff1BpJNfR/aS2E91EMMnr0NEeMaiOXR4pecaATYS4WLcAfuYB/Q91W+CUOXBytHmsPFXX/oV+7XJKEdqqaH4hLSK3T5482nz1jLP6vkDru7NrRS1Ff6z8eudRW9BJYPQxUegjGbhv3ri8Ev3FOLkMEdRv+tJRLAluHT/QOqTfFBk+dk1rrjlq7m5MXSfSRD9gNHMPPodKNOCTH7XzHBV5ygnhLLATQerIOH9ERX/gusDkS4vGbPDEtV88PRY9E2ozrxGFTX6vwNe1o8Cu30o96k9yjmCumsJuVkXKg7Gn8DnWZSJazwsAKxqOw0SpBwbmyk++sqAXQFaiY1VSidXBPFX0uNSzmddySFSqBH0DIOZzOQMc7Gs5t9JQcASxg+RdALjbUP7dp9C+CHAclNrnGwDutNR1gEB7cYsqi3FToHkXAKdvLynfdX61ef32Wg4oxhDHAPM+SugpG+R+2N3ufqbm+W6zTUIlX383f5tZM4MhYTOl/m7sRjuazeQJ6yrG/bRhfFVF7mWLm+EYICQbtqjRduamLnCed1lCKLSv9TN2B0acglGHZu4ExLNmpGtR9rxsDIS9pC1xT3spkeBnT1CHPtqcHDmP3U4c76Xeqxm/9ypt9bsfzzav37A3AuzNwpQTqezzHsHm9fTRov8bIyHzKe+v7ayddld92ABs38j69Z8LgHu7bOvtrp0bENxb8+cJgHetg0N9t+61LwHA/Ttz7u+PsGc/Ur+1j8Vm3jVyPzkC/G//x/+TKNCssgAA1Qt8dykAfH52rkNovTmuH6Yb5okG6IB7fCoDITlYo1O/EAA7amvBqgBg7p2FMjf17U2PiLEiHTIoXGKEH0USS+xqDvyM3Phhl9SgCXrjVSvP2A4K0bpv/t+kQB/a4NeLc9eY+vv7adZrQNk/+iX39sKvsWvOiwBgDF+CiAEEHQDvAr8sxB5h2h4Lv5K2yXgflDNHgHNoJdfqEABmBxW9tQDL2tOluZp6d9WYEb8ulgTf7d/btfH0g7SP28X5hb7rCDmCSlD6qzSBnD+OsFl0bkYJArZ9MFswTmuprsXrKUdz+IhIZNVrlI1KuVwl7kZEORSueHhTQ5XPAMIMmsgHrjIiBfgCjOXlL7ALAAQAp18NlNP/9KPHU1Fg8vCOTIE0CJ41NtOfqU8M0Ev7FKFWzfKp2Jk+yLyREEmBvFm718/tiLDXTQwVi1IRaTV4tyCW84GHAyP5wA+segzwODu/EAilbx88eLg5PgEIPtJ1WJoGwIC1GwMKUW4RIjIICEWQ+WHBLVPSAXcRc4qzwc6TWI8GkKn9zve5J2BMc6MUtLkG0fPMQYt2BRh8UgTbHh4i5fSro/8xBJlyokvX3Azjg78TReZ+vjelfshhRfwJwSmEGi8sfBal1VJ+BgizswBuAKJcL1FV2gOQSVkkjFgA3SPNK+fHOhfY9HLAGJG8F89O9fyAwFevz6TsTN/zLFKNfuZ6u5w1Bp0AKyKOVism11ZRYkVZL5Rry/x/8pjoK5F9z2tFQyuqz3Nz7SengOd7ihxTy1e5wupLG6iO6nutO38ZAPlo8/TJkUCoFazJXf4opxbRUdqd85N7kz8MDVgpUBIEc4SVflTUUcrDnje0hTJRgEjRVMmxFdBF2bgitQiAKWp9re8B3gD6tDeimgL4BQYRj1KZJoD0/XuDZowaMHnGfJHcXvIPMc5lWL+jtJidEESliIwLTMMe+ACoLdB84nzp1++YDzcCr18/P1F7oWkilIVxz7VpDz894g0w5QcwD5CNMq4cEyUIqIhaUV7ff0DZ+6PyihlP+lNRePYkIt8FyukfPsfrdpb4GbBRmEdS5a5asALPqAk/JBUBWvZHfdbRXoeNu5+TpZzUtF0AeH2q96jvtHcOA+C5L04QzGsBFus6wR38+hyep0vAcr939hocAe8urhXhZ44QGWYdMh6qqyx2gvfSONKzr+47v7RDV47srs/083JtE6bdiV6HDu6givt9fWYHSC5S5wrsdjDWAXAcYk6JmdFuR757zeiyoVagrtPUNS4rZhx7k6owtIGg3S7zBtug6gqP55npaeT+stYBwM8fmxKNE4pa5h439nwDXMbo5duq7/zjuSL6OX9GHnDZXp4/Ffxa0Wr1lOt0stVnbsG0Y6h9j8MALOyOffPjNpCY+d7tu9ifu8D90maeWjDd5uvr60tss0OfSbv2AeDbnm+2a3cEeGsN1Rdy39uunz76gwHgv/J3/kGZipl0pmhR/5cSSJcXeKmn4ZzBWw9IB8CmVBDJuLc5OX0kz3uofwEYGkTlKM77ridkKJ42rLMglhM2tUX7AA6DV/UtXZpibtRFpS3aZdRsFwD3C8DvmMT/hANgIkr7f5bR0/655eZ9OwBW/60i5rctzt6H682ZjRtDGgB89+7Ms901zllEyf3dBYC3gHo1LnUE8UbKgGSuxFM7BC72R4Dj7Onzv28qpp3O8kjCAvEYj4j2VP07BH77xpm+vZAwTgklqcbgzGkXJbkB4DiAer3gLQAcZcg7VQf4CwZxgDxELT7iEAgdlkiIo5A8V9ZhADCXNnDrANgiWPJEF+U9/cn3cKixn8jeq1zv9GcOBoy97CXKrQ0tr6LcvY8jGNXBaISpFpTy1TrPeKtureogJ7fYzJJEO2WUlvOB16MCGmAaB13EIJJPjDgVoA4qL2CPfQyjV5HQ00cCS8wtoptQgS2EZNV90yvtNLBnfQpuSYzwnvOHh9gW80SCPKa+qf0VTQcAE4V17eCHtZ87X1iq0ogXpZa6xszPaCeM6zynBjRr2oJWR3IwmP7GHj1p785JhmrtsjI8V6KhqWvMtZk3GFDMN1gHsYGUL/zooejBlNsCTAGAGSPVBlaecAHoKjHC9QCEEtIS0HNepWrFnp0rPQLwTWkjIr3MPSK8P76iQsKVrH3AqNWUj6u2MGDx2nV+P36SYch7qD/TD6L28v3zK12b14mc0u/JF3YU846eR9c+faS1hBou4Jp5JacK/QWYLQEmXhe1+uGDzR//5unm/OJG1FHarDrH5VDAwJVzqqLNL56fiAqd0j+AyFCYoegC9gB/0KPpA0A7ucCAZMAyr/M71wX4ASZpEwAYoHLv/p3NE/KWydNGBVk54ohYPdwcU8MYsTBydVGErtJOgFqN4SWA1jntRE+JQPF5AFFqpUoQq8S2mJMAS8YWMSzo3Ro3qQlf61lePDtWCSTuSe1ZrjdqFEM7v3FJI4HdEuUCyPN5Oo55CsDWXK/jTzm+pTou0F8RWjEyKgVL9ZGLmk0kU+ANhstdALCjwzyngQMA2O8HJKdkkva9YtSMvMuyk1ifjtaVYF4rudOjXgs6c+31C1Ba+cpL28B/zTN1VhoIkNJ+WFHPaSvme0tQHdCaKHJYSR3YQ6f1WqZ+swEwc4KxpFY2TgKV92plCGW13hLii/N61zHXxbV6QCSmThyHHfymzQLXlRaysD1Kz0EAOTZIUqKag1pnalnmPEfOKUBlnBlhiqyfs9OC9x3fGaekrbjkX8asADDsqjrLwqrJ9Ryg8L5J9BfHGXRoqNCute1Ip1OyzJJg3Xz/+mLz7Q9nm+9fnss5mX0g52HsTu6TvOctm2gHwu2fyXzy8O+Hw7eBL77PObDvZw1q932u5/LynW5bdyC4dpiATf6QFOj0T9q0bv+XPp+vsx8Ar5859uCX9P8fHAD/q3/7739uZWy16DAsBIBfvdtcXU0F6F0gYt15/D0pd/c3J6fORwr17qcDYCuK3gaAF4NX4jMyAFtun71yRTEsWpcN17ah167UF2Lf7NcHxi7PyfKwSAR1mS+QTSrRui/AGTs/ctv9/9AA2BTXZdNua9O6f3ZGgAsAE+3iJxToeZgu+9OLdSox79r8ds3fAYClKlzgq8pKzJzG/QA4ue6KYI5i9nPTdM6k6cWdrQBFKDTkKVaVZ5q1pbNJ5LBdOGqIFiHGE6n3VvfWANATe0Sgd0WAPbkreuC1oEOrqLJfMi/1fFUXN546rxPnVccOCZUXYJeUCAFg0YcrAlwq0Pp2RXbj0ADcAYAlhHV30sQW0gK0pRwOof+qPFRF2Z2nXAqLFSbOPhGwnsgA/TBrDE/mB8+VqLPAaQlapZ3+Hkas8zA1N2ssBC5b6kUi0N6nJl0ZhWbXTb8jgKt8Y4SMHpEHDAB2FIzX2K8jDGOqc/LwPPYR+mLumI7s/ZgJ+/7GddGlXJu9u9WBfn/zvmjQiJdRNul0KEcDjCM2FQOGsQgIdiT4s6KkVBIQaIBufEwE25Fk11W2k5L7hy6depmmm5tF4KiEhYIYRwTsiCyHOZBca4AsAlE4CaCcOTpkB4HYSOU4UD3nco4qiqxSJbMOPN+BCZVceMAhpY3oP8Dh6zfnUlm2qrGprafHvq9KL30g/w1qsOnpTx+fKGoKbZXr/vDyTDRqrndy7Dq3GJRjLaCcXvRtaga/eH66eXDPUW1ohC6BA80XirXBM32lurPFmPhn/uRF1TG+0j2JIPNDRJO+kJEHGP38WSD7xVNymefrMVJVZ/jYlOSUSYL+DLDUHLz5qNcDXgG/AE/6NJRq+sgliAzyndePQBY1Ro8EzPkshnLELaEkOzf9k4Cu8omrrBPANIY1gl98DsoxdGiuTdSJtoXuzOcBukSUeZ1r83kcHUQX6QfAJaA7TgDG1nna0OdRrLYysaPUVqYGvGvMSvskew35j8zfnPFy9hSQdXkcK6PTd04z4z5Eh523TCxTJZ8KiJsS6v2Z92kjzymKdkXoI5zFeN5TRNrOxbbN1/6onWlGKrccfN75c64tz+xmL9X+Npy6ZSDFvlmYBgXYO8DWmRnGTtNUMQhupYfY1yWg5lJaRMZDgVcdaRgdsFFqr0h7b4vwqd3dAG4P2m3DLrDlSK732Kgf98hvzjuf2WFYVZ/FwVyv63xe1QPmewHAYUbxGeZOHJehQmv/aila3e5JOlDh2vFkw4ao0ol5wwRdt5nniiNz/t5BjunQ2PYAXynDl+jc8RH1r9ENMOsmQE5ifu+uN9+9PNc/BOvk3FGaUInwtv6fKWkrK6SeV89Bk8p+XwMq2UAtJepLbJn1Z34OAJZDubPxirLe75EASbfzukP/zwMAe2/YDnJ1cH5b3+0Twlrbr5rvFaD4JwMA/62/9zleK08YlDBvlOOEAFZKUXRA2DtrovvpbHP0jtw8yh+cOOohg9pGzlhwTQI+743P1CSXcTkAsKXgcwl7libYiKFJtCJRqRhWyj2riBJUvFBA93v5dkc9Mzn7JrJrAnWvxy4KdKgoPxcA75qYS6BXpWF2TPDkZGdM+mTNM/la+yPAbPzrn58CgNd9l34TiEDU59HRKGOznnf9vh0AZ+H2w2BnG0dJHC9KKGXpA+cqGtTmR8bHXdcUzfxiHtnLOcU/+qEbT36f+30tOdfHgilDBKMOzt7+be+gW4Wiog6uUXqoDqmiHtuzG3XqmcqQccv30mc53DsANph2VHYaAjPPTBQmDFpFmzvboj5TtPSoPBKZy/0jgkU7DGQKlBSQsqHhLGnRHE9ONkcqa5PSTdu1EA2aLMoVMSvnE5vWbW/6jBoawFuVOd717IlWIff4rmv8Mj8kBFV7VCh4dgC6vu9izlZOE89OxFBRu8rHpR9GfVxUpaXcbIVilQS6pDYr9FWzIlRCp5SdMZ5xJGBE2EB2zjx9xrM5H9ilh5y/5bJNbn+UpK0kLKMtVGiVa3F+tAz5+0TgT5TPmuih7+vawQGazGX2fpVtOnq4ubi43FyeX8kZoihsAWBRcEv5GxBvBwllrVzH2arTdnRA/2PuZTw0ZqXCzpTjnGB+8WNRLAS1ChQClisfGucLz4fTaCqrOj8Sp9QD6lpGsEp1OHEAIM5yR1Tk589PBeK4J+Af0EdUtUepAbMYfpxDRD4Vdb1L+Z1jgViAMpHfl68spsUPfaF2o5pNHqjAXYngfPqs8f76q1Pl3BJppa4w13ApoAeKeB89sKJy6KCM5V/+k680B2gHEWDarBxW1VY2FT3K4IwNkVvygaUULeVjswsM7tmLN5vz8/cbKL66L2rI9KeUlukPA0nmGEYxfQWY5fVEwnmP8QTYcZ4TXSWXEOpkRHNoLz9EmAGFig4DdCpvm+8AVAF+RIGJ7PLsfJ5nYA4SLQRo830iVDwDBjelm0KP/qOvTyXCQ9uhKQNeuTaRW55pODcq2sszEL0HhLEfAK4B3IABzdPaJ+Xwpw1FF08AwPZICWaVvoIFt6yMHWo1AJm+TrmkXNtOzUToLNaV6LwYFVUeTvO5gExK2gQsQJ2NCNEoX+PtQh/pNk75RhfHZw8C9LOxLqGXbN/43R4xXX9e5187YwfwrXYYQJaPtiJyODZC0WcsovBNWkMiijlNe5nDha1RudI+z7ZMGD+DHqLeq88ktzepWE5BqBzgHaKXAcrjudtzuV+m6ndvX2zxzCtRoEvEMQ7c7F/qP/mu7cDu9lzyw2NXZTzSHvbDnFEBwD5DAMI+R3Dm8ZzMzZwpfF+MHmkOuOQYQFjidcXQ4DPkBdM+pcx8+Lg5u7zZvHxjVehXby607liTg8LeutuRU6+XxU//u0dPVhHfnwuAdXZGNHPHFOl25q4ZJN2JSlGQ86vOyeEcKputA81hx9UF1wB+jZ92z9zlHNj3mbze50b/7JcC4IBfr5nlYPW/sxZ+CgAebVwF4hf90Brd09ESADrUR3f+yt/5Hz7HYLdRwcHBYXm+efvGJZCWYK5vGF688XTlRiwM1W4VAD6eYHNH58j2F90jeXqzxirXc66dqam000npPgS0CKtWWYCEjNgqm+K2mQIkb6IiShZiGcbsUApYdtPYFFYepAk0/Pl8ros9ZOElkqQNdhdto4Rjbpugh95fT7jepl1AeGzEQ5xpm+LRQe/wsu1pRPJX129/KQge7a8hjddMDpR79wV2VBRhdUrtWmiJAPcDYPG5phGR10NE2rdZjvldoky0I5HiROwClplruk7zcAnY7aDh5PW5ycweFD2pNnbdn/81L7XAd9U/vLl5PwSw1nnIvR+UPz+qmif3yXTX2bdeL4kYZE0lwkkLMZgljNEEyVJajJz75MNlHuZZojzMOhAoLeMPAIURJlBSiu1qd9VcVhSxIgE4HwBHBjHu10EDa9QiAeCq72sQao+9yz/4MO5098U+k76NsFilSqSkUt8XMmLalypaFxVfO3AMgsfGX1FORRtR4xWV22rbzjdFUMploaAIq8TOyaMBYJULrDJSzsXFoFcuIHTPys2kT/Ss3F/jBA09ALlyEFHsRNCqALS/a6CHAyPfp23Oz3IZKq6t/FGpFruGbQx7+ltqwyohxDMQTX0gwS7lG185Us41iWynNBMDou9eUTLHZ41o4JUrrPJ5TRzN84JorWsLxwlK2wERjAX9bsEl5wxjQV3fIIaF42qySTIuisIX1ZoLej7a8YchSMklqQ0fPdw8e3qifGCcMcwjFE0BsaJjQ+l9CAXb96VvlE9cZZV4ne8DcGlLwDEgLc4P7kE0lIgrY60ca1GoH2x+9fXTzbOnx+oroifQr7k2fcrzKj/6zh05LcwI2Gz++DfPR1sppfT27FL9ITZF3YfPcR0ioYA/Sj8BLhXtPb9WGxgTwCzADEeDIiMofB/dlxiO6+eang3tm2uejMguOdc3MnYfUCrp9EjOLtX+JSdZUWADSX4ANAB1rkHUXSrUokebUk6/cE/ozoBb9ha+A9jkGlCbJTB1afowzgSivTybnokcUsoz3b2z+cu/eaajmetSosUK267La4PfOY9iH7BvaUwx5AFbzjGmrxTVLoVv2sp3GUOiu6HDLgBhaS/kWBMoLT0KOUNK7Tn0yRiXtI++55p8TkrdYi6Y5ZLIYM4tlTtqDtVcR3WDK5LZj9bYSjN390AZpErl6abNPOrm92QPivJrp8C0QabIUMWoh3p1zo+0I8DTNH87T66uP2q+vb2ANeC5oSjwTXJlYb+kSojP0AnwbZSt6cP7CLNptvN7o5rMHm/VfkHZFZD22T7P9bCiRkS+WE76xOpz+l4CnAux2EmLtSOjHLlxoI88cAsH2WaeIHLYPcXQioiX+7ts2vojfeX5aDV4R+Vj91vAjL1HpZFYw/zDuVaCWFGKl9Izyv5S9b5RaSTKIqHwjkMvIn2DGQlja0QLl9Zlt6e2zuPWj8O22mdAt6BDPpLveJ24jFjWzPoy+ew+W5fXLQjGvLfdgTCY0o1q7DM/+n0z99ev7br/bPf+Purv7LJFs1fse7593Zd+OQSAd313r32+48Nj/exbmCtoFQDc7erej3O+eG3c+bf+o//xs6Ihhd7ZYJmMqGu+fXsuEZR0UL6c6EgmydxgayugHIBKndyXAXdg/g1xnnh7YkwKEA/JdxtgLPiA9QBRjDwiCzF4HY1hwTuaMcqjjHJNNgrns8zf97dzJSBUO0XvBwPgFEU3oM8kPwQGvwQo7vvMrgWyBL1zR95Vp3d+37MrzoLeD7cB4AHw4oFsToF94G/Rzy3/RYdvM24BPI9QDd0BIOfim0qBtwPgCUaz0XbxB/VHO424be7tnB27izHwwyywwRBlRx+G03O5pGnvAvH7xnC9sfe/A0wNPFGyJed0lkAyCJ/CV/676mersHg81pUvnIOvDvc4NQK03187qpPoovNIXRNWY1wR1z5OEr8aBpYpq4mQipIsgAH9EkO0aHpVmogvumwQANJAIs/viIBVkrEaTAtbRu4DpLOvDaOuhO8MnN0eg3afdml/9zqb6ux+6mwHfSZJWqVnwB408mELwKvGazFOdP0ybEJF5tl53aDFglKioWPUCgCTM+ocKl/f48AYxHihLY7iOVKbOSlnxd0qu1SKzcwLQKwMGkWZXSIGAHhd+b5yOI0yGGZBGOC7Hitjr5JFAD3EuApkp3wS7cz4AULtcLCqNH2GUwAAZoV3ALyVly1KVbnI5UBQ/V45nSxoOCOtR6YaK1fSUWyAfEofKT8TQazjI1ODx2fcR6Y8G0Tzd2jkikJXLjNtGxH4K0dxcTyoBNDpI30XoAkABghb2RgwCjAzjVaK00SmRv6qI7xJHTHI/bA5P78UAJWS94m/z4/UuD9Qeuf+5lffPNt889Wp1jaRZyjNAAD6hPcBwNyfewkIfPy0+fXXT1U6iD4A/CK+JZD3EOc0dXVLUAq16DPTiH/19ROBcHZDjFPA5ciPRbypqLdmHJCjTN6qazCH7izad4FmRJswfIlA83mo1vwAcnl2JnSiwBG3SgRYkWGisSVARXsAQBLJIucQsTPE4OjDi/el2v1IbYz4FPMnAJt5qbJEl3ZY/PGvn+iZacdrORQsJofhDuA3wPFeZcqnRccA9ESYcZQAxnnP6uJmIrBfAI7TV6YyVjR00HunE197oVSN7ZAmsu38XZ+W2f9McS9nVJVMIxfzYdU8d5S3gFejFK+DnAkhrM8kpxpZCyD3Xh+/eT1Arr+/66ymb8SiaXRfP9MyRTfO0tHW5iSI/5f22g50TjDRf+jr5AJb0RtHmue+mUBmxSQfOWdWbJB1exdnWOO+jUBwOcjkxK3nOmQ3rqNQOYvynW6HjtdWF4xtHlsh17TTxAB4DSr8nQSQJnNy/bxKgxiVH2qutfvTPjscfWYwn/uPhN/k9HPkFweUWREGwawjvu8z1yKX0NhxQn3/6mLz2+/fib2h2vPFUhoLZaUY3u+b51jbSetA0z7bcdiPddE1YNL7TbH5kA16yIYPBZ7rKYpf9krSqKIy3cdv13PummPbc3d+al//7HqO4Lv1PQ713ei/WvyHVKDXOGA9V/etH93jsEbZ1lezVsJuDYV8V3/IEfFvBgDXgzBJTZc627x7e743AqyNpHYx/17gl0238swwMPBoH9ogrE5bQliiLrOo8eTbgE/0qZeo4XqJdnFvBGIktIIXX1GuKgtTtTW74m2ojH3juQ2E9gHLBtoPJm1q3mWznBYF3g8wiHdy79f9ta99a/DUP7f+zi4A3CdxvJPje6uDd98YZnLvo5Ifmtyh6/TJiXFuw9RGBRHgLNBdh1V/76cAYF1rjFvlaR6kcMSAMYjOvzkfSvVxHPLzM+vDrh++fePN6x3w9WdOXw8AXKUQEp3UmugAvNyXSQnoBth6HQSYJR9XtOl6TgCwgEWVCOpRzbRJkc/xk7JDKQ9kerOBKjlxjiCnXXa8jF4SeLIQVaJ89tb7x/0cx0U83AGtoZXRWJ6XtitqqJJIJVgTarAEaGzcT2dWRQbYf+qOOsRqL0kr5RyoiG7WDE6GQXMCZGEsEbFW3qrVNieQd6RdjJTK+VJZoSrHxHvJlzUVuMpFqIbqco/TmBf9MuwDb80uYcMPTsKUFVLuHxFaUYXZnz2nDYKbqnNF+xPlJVdYtYFHFNq1eTHAeY1nv75yJJuxDVDm/rTLUVYLE1HTWHV9Ue0NOJVyb1SxTeW2A8EgNX3L9QBw7A1cg4ES6LtK/V5TvVXeSPVaTfMDoCKIBdihvQAM55Obyo7hbCq28zbpdwCwn83MJAlIQdl9TK7pkeYq0VNAMHnBPDfjLUEtItTkIBf4p90ulTPbRpQQMZ/Xb11WiR/l9B7TLoucYRjyPVSaf/PrZ1VqyZRm/gVshjpNX6TOMOJafA9ngRSk311u3hP9LKANOMawFU1ZNOLPm+fPTCPG2AUovn53qb6lTxHiSo4w9FIAG6AQwKxorKLi76WyjfGSCDGRj7fvEO6Ih7nFAAAgAElEQVT6JIDPeFjgjTIv1Bt2HjARE5w5AHjWn+oKl9CUBJDOLXjE92kHxjZznLEFfPM6rwGaich6TCjBBIXbtHp9FqD0/uPm6xfHUl5mbKFGp54x14DCzfiINVLAlOdhXHFM0B7WYnIkGTtF87VXOmrMdWTTVP4vD2WGXO0FOobYBxwNJarMNSUyJBqqbauAONtHdtqJqVBsIfYAMze2FX2nVZIddO7UaztBAHiwnbZBqveVuk4iwCNKJotingL1bLQpkdzoXfTgwTj3ViFUn61+twNgjrXsdxHGenN2LWVhwJSYBWKDQBuWSVwnx3au49o476lI45zOycOYlPiT0iR6ycx2+o3v7cg/9Vj3wMSe39v1DgFgVUlp9+k2ofup6iU3McZx0laOeM6KjMnats1e2MXXNNJVAjKMBfYf1QZ+/HDz7JRyZfxtQUP6SoCcc+CDUwO+e3Wx+b+/faMoMOuUfU4lxeosixN99ufslF8SAHd7bkRky2iPbsl6eLeA947xz1rpn43tlj7/iwyAMwcmPvJcXtvphwDwrs/3rrwVAK83t6x2BbMmW2I9Xxzc+bQZFOh8QLXnLt9vXr8527x7dzHEV2Lo90GdG0B2RG/CAjBFVaQsxr6fMfEK5WOkdQCsCBfAtgSEFP0NNaQ2HxmMlYOHEe58SEeIJl3T4NSbzxRt6uBlbyP3DOjcLEKrKc8YETaJMbmK9wIX77jJbeA7C2VX+9bAvG9s/n0Ch0MAuF9b7VmpYB/qG03uVmJnfHaUZtj/7S0AX1E/5o/EO5QXZxGprYOqxuWnAmC3puXbNqdFAnSLfNxaUB1Y7Hqivj76uKw/2zeHXRsvnzcwKvXOHTL9fK97tuY8rlyg1fveZJx/789O6rPaEJXiypPXHKhgpYCRar26HIpBqWnJYwNszIy8lrVqsDsjwFy4szKcd+q56jVVIlEFvkxbnk6H7D+9X2MU5p4zLxv66oU+ChhzGaASgFLpGABbRTUVZZ7ebY93bZIyRg3E+nObrUKNWQNUKy8HaBpk2aHjskYCwqu6ynwvtRbZ595DRSaCqlzYSRXm+7ymaK2iuab7KtWkR+M39jJnvqqMhehkMxeYNovei+DPCUJFVXblg3NOqc2MYaX9soFg9xfOkA8yaADoFjkk+ld5XipPgnK0nwHRLtrIjwG4wQuOUejRAEzRoEVDNlWbiCdzMmyQPLsoZKIxu/4zAJ5IrKigypelNJJLS3EP9g5AMODPQJv0nuvNpZSZHaWzWjQ0WoPGlJTi+8pXfmQAbZBssSJ+R3Tq2ROXReLcwegGBNP+fNelrJznbUdN5dLfueNSQU9PBCgBi5RVevPmQuBJ+bYnBqZ6roqMAGYBwABIPkcUmIguxiNtkko230EAiujqews1fVNRYOX0Vk1g1je53IDdULJVu/j6RkAUqjXAEIBBCSWAM/sjedABxwa7VQbq5GjzBMGqu3cUBQVISlRKYN/RbEAnY6sSTETlyQusUl0qAUTuYD2z6exQtR1VguZL5DMUa0e976k9yhHGcd9KRxGVxVQgCszYRj0aMM1zeLzeKzoOdZN1TQQRajl9y/hQcxgAy3gqX7lUopOTrBJG18XIkPJ5sSVYfxWFpUSM9yfnQPK7we1MNQnYpb0AYO6vPasBwAAn/huWRKJx0S0IVTt5vfMayzzTQ8CNNRsHrBye9UxLG6GsiwZY55m3PPFoLzWOBwBWLmuJeZWQ1PqMjE00Lh/xrApsmJo6AyehpL96e7V59cYg2A6gCDCWM9pH/zRRVmA0Z1eZCE7nqU+H5SjHbIQMv0AochcY6ADY59lhEHwQAGuvL95agHBKQZVjNOd7F8VKJ0SDxkHyShPsVSpqrrI+rY0w1avT9jAGqIHNGmZ/ePH00ebpidN0HrXSjHxHjJubTwK+//h3bzc/vroQ8wI17wjyWd0/JQ2X/NddhMDRzyuq7Lr/+1yTHbXlPPAnzN+0tsRWHvcqd3c9f/f9vcsu/KcJAHv9zLkce3OxrhqeOjQ26cM1g2KxD2kC1nj1cY9DTnNtis9ujX0AcARhWIcCwOQAA4DfXowI8JL7X17Jys3LhZUbUUamlF5HPczdU2IAoFLvBQCLIlB5vDImVSIA+mYtdIWxsmnYwA3v257S5PpWhEXG4RSCCsDL4u3A5dBE7h6ENfgNuEaR1Ktn5kaP1/Zc/JcAwLn08lrJ1Yjw0TTu++f6JPyp4Df33QWARz+vNqR1N2QO+OAlxzOAwWI0XSRsvWDmdwOQlkBpDbD3ju8OCfcZb7RHKwyEPm/WC3tfv45+ajv32AwLfPZukoHSvMS7NpItalXdpB+WAYTuBztkFP1refBWV09E0cB4RFervSolVqDiXqnk2qNrI4S80QUDoA453gQwc1scVQBpLAoAk4AowKWMvRh4oRo7r3rZFoP4OYpZh3GaEZEyvdWgEoBHGbf0X/YmAU7VKSzaMJG9AmkZUx2OBWZ5TUBTTplQv90OAOsQyJKH2wDYtXs/KdIduvPDI0c8c6BmDkSlWsrGYrPMurqAPItJmUomMZH3NwI9yam1wwhlba/x5FsLKIYFU2JSuT7PxsAQiSUKiqFCe2Y+8M0Q9KEfeQZ+lGurqLlzbalLDJiV8nSVLaL8j/KJP30UAPYz3xuKz9zHJc5MUebavCaAjSAKALrypPRsRe0V5b1KydhxcFcgzhQ7wIP7JdEf5kFALFFVxg5wLkpygCx5wlUrGgCtvFrln5Zg2IMHmxMEph5aYCoRYkDx0ycnyunFuOd1opMYcRkXjfsqNQFwQ9+5ZA+1g08F0sjPJQqsGruU+yoaNHT/RJBpAyJaULB5fj4LMAWEYshxTQA/xx1RXq7L/VCu/urZieYd7C4+z5kKMKX0EWCPeQVwAFQT0X3+9EQUafqBEkrULB41kRGmIjJKiaPza0dqjx4oYgo4FCC5mACc+6i92gOYNwYRcq5V/WLGD6cn9+bHThzy3V0PmOvTZiiuAFWeneeB2gxVOQ4KQL8i+3FakP9elGH6BzBtmvWN2q76zBIQQ60agZ4L9REgEifAs8emiGtNfaSPTW3mftyL73idpW5qrcEqQYYwkNYk9E8cKKw7Ke2Xk7NyecUWYJ9E0K5ygbMXKZ2qonUGkoBj9hWzQkKdZndXNPoBqQ+OBKdObT8LY/N0m8bnmve0DkBxoOyjQO8679af1RpsYH9SFA3w+88W8K03x+sDAFuuKT/0P+JpzA2iwAAr5jLjmKhjGEJKfaozxI7mCork/FwBovRHQJ4cF1Xr186I/QbOLgM/59wuW2QXEE4II+Onc2lUdyhnZ8s17p/T/NkDgnP/xT3DrKx+kXha0bytKWEdDfnHi85vR70tCz7DOcJ6+goWCTn6JR6HRkCc3NrrP34WDfp3P55pvExhdwqCK2ZEmHQK5/b+XM+z8d4vDIDXEeAFXigAvWssu813COj90wCAs0/NZ16u6+33p8PmUN+tv7f+7D57e5GSUfbtUngsFUQ+be78G//hP/jMYZMNMACY/F8iwBgjDGDolZNGSWRmzjZ5+sj7fWhvewRn1t6T9UNkwTLho846lFWHeEsAsKMybqsPmsuLc0eNZGj4YJKHbajidpGf2twXFJ7DOcBZ7HPDKE/ZOCjq+9UX9IMmfDwhrY9u2/T2TYZ9IHkLvI4LzGda91c/4Ha2Z5RM2C3etOs7OyPAK8/mzu8NYOY+NchgDjl/XNSZ5iX+JQFw+nRunLvpG1mEgLy5Tnr/Hkb4/T4D9I68iaVqYwvYm+hwIBK/BpwpwzEoPMmhb5FMzck7qak8heBCRdfhvALAOqxUpsZRNaKSiej1TT50YHu3HaUI1RbnVUSeODkBRYBggFUA8CydYzEXrV+vdP2/nRDLfKcYEzKkKRWyaqdzNFE3rhI/BWIDgG1MTA96fx5+53sY7TybaHwCky7hFIegVLjLQHU7HQUGjCtPvEw15d0+fLg5Qr1Z0VznMDNeoRzaMLCIX3LMlesrRWUD3Dwr9wXMmYJ5bwhL0YaIXoXKK6eCJ1NRiav0BPnXKvtyvDmmjE4BbOfD3gwQb/o3a/Fe5XvPur0S05Kolks+qTYwtX+Lyh01aJUDE/3Nz0dzDE4NQAOIuDdRXIlClSAWTjFToaO0PtVBiRhGyI2+j6Kx8rsr19eKx1bVDlAGzPEznAtFN764vNqcn7tusOeXQTb/AB1WKbfzAFANCOb6XFh1Sc8vBaCh8jGNJejVSk8pil3OJIDU82ePNUe4J8KTROC5J+2FBi0KbtXL5pgGgAGCuTfr9uyCKPClcmxdrxb6LwJa7gvALoAZQMu1iKxyL6LKrA9AXkoQEdEEAPMDAMeQZZ4DJIisnZ9fWfn41JFRns05ygadvA4FkjkJdRoAzlqmzdD/VcO06OVa47AVyOWUgFkpeFe9YTvjbQQTbee67AQ8J8BVY6SILErURPE9N5JDqzJD9x1915yQuJzLMGGUq0TVBQJ8d/ScXJ/PEEXEECcChbjV0yc24r2nWVnZNGiDYiLJtD0AlWcdJZRuPioiprJImxJvek9tYT+rQCqMOXJ45SQyUB7CRuUIiGKz5lGdiTP/1LRpSl95zpl6HRGtRHsd4fMOFwyYfStAtAPgnFU8zyEAHPtonm3Lk559M1TtYRvtMAaW4G/5gV0AOKwh5pBsx08uxUVU/8c3l5sf5VC6tCCW6OdWHE/ZQ+4QcLcbyM9zPWxC13iekfuA6122zb7XDgFgnXaraPBtADhMsB4R73aGHQ7kUs6UrC5ElrM17ZUd1oFvscJEgy51/Pjm7aCuOVX9yT4N9dmq0EfOpWf/JXe+MRpoIw6kt+fvJYgFCH75GlVoUhNMhc5eaVti/uwCwr8vAI5o56LPZJb5wdb3zhhlLh8Ct2lxME7/rhwy5ZzoY7DLxt03l7Y/u91Hazt3V3u7/fJT5nLavbZr53Mvo8G9P/Ldfdhm/dlD62k9h9fzo9POZ/DB+8Kdf/0/+Puf41HqEeC3by82Z2cXowYkh//4uTNVeXMzbeQYeCrh4Mm+XtB7B1L5gd6kRl1I6HKivN1sPhV1yEbhFLzBiPz4AcoZANilIwTUR/SsIsLd09icE/HmHBqEfmj4eToAbuB63Sd/DgB4uz+XYN4eSh+2+yjQ/Rq9zMuXTsC5sS7L3yQqfmiD8MYwHRqKmMiBgkEdo9tG/3qS98U3N6PbI8Dredk3p0Tue5/MiOoSKK0P8/Vz5j4csjqAWt5w36zz+yjLVR5eR2+dq7mmTB3aEBfer9xTXrBVHeKi7fbnyOGctttgKEbGpwDgWSc1VPGp1E57QyWeMXSDaGi7N8KzViCeADg5v1Y+dr7mGJdaRxYW2wbAmQcRWgq9N444+nEoPpeHu+fi+vs1PuVZ7zRnRSNLvVgOgCrvlvJKvB+w2tdM8oH1HpQ/cnpTAqhq+HpSL4Vg1iA1kWdHkZvq8Q3R0htHoKlTWkCS/W8CYI9ZPO8uj1QgulSnaSdliU5PqV9ruicgNiA4QLIbywDOGF7J0+15ttDKpWj90UrEimIfGTBpLpSYFffivAjNmL+VC0aEthSvab7vMaPgdJvnExH25FDa8cn9HEl2LrOdNmhRON8ZI05RsyEodkfAkPmifN0bALhL/yRfke+GXhw6ucCG8lCtXozTDuMaSjKglGfsZyNODClab6zSzLy0kJPFtABT1BS2+rGjzwBgaM8Piaqinkq09fNnRY2J3BIRhq314yvXI+YHMChwLLVzxLIu9XxcB/DHOgIU42RQ5LYioNyLvrYaq6nLKgdEySKiw9CtoWhLDfuBqMdEZXmGULQlOvaIyLCpxxi43M8gyHOXHzmp6w+eB1BLe2ivVbSdq8t7PDNtwIjmPcaXKBERI+YJc9E5026LHFpEWLXeTEtGnZp5JfVoALOEFRGycv4/zwGgZ184vyDn2fnc/M3Y8k9CXEXf5feUKaIkz9WVbRXlth/dVw1UsQUoHyWF7AmKoYeLll0qzNK5eJj606wrs1zSV2J8VER41GMt+4a/letM6kI5EZizUFGtwutoutZAgRr+FmOm6KVyvo1ggT/rvdd7IuN5GwDOHrrrjA5Qzz1uAwzzfPZc6eC3/50zMXm+2Y+kRH5+vfn+1fnm5etLOSjMiLHjQTmm9UBmnS1tpoXxXDR0Rz9dX72fxbnnvvN41+sdAKef/Vw98t6qqzAeLd2L7+i+9VoAfUBttzWGjcRnZU5s65JoPrSoMn97zJyCpt9TVaBo0KGzrwL4lfpBysP9zZNj1yZ//hihvYcqh5S8d/d5OS1Q8r64liL0dy9RqXcON2tKztLShOjMgX7Odod/ztOF/baevO1N9Uf93W3MMf+HI/+njPD2Zz1mtnN7aluiv33drNfHbfbz8lnnX3OOLwM7u66Xs33ffD309Hmu3n/LNm0HlvpnfwkAfMgW9xmeFMCklViNXk7uf+1v/73Pn8rIZKnxhsQy3l5szgHANzdaPAKLZWwsHlBpuaUsugLA3OC2CHAGn5wz5cAp8mCKmiIhZSwoJ0DUiC62Y9qsc357ZGsCU3XwdkR+PEIm5L5BtlG1jPKpLwpUjgGsyJoPmAKDFXFTAwYeqOhw5QrTp4cmeUD6bUswhm4+N0DMbQB4FWXsAHGAkAM3757FITYxjO7DUeTkpfoAMH0+5U9cq9QH+K7F5SHxhn4YAI/tUr/0/rSDoNWmLup6/8a8t8c0B8y6S3aNYQ67NQDOM+kZytqRSma1xxFEG9A4AwJaxti2KD3gU8+VedryH/qhKkOhCVUNReNGnwoI1yE/hOmqRq7WctHSy7BK+SOAjtUNTT8e4F+5xl58BqiVm1m5sAJSeOGqbnhK49ButZcafK0dzsldrsV+qLOHJHKnuoUV8RuKz6Uw3Od4POwynKsvTXNj7iEM5Tq3KSGlNI/K6QVYJdIZJWrvJ1G9dK5uz6clZ5Y6vlPB2c6/zGOrY7s0EqrMyoVtAl4ZG9V7FZ33Wv17fHIsIMln/V23W3Ot9iNHY51LDKC6gq57c7N5+OhIADj5wDK6FQW2AjG/85z0v55d9NI4pqAZO0JLvwZ8ioYsEaJrvXd8TK6w57Ko5wWCAXrQoA2+aZdpzKlbnNrERJlV1kgKynf0PhHXONAs1OIoMe0HUCUfN++pNJLqilusKHRmg70pyAUVGiq25lPNGQtmPXR5o5q3ESsCWD5+fIyUmCJQgE4xB1Rz2qkHzll2TrCVy537bqXkI801DL8LgWeLIAFOifaSD8xrb95Bz71WNPePfvVM9XoZox9+fKeawoAa2gIIDksDFhe/q42n3IeILiVjyLdzhBYQDk369ITyTI5q8mw4bPgOBi+1f398fa4oMKwBlJwpLfTsyXGJDiH+5dI/jA9rl2gzYFoguKiUySPUnlUUTewNqTvfmJZNXm5o0z+8PFOfAXCtyoyIlaPA786d7w3g5JlPTy04lRxZ2gK1mf4mskSkltfI+WWdAV5dpxfaptW5aQNgn/bQ5/q8jPhiD1TZJkBr5hqK0IB9OXQEZqNMbkdCAC79AADm86ZlT6DOZwTgy9ZIFI59wbaQ98kpUmjHwuPjI9GqJQbFnP3o13EY8OxJfKH8VJT3FRWvoEKi0CkztAbAgJn1T5FJxlm6AI05f1IeUxHFCD9lxH3FteG6tl34OzWA+3v9jBGY13qa58LF9Y2iwEQUiSwqkgi1XFFy52eP663a0U+X0Hqts7CM/sY5vNU5t7zQAXA/y/pZvXjWXQB4OCimyBXf6VHgaWP4iQQCdmm1SCCxyioOjRCL9ZnxZJaCnS+20eTQagyOjCVjJRq0FPj592DzFWXjpNbusmKixJMCUTZMagO/enMlUSzGTOuPNIfaQwfIbbZg+mjLCdHm3/jMARDch2sNgt1vuyPBsTu+xD5fA2Bdt0pYrdOh/qIC4My3dX/uUofuz3gbAN4Vge/rY/395V4kA7vKgTmjP4Fcr5VPmzv/yt/6+yqDFLoYF2SjODujzmAo0NNzkbw9lxnyInFUxIqtyam4U9RfB7K2AWQewrk+RJkc7bXAi403RZ8K9CZXcT2XRSdsgCBAMMCXB+75lLsm/KE9q3v8emfLTC1jv2/k69+/dIOcCyke2ERGD6D3kbOxlKb/0ntm48pzrYHmAMAHWL63TeAOcteb8gQiNY+U/2v6M4YDm20HqBOQO9KT6+1rwy4Av/WMOHfExotQSBOLqpzyebj4oOhtCp2297kPM+evAmJ6P2d+dJqr33deF8alNswCY9ogqzyQIq1C0557Ug/OoRVveaO5ddf9+mDP+lB/iG/tJ5CnnMgZRnuBGgCVjUpH45wH68/zHtEuRwqnuEnPueje+qhJa4yJCkrt2WWGunHsvF7n6NKWkQf62RG07Fnpi9GvBYJ5nkQO05/ZX/hb1NTKLzVwcy1Y1bC9C6XYlGCAn0SdFNFzDWM5JcphwTWIeOK0y3XJkxZATA3dlKCSivY90aBdR9d5UaZ7lUBOGYuJZEZ1mTam9NEUlbrZXArIQJstGvRDR3E1vyrqnzkvQ6aUiVNWCA0F58Pe3Tx+ciphJte4hTpaIFi5mzy/AbANI0er4nBQlFf9YqqoylpcXm0uLi71WVOlTf8e0cBhD/sXi5dVpE0lYeY480zsB4rE1rxk/iVay1zh2oB4IoWqs4so1TWsA+cLq/btKcq+qZdr5Wi+6/w1FIcNxInivkUQqUS7AqJ11jVtAvqW5xGIF02daK5VjLk2wlh2DFnQz7WfDfRdX9d7H23nJ33O3KG9z5+dOhd3c0dO6bOLy1ESiRq5rI3QoAG2XJuI6CmOlkf3ZUhKUfkzlF6rYjM+5A4DqB11BRQebV48f6y+izMLAAwYxfAF2AOyEcQCcACAKZcEzTEgDRDGc3Jf9m/uI7Gpc7MkUGJ+RF1midKZGs36d9UJC3BFaZrcXgxpcomdF4h69EMJ7AAwuZeo0Bfv5URk7FSPtxwgio7iRC2qMp/lPqJwA5aPGYe76hu1h0hsgVW2Q8C1qNCfPuu+PCfX5L5EXDHgWb+uvWuwPyjItTdgloiOPkrCzVq4YlngIID6LZbEPZWRUVkxOWh8DtEmUh8A44Bnl4By5FfPJkeKnY4TDKaU2KxDqvnH3qMoevKGS2yrtBYcmfdh5LPTjsvQfif1dYJa5WrWYZx9Ztd57DSPGYFxm1fsl0bTznnahcDWdg23HedMfVf7pvKiOZc+bf70u3d2Sik/37WubXOWcby6aNJRJCRWkUq1dfW5nKcEZg7RZK1X4y/nOgsA3sKo63vw+aR9TMeEnf6OalWkvonsdbDV7Y5hg7dylbwf0alpFy3tKu1PJRBJznnScQJmO4j3NVwqTFHf44ebX784ERB+fGJFaDliWgQYACyGxjX1gd9vvv3xbPOPfvt68xZF+nIM2+Zyj2eu5zllLzVgH5svsYWFDdic6RnOPrbrKDPfJSVhe94ty1sGxO6iavc10ccwnz2QQj5ZcK0BGfOtRu15YW0Dr7FY74ddl+hruV9rvdbX8zPX6qJYX9rm/rnY2r3dEzcsGb7BnB3POPg053S/Nte88y//zf/edYCT51tefNQiiQBziAfshl6cCZdaj/G85zBPQ24rkJxJrBITWgjQ1gx+ZRCWYSg59KIR+GHmVoHgw3aHRJF5Avffp/O94OY3x30GNWfm/+4DYbcDxCjzOvLDjwd7WXt43+REZOe2exx69jX41f3bqty3YOYE/7JCXf06czOeOakzf3zSn3cBcy/CZW7BlwDgnfcvalC+bypQV0tuh8yOUgN8bxeDIACYPgI4LTbbFuV1dGhu6vFs6xmL5pRces3/OrjlyWoCUbrGDmeM18w27UltXgHmtDGAlrkI6GQ9WpHRZZCiCmwAXYZXItZ1ET+Hc/wSjeGtGNb8rpqC0N3vO4eTNiUK7kVgz3T2pghFCdzV64rMVikGtae+0w+iXDMONCkM0+9lXADKuLcjzqZc8SOgqNddw9ZMlCqvhohYUb35nOg0o3xP5VFX7voaBEsV+iE1Ek0BT7Tbzo1SXlZZKBuhl5dXg+6mKGJFz0Uh+4gokyOdfMi5stSfvVdOk4gJ2cnIT+Yr1+Z537x+N0AskeknKBtDB60+UX5m6NIYw+WsSM6u5zdGD3RZA2CAgMSmLqGpXlmMh++pNryVft2/VRoDR2eJlzkvbwohSTm6qUJzn+gD0EcWtMJpWkq/UpYGlFkJmfcDQKU8LcPMYMZ1W1O26bMicHxGEeYbaLlXigRnDTm/Ms65OXaMBfP45Bga+Sy5BMUWVemoeosCT05ole0h0swY+JrWzWB+zsi0hbJQiqa/iSy/en2uPv76qyebX331VFFLngFgSlSXs5JnJCINEOY1rseRolzoiugp5/gd6qsASINmos1QmwWmCvgAvgGzqt0JaK6yS1zr6eMTgc5eKog+AngC3LjnuaK7zNEPRc11TixjjxGtkkIlmmXRItOUAank2gLwpOz9kdctsMN/WVcYzAAb5s7RA0dqRZ2ulCrmMPfgfT5LXjInq2uVmjJtoGkhP+YkirW0LUrWtE1q0yhRozZdJbEi0qaoWKWp0HauN6P7jlzLwdW0BsIIch3XOfdDl45jk8+ZPu3at1HMtiPSDlbubUBl8DEck0ZIFb0zYO11XN0en2+JPq5BqVIFPqIkfm9QqDuYizzH2sCc9lizncY5twTB82wcv9UzdJmrbRus2zQmnBmkel9zbjn9Aq2WOUJUkf9aPNB9bvr0UljRUcykX6UMle82jPzQj0Vjj97FtpUVsLYGwQPEhOq+Q+sjFs7iTGxU6J8KgKdduQxI0Rd5z1GxqiFdjyPHPGdzY3Cwz7POEsX19+d1aTMlyoj6/ubrx3I2kWIADVrrpZz6jJFTH60GD4Pht9+fbf7hb99sXr46G2roWp8tPUlHfeYuZ8gtAG/uPdoAACAASURBVHg8++8BgJ1ScTgIlZH/pQFw2r3Xdj0QmEqbfikAnDasQfCY43XD5fvut+DB9Qr5EnAc3Le9uqbdPPeb6SSZfbfNQl2AaQDwB+VqJRcEIYaPOnSgO2EEIAZDhEEGlAqaQ/by5hpjZtYi7XkkbMhzlFKntU+Y5OhFXTTgVwtKC8T5UqFCzsab2tw9ZMk7HYCoFu/PA4grYYIBfo1XO/jeN0i7Xl9u4Aa/2WDnZnV4hmvy/UwA3NsR4LsEvUtv1/Yknvng+56zL56+GeVQUYkaxH6OXHKki1+t++T3AcDr+3vHn9SWLOI1AOZjaw9Ub4/WQ+v/7iyZc3x7DDXnS7FYIFpryiB2Llxfwdf34bIPAHsebOcyje/EQ1+5qHnexbZeBkTWI/dmTKT4Gy935Uyl7I+i0AUSAYgWmrbK9DAWWiG3tIceUWmgAjMxvBI17/MouRqZKwZ3UIRNz42xeY/9qfppeo4/aa9KtJZrRGEeoGAHXmkWFIU8303ebtb3SMcgh2zUGTcljDWo/UlxOu9LcVCEKucIMpFAs2XsNCxxqhhUpXLtsigY4hsBOB3CJcCTCKQpyI4YznzZGSVWNL2cBRYIc0RYMag2V969PVOf0E5A3FHV551g1uWLKI3ENeIAkepzlS+akXHTXwUEpISdck1QyL1PpLQTtXS5RiLd3vcNQtw3np1QcnnGEYEnskfuadGdU5qI+3HvKEvTP2q3IrxmTjB3jh4BVK3qzLpSrioU74rwizpfyuX0ufOsyds0ODOV2XOG+3m9mPpPFJhcW5wb9LUVlwHRBqBERri33q+yTQBURR9L7Vv3fG/ASH8RBX5K1PoIMHu1+eHlO43Xs2enm1//6unm+ZMTGZAAYACyIq1HDxWhpcQTAN7rxADfuauwKBAMsuozABpjFkVrIs70AYws1mlKE4m+e4XStT9Pmx8pl588ZkTtDPzZwlT6qKjQgE4iqQBKlglt89wpumSluTAOrs2b57YBzWcV+SwHB8Y0ObvMD/JeUfvlGSXo9cTiXPR1aopGnZy/qdvrPGByil1ayUwGRwx5jyipUm9wPl1/UNSQ9zV2Yh8Q2fa8ccSbPGGo9Rbpgt7MP7a9e/fvbJ4/OfYcEQ3XwCv7On1OH8cxyO+imiqCXLm7RT3l2gLMiop5h+R3+ihGZ2iqrHHo8AE3yRWO0rT20rLhemRtYQsUELomRQIHTfRVFgGBpW2Uc7YD4DhaF4GEyBuu7CefA95Dy3/qZ2sBD3os1zezyOyRALAQmnKOotJNTvCsEZzUjqrZ3vpT41IAWMJdKt80VY/72RwmWPrM7fSPnqN15jyf/WJsW322VVJZ26lcY2nfzjzeXwoAj2y9hUaJz7K0lf/ihImTmr1qlEVqwlYGi3ZwsM+wJn7zqydKOeAf6ySR49lvtrHYn1jP0KD/rz97vfnuh3difqRfNU+L+Za5NBwvXwqA9UBlS9WX+1jtigDPSO3tIPgPBYD7HMsc7GPT1+36918CAO+y37fX+gSa8/O1nncZxsOZc7hf0/4lJlnirkMA2P3UA4vLHrrzL/37/51UoBn80E18OJtehyqmaoCmlFAiTSwKQItKVJjbn017bhSmveSn06GD7FOyA2PlPeUzqmTB+E7Rs9UBCWXH0GyRr2w8AZIBp2sPxaHJsuu9BQV6EfnNbjc3vV3fvw18u30zYj2ecXh1D7V4Wdf4pz5bjPblPdeU9cMgvEf49t0/YzeOiEZJ4PmJDGHgRSGXzTUA6pcCwIsF1Dx6yvFr3t14QeecnTnCmUtca+348BqftK5dHrMJplzfOvRRK5jPZx4R+AJSWU+7ALD8/hFmW200Pfo71k/7rE2HGfFPHvHIhS1RGVOgQ5ezkJKepfYuHWABWCWqMubC2rutQ4w8WkcDZ553ohFFa6nncsSlIrMyrh1BYtyUKiEFVlOLOxVJRmUxScRMUbS1cnP1ugG7vP2KThrQeF+qiC7aBoD5gGNAd+WR8XyOCAJomzJ2DtaKaNt7HVVo5wkKCI57Rul8RutlcKje8l0BoUH3LoeIBVnsCOD539+Yxouj0oJPU4xQxj20zaIxmzJfVPa7dzfviZCiXF3OBEfwjka+Lc+evF5Fmis6HkEtz7FtJkMO6NDOP1Q+lyng5BtP0GTRLvetnao4R0wNZm5RH9g5zUXN1zM6imwQznqyo5TnT91fxlKUfo23o2TO5TUAdhQYsSLTkVMaCaeuQHbRmQGp0KlH+xIBIZ9Xbff6eHR0tHn27GTzhHzgyrOW4JRqJ1v0SrnWyvndiPFE+SPaxZgR+VTaxA3CSo5csz6enB4rEkxU+vsf3iqqC7j9o2+eKRLMD5RmADCfwTnw+OTR5jER0Ypy9tJapnC73/ge/wDJj0+ON1+9OFXfKjID1bfK+yjiXxFzDFNdD8ElCWw9UgQ5+zZGroSjHt4TeEWwCiCJ5c8zRjGcPgKEikWBcjS1QIkWk5sMrfyRac0plSTDWmWISpzr0ycJVkHzZqyhaz9/euyyVFoX3hsUpROd0Y4k0ZdFZb+r3F+2NgByAC1tTO6wqNNXZlgkAm1hLWjuBtSAUCLTXBfQnHxj2kT5KbZJPmf69DL318/unFzmH/ex4nyVnZHQlX/nx4rHVhK/uian2ftWgHPsMPYd7YGfcPzcHf0csBhgN+nL3rHnueW/6RecAhYUcxtslFbaTnOm7QLAsSm3ScR1v4KwYT/58/N8DdDT6SpguQTAA/iuopA5a2kT5XZQMX/59lLUdoI7dmBYvCxAint0ZW6LQHUA7MiyHbkzMBCQlj6ZbZ0WUUCw+q8BNtmXAcwL54L/MC09kbQlyBAIr0CRzuC0rakmd/t3DWTUljSxU6oDhlNCCSZBMaayHyQnmnWUeWFnte0lVSZ4eG/z668fK73i+ZMjgWDWkPPbZ99kDFmzr99db/7Rt282v/3urWjQXi/V782Bn3ko+3APAPZ66QG4ZdUNcyZaO1Y5xmvwdVsk+PcBwLt5DnMtroHf0q5sjd/z688FwP2yvT8CKte0Y49LaMe2NWKXrZuYfaSvv92fiTNmGeHdtsGX74+pnQDQij2sdfov/o3/9nPUyNTYETWwMqNzzEzjpMEz0utoQzzxXvR9Um83JlSGRNXYRDh4RXO7sWdOlEcmbV0r9OcOgPusnQCz8cHru1n8t4PQ/ROpbyC1DS0px6380a6r3HZvRdbrkO7PtXjefc07UCbn9qUxvWHLRXI44rs1QSvqd+h+C+dFm+1xuigqVHmRvdxJgOYaTP4UCnTmmifwnKC5pjatAm3Q4AIaA2h73yzmgj4wDYHBPhhiFGvq8dxuZVyuALAooUOUK8ZFA8V7IsAjB3jHXAiNOms3Y+Tn8Pjb+1pRiSbExXuJnBpIeg9QZDNzthY8gBmg4/IwzTsnB9WMZnBfe5ENGp3nbeMXDOWx0BVGNInn8/7wQYd1IqcGN44yJt831EodmAV86OdELVPDd0Zziwp91wBYUb3kto6c5hkxdV3gEsWqc1WG9IMZRU4fmzbm8SMaKCGbKFoqB9lCW6HbOco/DVDTN13OxhGiqX4vI6Qiz7xu8Oj0EfrbVF+LOvEDkOnaCryW+2Z+K986pYvu3x/1gYeBPlSjnc8qAx36ekVBO72d54aOjRGEAYNYl2v7FsBV+4hq2nkakD4ANoyQEsHjXjyjVakd8Qcg2HmCA9YROT+f52g0BCZ7wrntnucIy6HM67PL/WOALeVnCc85p5coYXJsAZdOB3KknPap7arL7P6nP548Od48eXKi64uGTUSwCXJZpMrKz8x35+E68s39+C/jBWimTThtEHgisszzvHxzplxgPvfV88ebr188dr3ry2sJN0GrZs4BSIkCI5ilEjFl8Fsl2KJYXI/nevn6XFRo1Rl+dqIoOj9EgVl/PCcAyGPxSbm6ULtdi/eOnicCVdgP5MaO0kIlQEV0l7kgGnjV0eUeBmewKGAzUJoIZwMiXI5YW515Wsui8hYIZqvg86/fXum7gOVnTx/peoyTgHOE7QASsAqUJjFzCr95fqJoF2AW8Mr3ANjk/YJNTLN+r/eZd9Q2BZjzOdSZ5aS4b6qzHCZEsugfOQk+uv2ARHL9E2kuo9xRMkfOaX9KGbEXBNAyzhHWEliq9itiXjWI6U9AuyPKNvLjuKc9jsiZqh3IE1rrLAPjnWsNgGlTouKhvBp4BRRtlwSchukMqoyzZ5VNG5E5OcJHGs8EJu4qn522T0N9THvnf2cMdn6fuaso8Nm1yu3ARkjuOOPUAXCMdeoWk3c9hcjcBtmvo7zgtJPWToTYwVtR4Hqj2xRbDLIVCObPOAc6qF+35fcFwIsAwyo63QGtzv7huHXfhFkw2DAFgMXKUv1nyqwhlvdIdYFfPDnanKpMG+eHo/ex8ehfCfBd3Wy+/fF889vv3kkZmrrqEYETmG12jgQiyzG3ZSPWhAvIyvyLLboGlpll/fU+Tvq9RRNzvf7f3wcA77rOaGuNx6LtizW6pKvvutYvAYB732aPWAPgfu9pn8/0in3POcHy/p5YPwOfXINfv7YbAM/+6z3r3+/8C3/9v2kBJ3vXPPGdx8VBFyEWAeAqKzHEr5o0/K5JtXwsU8ZsLDkHLVEcUxqd+zsik+7tncngPRq3i/rcO+gQCO1R611DkOhgddcEv6v6vvvucSsAlqDQPESyIY1BPxCA1bVvZ2bsnVm6x8gR3V1r7bb2T5B1oKHNsPcm4u0mgEh5gURAqkZqKHJzsU0PkPtlCWT3tZHPDgC8A/xyfdFCybmsjcU5QTMvO+Ow7W3qALg5XyRQMYH0ek0IECm64rxS/h4AStReU/HcNwaMacOuCPAAwNkU0jXx6LaDIBuH5vSIajpCpgOuBHlySISSbTE6G4c6sJVDPIGh6rsqV7jmUPOEpaYv4y2jS3S6cpxVpF9OBxlVS298ItTJS2YWRGdAYwdoq3IzUa2MsWyQa0fDyJlW7m4iKSWwhxR+0aQVXY4IWaLAlsAfXszkCSdn2AwYgwM7Bwu8F0hE2GxEq0vYz5oKGOQRVJo1EhcguHJnQ7cLCOa7wxFQRrUirYOme79qLU+1ZveVBctMp55tzTqLo4Hhoy9crxnRIucqGsQaiAcAu6YxkWhTbUPVTq6v67y6rFHyhUUjrnSHfL+fC4x7Ig1EYtkwiJ45Sms6cc4f1eeV6jCK046EsymO7xc1V5FkpR0kAm5BMNdodbQMZwrPFzrz6TH1Ze+rXA7U30SB0/+iv4uKyjk2wbMEqPhulcORIJiEnD4KONNmxKC4DyDXQkyAVudR00YAKWCW31XG6Alq0A8FqF+9OdNzAjxd3/eB05bIOVa+LDmx93SfP/rmqda6RZQc5cRwhbbMdfk8AJjnY66ipKx9uCj0clJWxBSgx7MDvgDbpEgxpyxAxVwx7Z5+BfiRx8tcgtoohevLGwEYgbVahyM3tWr28nzvoFnTXxKgco1eotI5G02/NkNCtUTPrtQvjCVAXGCvlOp5XjEDAJIVxXT01uDnmxenQ9yKvuCeAE7azvgBAAHAiHHRh4Bjgd2ibmc+pUavHV7QOXGo1L6aFJWKSBmAO7pumreFxyLclD3dYB/hMPZL505qT64aqmeXtOu98pOhl8aZFKcFXRwRH65larUjiiOy2ISolmeVd1+cCPQzoDAMmZDxaEr2u+whS+O02EmN8qz3h7gk5ZgcA0vwpdtC62vGVst9db6X2ZFrlMk4gDz7XPJL6as3Z9eb15XLzt9at3VG6iwezrtZ8mgdRXRay7RJzBpbWboJ4FSkPMey5nCLoifC3J0Gsem67Zn9ehrzduLMf79fBHgnAK4Bpn977jr39vk7AfCDlPCqkK5zeqe4GnsaNYG/fnGy+ebZsRgX7DtQqhfPPGpef5aj4nc/nm9+98PZ5uUblO+9rytQlzhCxv1ADnDvq0GX7kzS1aBlXPr3+hwMCNb7iKauLOs/NADeasuOebc29n8uAD4EfqedvOyJDmrtiNuPDW7LAwbUrspAj0dc2/27APD6M1v2+D//7/1dzO150cpk44N4tjn0ncM0gQHGjXPRqu5u5d7tRVrDCN9o43A9NtPWFDnS5DYwVh5BeeoDlHYBa2+UBgcLcLIjL/cwAJ7CEbvab/pJxX6Ha297QH9fAAwgWIOrDvwCRna17ZcBwFMgZ73wc1gdAtkD9BwY/L5xdANfB07l/NkgnjnA6ZMewc1i/skAuGH79VwCAPf869wvB/EaAOcxE7HL53qdQx8aXi/+52/pM8kbrDJfMi4LRPEZU2wnKOu0s50U6OJdaZ5272ir5bi16AsAsy9pLVZkMqBG829kVwEOTK/NWjOlZYJ+RSmLgipnQvPk57P6bijDovdChSpjINStVuYobc4BrX2h8mDH2FQ9V9HwSzzJ6RhRKA611041fUZRS4PgRILlAZSB6PzceKZxUAhQVT1miTNJgMMlnRir5D4uAa1LITG2UKhpnwT+Rl3DRNytdJ4UkkQDeM7UyiVnMgdz1LgT8VYUuByWqp8ukGkw5TzZylWVoJbHOhoLmY9h9ATk3ty8H2WbAL+PjimpQ6QTEArIrvlJlOqBa/jm/ag2G6BWlBpwnPtWnq3Gr+aCRa1S6xoH0NyPcEZgQNFGwAfnkBW5TSWnvxBtMki3IrRBsMsIATZpn8FQ6NC+fpxLobELxFclAud8PhCAJGIBPZVrky/LfwOokgvMvU2FNsgnAv/48YlLCKEcrPzWaylS89y0yXnIHj8AH98HGKJCrWe5fi9AC2hX5PHJiUoV4Xp6+fpMkRGuDT2aiC1rKfcBfGFYM3f+6FdPR2kiRTmv3ms7ByjSDkDX23cXmzfQoG/oF4SXEMtyXivz2/OYMlM+8+knAOGZygVd6TMAVVG4y7FCVBLADnjDcAX8+h4uRRQAmf5XhFlzxdeG/ojzHXANrZlyS6FtK5+7AC0PA1gm4qpyYyXWo3uUSnKo3MfUxqVuLqJbisp/EEWZtjLmKU8EUITCLbGtjdtOBFEq0uRlq29c33cYpRXBVO5o6lF//DSEt+TUUfhylngTBVzK4H522VylMp297tFDIsCm+zsqbAALXdSRzSuBaESHAKluT4CpKdPsz/wMWrWRpF+rvbqfU46E+v2UVVp/boDRSEO3yFS3hWIyhcbrCO6kwCo1oczPTvXttkh3SBu4u30Bf3HSpCkjOuptvRxcZkG8pZzXm4vNj68uNq/fXg6F9JwpqbWsmuuVd70FbEKtLWpuWGPTNoi9OFk96c95njUnd6M4y+aaJmfRvsO8WkY77DQMCP7DAOCpi1I2TO0FqRGcygQ4i2i3afepZY0j8o7W7jcvTja/en6i0mnMaeejd9t72klX7z9ufnh9sfmz795tvv3hTM426OpJHxhrrs70QxTo5TwqhkPZY2u7aB8AHvfbokgvQfAvDYBthy1FnHqb1/ZlnrX/9+cA4DX4TT90LaeJXeIQWrbXY/zzAPCuKPEuvLUPAHcnTx9LrbV/7q/93VXrYvraGMeg4KAgx4nNVAa7DCt72XtDtoFqytXY6678laoHavBr6nOvQ2Y6pPPK1oPXNxjftwH3Fg1dA8ovBcC7gqky5u2j9O3bYB667noz3BWqpckY5OOzK1/Jrgm4cKbsavB6FQR9tajczP3djq6PMUzEdB1k7vcs1d0WdFzefdBGxja0kLPPXAIAipJYxnAoNTQ9tNq5+A5HgHduEAcAcKKOnp+zPw7N6+6UCIDogJm1YmdOJUMUxT0OCx1cqcOIUVOCSFy3R+ESIRTIKceQ6FbDwJmDs8+J0p8pozDAeitjxL2dl+qoVmjhGICu0f1Bp7mfc7nuAcd2an0cObPeG0x3rvC6rhnq7aQrh3ZXuVXl1R51dwvQevxnhDjPyz4SCncobACnzJc42nS9KHxWvjD7jCPxRS8WaHIepo0/l4Qy3S/lmlQMXdF7QEuorMrdW5SDQ6W1wPhnA2bfi2dIXnmpI8errhIRBswSQrq+EQA1YHd+1XzWyj+OKFixaSSIJYBX0XYpLt8fJbNUsioCbOU0cO6mqcaiKzcqNHWLBTA/U5rFNYHZs+lLC1oZZMtpUCI9cZbQT6EZ21jzuojBwtqRenSJC92759zT5FnzDIC7KPtiwF4RTb0m59NGIbmxpE8w3wDILotkNgKvHZ9YQCpUbc4yA2iXHYPNIOGrKtvT7x1gx1xwacCrzfk5IM45qm77jLLTNjQzcKQ8fnKyefrkWNFZzjfAHGWKUnaIXGBAFv3ztujVKuNUCtXcA8BFFJi1SVT51988FU0agAh1WXnFRHqhFT40iAPg8k+5rvfuqlQR+cDK6/1ElNyRTwmCEVWVcNN7A85L0675od2oT0OjlrFaUWDuI1B4caM2vHl74TJKqiNtdW2vs7umEhOZvGshq1fvLjeoTwf0Jt9SEUYcoRVhJmL8+jUAhfzojdSpoWYDOB1hMoOCvwGPzk1GqOyDos38rZJLYg9sNjd8HkGvI+eO0zdQsqE8Y5ADIGkTIlk4D1j/gH/+0UYM8ndn1B2+lhFOW3kPgAwgZZtXJFgsmmU+LqCaKCzz0U4X7y2hERNxVHmscgJJEbcEtpjjpje7frQdEXZGhNaOCBh0XUAyCtZxmNYWrnUS+2r0e5yloqAbuAQ0hpklRg3MgbR7VbYoIDn7cIIVZSQt0uFimsUBnPMnZ+7CYN/6Y9Ia7fSaVOj0e/mAx749ad0wXZJO42fBaUBt4O9eniu6yHxkTLn2cBDUfiynWJWnG81KGaEKRpr5sdRNmcDOYz0BvK+Sz+t5AgKbcFbsBD6r9he7ax1t57piE5RIZXKAu93c7RIT7wqo1APF8aK36v/yOQHCRJn1vQLt5Xz0XLeDJikSSdmJE5S2QIH++vmxnE1PH6MG/UDsCtcYXoq/pk46kfrf/nC++bPv3irPn31LJaxGYGH2q1miUyCsB1yG5ZnnrpzpjEufbnktgGhtS66/Y8A8DeLd4HQ5f732J7Y5aGeuIk+78MDa+bLzedaR7jVdoVGKF8tv9NmEiHGUTVixbf2vg1zrNv2Uv22KbSs5/1QAvD0Palz+2b/6X4+nmwPoTUaRCxkMNl68IF0QOx70fR2+S3krtEEJXuEt599qg5kAeHcuajpkqwOCT1feNB8E20hxBHOHAEGA7vRI6nlJTtoDNJfX3Y9G1/cff1eCeDbIDqySyxMa6hjAVeEwj9l+D4uiY+UsyDN70ZRwjcKGbQNfS74D+PvlK8qYtiaHZ2wei6bMjSleGAyBqAdPKqTz+SStXzTcXK971eYGMA+WjO9+b1XcfbvHh35Of+zy5G55CSsXN49pQZkZEdWhVGDQ9LgSsUi/VekFU/1dj7YLOFnMyGBNwhPJDa4awGmPDrY2t8fh1vLJ+6HQ12kMCQFu1jeARrRRU4T7+AxqaoveCZAN7O2as8rhp35wDIkql5O82/SDHAYVgbCHPXUspwMiTBBHXg2iBaiVR+cI3jC8Wn8CvAKyPS7kUxp0mj48a5cP6i6grgAf45X607Q7jopQj0UdrPHS/UetzEkrXig8p1TVnSrN0eZFhMXUL6lJXKVwWOJEOqE0hx6fiEdA5NyLp/hX6jGndBVNVHsemtJq4F5AvMRKBGwKJHu/v9lcX1n3gXuSq/vo+JEMHfZqRWDfu5zMKIk06N8zsh5HDjTqafTbEWCAXGeJQAw5wUQbTf/lzAHM8qPSPY8MYF3b14JUPAf3J8oZVWg2KhSBr66IBAOSP22OEdwSiHde6NUlhpQjeZlXnGdx5vqMsvOK/oPKHLVqnMGqLSylYguVRbWeBfHhhtzdq2q3o7y0nXvxPIBj2sffRK6JjOBMfnd+qefiGa0STY6pgameVTV0H26+fvFEYJAfaNUAViKGgBWAHc8QwTKMRcbrq+fU6rUgFk5GruVoikEhRmzo0coj/n/Ye/cey7Itu+vkKx6ZkZn1uDZfByEMqI0lZCNsgS0LbCyhBmT+QELiSxgwQm0ssDAgIT4S/GO1+95bVZmV74yIjHyg3xhzrDX3jn1ORN26t/u2m5CqMjPO2XuvvZ5zzDnmmCO3965owAh6KbKriD5Ai7367u7iAgXm9xLxwoEBUCbiHSEvOUgAwYxfgfPX7y4kRoSq9gDUpQMAiEtZJPqeqPgLcgAR/Kq+AlAHNLEP8N5WqWZufh71XhNlZk4ZxNkRiaEOfZl1DPjFwUC/AYDpO64TgK7yQwBm5WQLOLmeMZRo+k2lnjD8k8YxSs4ZtAicF6hljBREwEnWQHAAC+8t4S0xAlCYtoK4qOxH9xVtZv0F2ESAiH4i/5lSRaFTQ/PO3uht1s5TxjsKvYB2wIcYLyMlBDrynPcoP/NZwOGyhq9Pkwn0Bq6q3y9trrRDkVs5T+e1a/AYEcrut+/XGBAu7Z35r3bG1w3cF3YG8Ssi54Ar8kv5j/7DYUTfwqg5OkqVE7+j9oLO5BoCYInYzzKHa1s44DO/j/3V8cewQ92hizOdX7EuDAESlZ9RUzktpLxsEOx85m27eQ0K0waxsDYAkeyvwsvdJp/jbhYP/cq+kpredkpYayGMJtOgj6XSDh0apxhRYNeyDvunSnaxXuXIu9r9+Ppi98sf3uyevXApK9ZERHJDO0+EX/NoMMn2BzIclJj27rAjWh/0/pj53UsQOAHVwrIaMzP3iP061kqZ051pOO9V7d4DOLbGqTMkbTMvZ+EClJc+QGzrtU24nr+ZS8EnvZ0RNE6KXv9sfZ+f8+8t7LZ1v7nn9bKy85t9nBcOov/kv/2/u2Node8YbpPSGbreenGvB3Etr87nFsux+p5zfx296R3M3/nevkWZBTh2hXpw76i9gDP0kgYclkDiepQ3dMnDg7gsQbO1EY7frcSKAgzHpGwTWP2yLm9TAHgJ+G4DgH3oxIMzVwoN6g8NuGwgYyyc/TB7AgAAIABJREFU5H2Wt63EMPJuPVdmPR/Gs0vJz3RTFGHJHTNN0aBlegTXm/naqdLB4HoB7jsItsbRNKLrh0cfm+XidxSLA8vR6hkRNVV30vm5zp5vH/x0Zc8RthhJ5XbVGsmmKyO9chQx5gPQs/ZWwfg+xcppY+Onr6VxbQG4UKAFphujg3YBjLh20GZrmkwAbA+uclzJ80TFdORvOp/W3n+XIhq1fMurze2SF9rns4Gn6+Iq6lEAkehoAHAHwXGsqVZvBDgeUGc3+b4WxbITrw5aKTcn6uncUokRKSL/QMAxxmMvnaTxKsAYwKEc6Yoqcl0i+hnXjLvrHlb5jaK6qzSS3s8AUIYuVPgSndL7l5NF0ZyKour9cVrUZ9nzUk8dSjp9KodlaxPjM+4hoPepBKUeaM5Yjd85u/xbNOiTE0XGLVRi4bHumNI8FYj0WgiQZn8ntSFOLc0l1fWNMyIK8K6LDJANWLRTgggnUTtTcRXhPDcAJoqtsVQUmQioS+OonMbF5e5cwBE68rEAMECaH5U0UlTVlHj62304o3Pcw8rSjsBbmK+o7FUXWUIvzdkDSObMi5CjhIdEwWYdADw/iU0FcOXhtAnQCMBBVIrf0z8AIUUud0Qe/f2IZEGD/sU3jxUVZ30ADgHPGL4SYyOax9yhlnCN00PUoB8eq8SRKNnkRH40+EupJeabafdV/pB810+f1H6VC6ooP2sj7aOt3OOH52/kIAC4c3+o0KEG078SeiqBJqK0RN0wZhOhNwXY+bwxiOlXcnSJuj5/8dYCYadHAruhpgLo+EkJIv5OdC+01kRpVdKp9neixRLhObLQmMoVUQO5gC7vBFh1hJnazjbQtR7ltP8kOnzyP3EeJJ9RYKRAMG3JtbQvdU5DDTWN12exGB3QqkUjd/4y70YfXV4yBkT4XXZG+4eUud2v9C+gnPfg2fRzosXlY9Q80v4YAa5PgMEAdPe7HJHYZsPxY9GsKIgHfMlZ12mr5aRNBNm2mY+hOL1ir0W8qkd/uz2y2P+T26tFalCYXNlEDKMGfc2wLfDgzycQjx1nR8mVoorQbJmP5AIzH5WOVaXZAhg7pbdTbfNcbNlDP/vs5H7NOj7TqeAdAHeAnD6PKFfOlm6DTQCzIEvq0R0A72u/ATD6HDNquWy3HSl2HNgBx54c+n76iLnK+kUYDwD85BHOQdI97u9OdZ1dGrAhwtS5vPqsNAXlAj93tB6WCusz75XnxKZNXwhDjMDQ0p4cALhs2jVWWOOOmwHwyhmjf04XTdo65sFom/s052Xs/x7f2rJve/93gLq2f/sY5979z/V9toDm+v59rRnfscachrrv3ofWxiGMl+tuh7/8be1PIugtxzyfrfsBPHHn7/43/9eXfYAx3lYb9NlQtmWttxB2QLDpm03xuWiHyf39KQB40daGAPL7rYHsv+uRX23UKzqne3JO6sMDcBj4ZhDXbV62Z1U/6wAA3qrT60m0HwBfm5y1QBcTM+876mV1QSwrS2aMHBEvRcRGR9ma6B2ECkw0tWEpCCJ8dQrF7n4Z0NM7PBffdYrJeuH0uXfTYl+3U5t7E8vqm4420prEfczGe5UYT3dS6JrKZRdYE4VsRlWnF7iXkphqzyP6ORb0PFRyAGuBt3JkW6Of54RyOubiyM+1YSHjt8ali14lR5PrJgDm27P0lgCYPOutVFGJaUmkqajI3picD2tl6WmYRHgo8ytG0aALq3SNAaJVka87KzIeamdR0nhOorF2SpjurPGsHNXQs9mHFHGtMjymxBL1MpVaFO8qE8S/1Z4jAzuNVwFJ9Y3UkR19jmOk54crH7bSP1LjnH5MSTnAN9+3QKApXwGQ9E0HwCOvuSKws+8sLhhqt6iPUk026M99rPz8oSLEKPHWc1E1hkb8xVRZXSuQ4nSN0bYSveJ3og8+aKJbpXTuKCv9ZXAbWrnFqsyAYB84BsQeu1RVBKkicBYQnP6+vKCm6+UQ/RIAPi6qtGojU//3UjR1lYWi7NFQnI5qs6myjmxalM0CaS7/49rJHzWHRVEtEJxcYsBQxOPMXjHdnesCgnlfwGpylJ1SZIo6kdSTU0eJLZJmZ7AdT47iOZprxxL/hmKM8vPTxw81x5TT+Ob9yGP0Qe/9Qmuy1jUglvJMCGYBInkOkV6pLUclGQcGwPMDtX6t8Mxqd+1gRwPpfwlePWS87FD47odXg7HCuwDqHVF16gMRpuT8sk6oyUreKpFwrHD6jkgtwFrPKIorhiDv/d0Pb7wGuE85BwQGq3xNSiUxTwHNP5ZyrNgLKgeG48Rjyv0xxDG+2YToX6jQ9DfvyLqTrTNUortYnHpXz8W5QPvFGBlaKEuGkQIFjNnJ1BxQLeCW+sI7iQpdpYoAwFGYpnQPucdEawX8UQ3XPmtwbmcB/UC0/FI0baLROFykslt1wvtZKSE5VPN35DGbWp28Yd27BSN4XkpBxYAckds6NwRMm5jR3MPt9J32j//mlBBHMJf2oj9fg2A5/IqJwf2GiFfu0YB2QFB/3wRrCkfX3vVZfQXopTYw0UXyuyMOxzV2Grs99IkcF005vNsQjOehn0MAuNu97uN5p/QfAHjYti3qnr1+lkGytk4HwI4MV9rQnoohUfbetN8CgFuppXxvCLVVnWr2UDFD6yXiqJATE6bOyf0dooJEgr96fCIxLJxD7BXMwWFf1pogCsxcff7qXHnA/AcI1r5RP9JKKQ0MzZ8EZKLWvRHVXTAObM7U5Js9sAXM9gHhzLu1E2O0UVHpbVD25wEA5z26Le+16tzeng/c1/DBRZEu38NW6NfeBIA77kv5tC0A3O/pd/HA3/nb//X/KQDc//NirC8kP6QVcA8wXi/gdMDac+BavxYJ0UFfNM9l2ZlJa90XAT4EJHub87LXgb0/6Z3mBduRtOHEIUA9O3Op3rwe9A6mxmc/NQK8WlnzkFiqNh+acAFyUWz2WDea0iKPwfftUciMp4BM867Eo72eXPv+HQDvMjgYU8eKsMj4LGpYPxjX6m/rjWmrf/sheqtFqLqKpmSu72/HjWtkmy44y3F0wNbnSuhC+hPwWLTggOCAzrQteVG5R4SSNAeLYqTxKKVknBEGlPbcqwzASmxrsWm1Gnm5Zz+UJ3jDsRWRp1krNlHaLoKVutWOThoUOWrreuGKOJbCrqjS8uL3MmWtzmOJK+Uwk+FcoNvK0p/0jswVgdI68BLZ7pFIKR2TszuM+nvKAc38dw6tKebMf9dfrsjeJbmjPlwjhhVQxPXRK7Cxen/3QCJTjpCPiHVyb1XiKAKBUV21IUMutYEnfwJ6AAKlakwufNVVz5gTyTRNfjpJZDQX6M485F3ocxkEBagcbTWlUxG2AooAWSl3fySn9kLjHiYD8yuOhIgVck/AR9gaRK0TKRaAKqZKctZFiypjJDRu8nDpV/YVxlUR3o8uiwTATu1d3lV9WlRdotGwJ6AA0wa+T/uIAp+/P9d3yR02iMZpYZAySmdVbrZBbKLEEwRrvAsAR31eeaY6szxWPJN7KxIqcGpwZkEug1bun2ijcjhLkZuaw6FwMy4YcLRNEcYH93ZfPT2zY6DSjfiOGQ/3NC8AdTyHeUs7v3r6aPfN149VB5jdiBxGwKxVja1g7fIt3qtoP/MUGjR5tI8fnwi00A4iKohYMZ/IoyaCyPOhNb8msgzNXMJL5KYbgNCHpw8xXl0mymVlXCKKdocKTX+F/cFeT84fa4JxR1UZQTGcCEQ4qd9L5BgATj/wk/qiP/z4TlRv+tuUaqvIJjoFiCPCze8AMYroEWEmDxiQd2JaPUCFvcM0aO7hfYZIYCKccjRVnq3HxADI15myKRbCxUeVX8JAl/OqKPRiEbSKDowFIFXiW0WlJgpOhJfvUq5JLJLK7ecZRMm4TuWzLgyyTac2hdclKwHeRT19cF+qxvQpL8IYQpkGVHACEXgIGKF/APyJFoc+TnRWoL/OEc3n+y5zw+8XUd86XAIqe15qzp0OlPvvYlftiwLzeT+D+Xto4pnXPvtmPWCfm1GKXbqC+SyOg+yTuicskQ8fRYX+4cX73YtXOJEmY0bOlWqL98BZLWNtU/w2AbD7Zz7BKVBFgV7nCI9xSHkej3VXbbbDxAKQYxwao5BndUfFlr2U8ej1hnU2pVJFjYecxjpPUwVh2sbZO1h30KC/eXqy+0opE+w59xX5XdtyGXscQb9+9m73x9+92v3w/K3WRejPsRlk/1RUewC1BoKXc2r5lgubbxV86t+8CQD3sesAzPO3sy/nQ37fAXDePyC/O1cCNjvTt39/ay6tf5f7HojfuXTdgZ9uy3YAnL2kj2+cRgsRr7/5D/+5APAWtXmC4rYom9x5pyEuOytRmln2iINPAioy+iaNIcBjAXwaBXoNeueGGoDePY3Lzlp7ZXKvpXdyqfK0Br4CBbf4WefqjgGoPNC5A63zYw5HgHNo9MMh+bu3aJa+ElCWjaIDkn6P3DeLfb0AssjTR6Hk3mbij1pbVYNUCq2nx8oxtOHuzX/e+zogvQkA/1Twqz6tCHAElsYGWgdgKPoBqt0jlUN12YeTDsI7x6BbjFXAdkSZGvV4HwBe53bE8AAUCtRVlLOPtZ654XDx+Jv2hqFuIx9DztGKOEgAsgKNTShKn5WQC99Njm8/wFyiBmPSNL0w6Kew3ewNDk1yMiNMtIgylqquomLksap+q2twOlIztQlksLbyUpQpYD6dPDwZ1H9RARWBcY6SHTGAWKixRNqIztlgTJ1ZRbEVjTJNWhH9ilracRPFaZdd0pwoxwX3zx6qvopicwErKLaKSguQV8S6Iq2ZZwDg5GRnXDRHZZx/2n1uJawc5Z20ddPSZ34y4EVq69Vu+u/d2/fToVLjaiPREdDU5nX5ntPd6cnpji3RkU72dIMzuRGlD7HMaQekKleWCG05SyymxZjb4WBVWFPuRZluNGrRlYm0YdiXs0y5fBemQkPhZo92pLYossMJUOWJEIRCuEg5uY5EJ884FHxH8mq+Zl+QaJRVn0VTPT4W+KOdBrOAU+cq06ehUicKzHf4LgAYgMyPn2vgTDu++ebxyLVMGSfWDpRwzmQJO11MujLA9+unZ6I0A8iZzwDEgGDGLhFtooemcDpSiSjXV09PBVwZsLfvXAKJNmGcRrUa2jEgGFAdVVwBwxYFBlADWjF8+S7/pc4vkWqe4Uh2K2mFxsPdO6Ls8n3AGPfnXR6fHWsOAUxYg6JHnhwJaKIeDd2bXYuIusSpai0l95XfOXfYYlUC/iVWpX4XdRJgTd8W7RpAzjxWWpaBAn0/VKqrlrAcQJxXyrM2OAVkE6GFNswP7xHQnkhY7A8iu1zPWHAtz2IviNCWBK1qHrmesiPcrt3sKBft9l7j6H5ozGenxztyq6GLJ2dYAP+BHUm0L2Jj5BbTjzyPKPijopSHjm3Nxi92AsjxYTr2GihFZEpjO0SM5p6u7zd16GE3hJ4cnQo5n6Zy9T57Zl90rd83gHV9D6jljozqtFe7mAf0C/Pv2cvzqjeb/FLrUgyjv0VR4yDozwiD4ra22Pp73b5d/t3fVFpD+d1zbvfvxaaTnQdQb5H83wYATnuTZxz7KABY+37hBzFhVuJWaTNzF8cMzq5vn57uvnlysntc6yJzpdtTmlfsB1ef5KT441+/EhXa9cRxIs6z3yM7ad2yRWoub41Zt1eHXRVxs/Gh/5K5oGesjLAB4BbU/+mwCIgPxllfP/q2UKTsmg0QvsBAbQJlLJYAf96gN/eQbbxlx+YxAY0JOCRyGqpxAhCHxMD2rY3bAODM/X33iL0629vfv9eZnnfo/Xbnr//h/yoAHDGfa7kbyV0U9dH5eDaQZl7wunHurBmJmB75WfJoDZ4OAuANqrM3v9uB3/69nl9hdLCM+K7v+/sAgOeC9WHbwcZNG68pn0yEGTHW9c2j2De57YW+fGa63fQtG3LZdG5qjzb1yv0lqodBk0Pw2sZ+QGGvb2LX/t6FvA5IsGuD06GRd1gqCQ4wWRHgAJG+mazbvH7/RN0DWrL4tEOXEE8id31dZR4aCNWGXje3gWGgCrgw+F2WEds3RwaYKiorOZWiehaFNQA0a93052WuflgTPB8PnfOb7fG1I60JV6lsUJRI255RYhAAgyHshDBSOQOi0Dypsog5JbLsSCLvnLq2yT3SISIHGrQ1i/ykPaF7dwAM4OKoNcC1NoHfgyic83n5t1Scq5QR/X907Bq5jmq677vzQs+svNj1HMl4RRMhDkGNp+i0Vlbm3wawpm177KZnXc+siPe4tkrr+DOXXsrhFZBJtM/K0KjzohhcpedWJeREdS5VafqD68gHxvjmB+AEwJXq8qivayCq+wPgKLsz8riTI+wo8NCAqKiWQKyozPf1vrRdAFQsgKguGxhGkdrnkGmIiiTr2ZSVcX63nCsFIsgxniCavHXn5SaSIAdc1W+W80aCRIiC0UdEK4l+WlVakTtEkyi7pOis50vmcyK9jBcA2OWiyEf1NTybOfzVV2cVOUYp2iUHGSeAuhXGEQWj/JSV1omsIgol1WU5D027BthQGon7C/idkl/ss5roFr8HhCFq9Vjq1Pc1fqg401aowvweIP/6zfnu5at3EuHiB4eE8yMtRqd3QuH5kemMRESJJtMGxozv0n4AbECw6MDQj08eCCiTq0v0FSbC0ypzBDKxajLiZQ9US5j9GeEslLIFjFXyx6JuYcXwDMAp7QI0BmTSdt7TtFYLYbEfONJrgAewRBgJaro0DApsRpBxUFGrJi/RWDnMrj4qdxsQ7D3KazPK1MlZ5buAsJNjK6Xz7oBalRe6f1cgVNT+SjOLSBb3Ym7jEFAZJxxEgOC8S2kZACJ4Z6LFovGSjy3hMbeT5yWyDZhFzEvR8ZMHu4dSl54q0DbAzc6RUNZd901ATndQ811HZed+FEN6RIA3gje5V87JiHBt2Q3zPpMdaPtkftvnTsQ2r9tGVul2hFgRVe1dOA8dyYcGDc321duqPc2+WRRoPWtUhnDUs4MePu8MpNvYPv07HXjss2VD+16D4MV9yj7x+Tap0D+XAh0bZIJep0stwFTZkU79sRNIZ5cutv5HmGrsGVCfvxYAPt09eXTsCHCj0ee9GCecXOwFr95d7r778b2UuxEtg/XimuaTDt1j/5kf3ebqNu4auK6DCx1QJs3lEIDcN3az32wf5xyOrTTa9HsMgLttvQ/ALwH4XPTT1t1eGTd9ftN6Wvfjoe9fxxaV1vnX/sE//eLoz6TBLQBjZOfLMEhkInTC6y9hD1sG3HUTI0Ljg9igY6lWdxsAvDXRtrwjWx7DfG8Z/S012w2AHZrnPu+LOntPXsVic2oUVLerHjaUEDfqfNVqXk+4gNj++4PtKwrcPHQigmWKT1rDPXrUd/3cOCu2Fu5PAb7Z8KWgiYFGTleVMMlmuz4glv9eH4RzDi3a/BsB4E4lTkmeErsqOjJtScQv7RrztlONO5CQIMKkUMVTPY0FGxo9/7bTzzM1u4e7R6NFN63NNVFg4+XpBe1rrUcTMT6jgGwqauVwDkBy3wCrIq29zZlTpvo6cqbSGZX/OnLDqkQINPPpNJujmmhaDqu+pvidAFzl+iTCKQpvA8D+DnN6Kk8mzYLatTqUldNb0YYycDAMAVy8u+jTFZk02DQ1VteN2s2mFPNDRFoR1URcF7TbiE8lF3juif0gFYBXKbiUd0i0bD6XZxlYm14e0avMQ5clQmHWIi7QnPmO723nRcpkWFSMd4bO67zY1PdlHjAfDNwnUFWZuqoAADg0jdhAiH3h4uJCzB6DeOdHKxJb34PqHdp+nCOsGZ8DUxCM9kItPxJostOBzxUpjqBXgWCVqkquGNEA0alNlRcVWgB1ilYBtpPvy2fec3DQGsRbAM3zM8JiFma6NyK29D/3hLXC9aE7z6gtZYUs1sV9UHXm7JP68MnRjrJHPJvxN33ckc6nT10qiSI6795fqMyTqHGVSx4gZOeMgT7PBwRGMZrvYxBKOZi85/v3dmePTlUiij5/9+5CYE3iW9UWwCh7iuoTf/ioNUJbyJsFQJJbTJ6kcka/UBf5vsWsEIUSSHKpJOoMs9sg2IRyM6WilPeH+BW1jqmly/e/7CTyBNjl35TvgXoKDZqo0NdPTjXmBsCf9Cwi0ux1AsuvLfYlUa1GYTYF3YJjqUVqEGwVbO1rFblWUHIo7dqBjpNA5RkrT9gUY7OREtU1YDIItQgYziPApQElz1KNUtIjlGow1W15RgSxKB1JpwNUE+nmu7wrEVt++Ix5ATjmGTgv+I+flJtRabqi5ZKPPSj5H1zeS9TvYhykZBSU6A8fmSfcy+N5UqlH2Y0FwmWMG9imJE0oy8nf7Wdfcrb7OW07ocDPFgju9la7UI7UlRW7sJk2PsvnHdRk/PiT9g0adTlo+T3vSURcitCvoEFTBozoIqwRGB92BCT3V+dNKUD3Zvy2APDa/oldEQCszyPws+qHnsqaqG+3sQXwVh0b0HcoB7i3yU4E2zEz6jcDKXF+p6Rc+i4BNa81UjGOxUL5WorQx3JoHQ/xU78YbRMmYY/Hgffh0+7lm8vdDyh3v0AQ69w6BSsxRl3b+mZEXptw7HiP6oAt+3nYklVCLLfcAmyxiZcgsLEAZYYtATD360zC3p9/VhHg1ZRa/HMNHj1GUxco/579NO30faB5fc2+5x+6fr1mtr67BZLHOMIS/Kt//58IAOugGOItk16czSwgOcAwtMvrIG2WM8G4evvuvTtrHaValfNZAOCKeKhTVuB0PWHz7310575Za+Jd++J2JDnqZol4a0GvXUUNxGZA+/dmRy+f4c2slMrYVLJsG3DpE8T3XHne6sVuBsAWvZi5zgXu2rus323LI5Z37wt+RH83SzN5kfQDTNdKFMVUTPLjMMYTUeoTemsyb6lAd0AxFtG6lJO31eupBrXBzXZmA56bve6/cnRsPTN9ZiroMje8b5wjjyJJVGVsZUNMzvF6Q+gbDv2YSKDaUvPm2riV6vDy/aptZaAE3PoAM5BNBFWlgCpdYUT7i7LqsXLEVqWBChQpT7eV+ggN3GDHEeCMczzDfe2HKh+HgIBJUYuzRxEJJsLHYebomHOFE1HHSNfzPlwp2ibnXkVzRz8DMu5ArZ7CTYAHgym3UXV9i9LLv0ML5rkCaypdYsVeCxk5ihzhs1wf2l08wHn/AHxFagWCi34o4O38ZJ7fc3lzz+TTEp2Exm4AaaA/1K9LwEX5wlWrmWdz79PTUwEU+r7n83pMZz3RgFSuj0gToMqiVo6y9kizRK1qfUPFxakQscPMMa53f1aebSlwazwEIk1TdoR/3p9rJLZSUV7uQx8SNWXcmE+0i1xl1x822ORzgLRyJx8cKYprUSuLEFmfwrm5PFPR7moHAB4niu6vckPsW6GaU65qgm/AHp9LZOrt+e79u3P1D3vd2Zn72zVcnYPM+fj0q0cCQPS7qbXnFqAqgS7Gn3YnLzljEIVpoqzs7agThypNvwB+oRYDkgHjUKQZC+aIhaMo73TP/VNlnYgOU7OTPgXYEQnmP4DkyZGvsRq3xZwYI9UmprTQ3bsS1QKoCvhXCauZJ/9FAPibrx4JWEFThn4NcH/8EKP4oSnf5MgSrX5wXxFmokNQtYnQ0Wd8B3CX+svZT1yP1MCT9lLmCLCXtYhImeoZ1/kvMKNayamnXWrIzLnKpSQClfrQokjzTlFrrhxinsG48TyJlWkOIiBlYTTGW3YHziPaUI6j9yh/XzgXnHrQRMYe3Lun+zAeKgtVFG2cAswZwD8AXKCu6iFHOTt1gRk7nHKAYO4tp46qCRgIAtr5jkpaaY3MHwPgadiq9vBg9qwUoJv90U2qHGs664ult4/CLIelbJuczrlGO+QiH7Z+M343QHYLKgQE90g1ToQltVutsk4AatuiQb+XGBYOn+wFeg+l79gW6NHfbgvdBIBvMuB7/3dbbhMAy37yFfvsPp4X1fPOslTf1MO6nRCm+tb9OniQc73KLeUc62CTXtXeXzXV6bswsDT/SxUfVgd5wDBHnko1HucP1OmloGzqXXOtlLsvPu5+fO36zd8/f6vI/fn5dM5es5fauw4bSTnlk96eazI/e+RYn1Uecb7X7bh57dKzsP4O//4sBuZ2aSbu0+dQd7LYbtvwILWX7TaFmtwGNw6A3je3mY95bp/nmXP9Pfa1z99xu/etj9u0Y/0+4z1i3+sR5aha8L07aLzeh54PRY/+g7/3R0MEK7RHK5hOIzueP0eblon6vZF8pkR8GV6Oyrx9864Wng31TMAAgfUAjwm04uTH6O+ImO/GoF2knJTojneK8uiO/JMZgV0vmuXGUgXXEeUpD1pfSP6ujcVuwK8B8NYz+nMUXVETTeNZ+rDGMqvP41lqX7uB4hsKx6Kfr22GfSu7XktsPRHzjmMSr/IWPIZFuVbfeS4RKcQ4ODo6FvCQ8isAZCPRfbmQ928yy+8ldL6kYWghrhkHGoTI+2dOe8yH57Bdcw2kVe1k5QBpo3IUt4PTRG/6tckp7nPAwCAle2bUWVM2ZZgHwo6YlOeGqKc1TZbez9pwVa6pDsxWLD6RYAHgUvN1hM6RCI+fHS9RQ7aqcKj0tT4qD1iRv1E+aHoI2WhEpa36sxKoahRuDkZHkW0IZcMMwA/TJFFMfg/IUT6p6qu6Xu4w9KqsjcAlAPjyQ+X0Oqpq0GQql/JHFR2ysahrUP8lylu5vI4CN5Bcar0ZM5w4kxXjfMKoL4dW7rF1XzoKPkt0TJDXxLvKqTBUrIteHYeTlIvLeFU+KRHOlC8vg3VQpSuKQSSYvSB7ZiKlNvAN7lXOqRwUidbaoJqiXfw7qs4GZ3EMONosUSAJRlmUinXnkk4WmREdU2IpUQ+vCLjaZsq61KoLrGhMyJlWZMygy6JgjtDSDxIVC4hOLnGJidHX9NH7d+8F9rj20dnDEcX6BKBNAAAgAElEQVT1XuYou6OsVQdWIOtI89GiVvSx82uPiVqUIBcAObUp2duYD3xP5ZreXfiZCCGdnigKLMZACY3Rtq+ePHKt4Xsu/QMlGfAsMDXKNM314ZSEGfU0kLU6Om0EBLNWyFX++ukj/SeK7Pml6p0C7jBSEY4CPNMWQBz9y14MQCWqyHMAs89+fKN70m5ANdFnNqVc8wT68pPT3dnpke6NqBbRmQg9eQ80gAC8/eIbAP99gT/Em6Aem5p9IrDJe/Mf15nqbIo3IJP+iZNIEd9Sy87WKDVnckpLpOziskTxiq4r5pHykO8qB9RzcicwDbB1vWcrLQcoMk8FJEOhJpexFJQBiFyP8yEgWHoK5ItD1SbXmPlZrDcJYkFtr9xuABfPifgVnxERJ1rPvHR02n2tSPwQubIOQkB5aNmiugOUUXA+shMr56POX5xdiLtJmdcOgToGtZfqLGhMJucCk05gAB1K67RVHKlbA+Dc1FUCNj5vDlucAsyP/lyv8Tjtp+s6QoqxvfzveXYPa2kIL9aJWBHpLlCmfe0zjp6rAlXv5JQRRZ15UeUaYwt0EDwMwhso0HvNuW4UbkXI24tEpbuD0QHwNxiItr0mdTuiWJN5trRI9wHgfXa56vwm/XGVjqe0AgBwOVDjQNCZU44rpTZUOaSvHh/L8QMTwZoh07Yxvd4sCO1tVyjIf9j98OKdagP/8PydBPgGXlg5Bfj9AkxWkGZEW4ep3R0DodJ3g3b2V+65tof32fj+frenZ0BIn7XIdLdjY6v2+b71DN+/VL43cpRjH/ZrbwM8f8p3+G7myhr7TDt62Ye9/256Vr+nDdPVglnjn/H5FB9bsB+aYJpsvH/nP/6fNNoyRMuYHXl8FRlWnl9T/43x3qNQMV6j+ByKG15wA4TyCCzyKObvu/clnZI/8+x4/dyBJdhQwGFGdleliVYd1Afr+qRK5NvHgr7b+3sF9DqdNPfaBGT7VsgoQbOHyru6bty7D7Jnxd4nGHDtb8BNE/Cm99ICaJ2UDWlErMt5YIVY58hJ0VeCNTZiBjV14b2ajd5KsF/PkcWmNMo5TSrKlhgCw9u9pP2Q2ZqD3lBmaSNT0ezAGHO01kwHvenDXDsEJOIlr2vyDgGJuseGOvV6TnZ69NZ4jfcah0KjCrc8z+TKpl+0LxQzBEvDgk3Od+vvm0glgIcDUB72MtRpW6LMI9fXdxhAONHj9G821Wx+Ao2l4Mx3ojJN2xS1VdTVEZoIIvF35VueX+oQVeS0ALA/M/CnfURzBVKZD6oB60gg/RCgFXXqANZEqpNzKsptwFrl3dL+sGo8H1JTOVHw8jIrUh/gPHN9rW5sY3fQx6PGX4ZpHIrcPTlfAe8yXktVm/HoAoQGkfckbNVp9AHJAfiiWita8lElpnhGaNJxlDrFxUBWIBcDnBxp6OWiijqXmLbmvhEIswPGABYQxpoK8O99njmguVHrhTF79PC0+r3ATtG4DZAe6LsAQ8TEAMKmf6ZsUo8kEi3G+LUzJVFg2hsATFt5d5fjcZ3piIEx19jfALOci8xJQDAlmzBSmCfU5AWwRqmaeQhVmQiwgPynT6IrAyJx3Hz8aOeWGQzOrbdDyEwK3l8046KEM3aAXPKFAemUPfr26zPTPS8/imKt6OJdl1R69PCk2mqjn776ity8sxOtUASofnzxVu1hvQKMdc2dOwJpAGNAFOrSRHCVj/yxhJ4+WDdAY197AcDsm2/Odk/OjrWvEdkEOJq2SzpBcp49z0yndz4hIIm285+cXVJYdsQ3+2ao0MkrVQ55gUfmqGjZKhNUzymwnRxiQDD3ACBCUYYKK4dbGefeZ52mcALYBmSyPgqM5lkWHbPYFo4GlT77aHaHBLgeEKWmFNUHtY/fEx0nOsb9Afrck3fzXPqs/ua9AbYRMTMFlL6zEz4K0zhTTJe2401MmwLAgHXGiDFMDeDhtM0eUshN0dmyDZPTPM8X/02gpQSLtH+3M1z3rdqc3QKZth5K6OUgqTJDel7lFoc+O3y/FXSQdRYNk1GLeFnZIoHhgOT1vXJm0meILAGqUmfWugkGKwMAhwK8Mqb6+25ZWYdsL7/HAeMwIlhlhnbbddjCq5JSMQfTbgejpqr1uj1bAHgNfrO+0mcwpBIR7q2PVoD2Kzk6XQ1ADjsqOSgX/oGivtQDJgpMTWDvf3elBq2gUgIJcbwkZ5s64q8vdr969mb3qx/eqORZ7NuOFYYdlbJIi1zubWN4gtVpM2ae6d4JHjSg2cH3vlHsAFjvVuOVnP9uG3bbrdtA++5tJ85h+14BmgM/HcBu2dSHZ+daG2gp6Jv+2VfN5Tb9t3j+ShOos0t7342/r5j/3tY8viPN8N/6O/9Yp6wMRxlMVWIltTtVAmFGt9JJY5LWCrJh6Jw21VCsupk2OubA66X3eCu2Im9jsxulmvx6WcjJYfCiXYFfXbyc8EsAvAS8eVb/8xpA7NH1Vj5qPQBZNAcnn3JDt6nNY0EX2qllWS+fPtig9fYHlpfzpgVw20mejWV8vyJ264noti8jkFbcdY6cy6nY6HP5FXfqPufBIYW5zWt+AgBORHbLMZIF2oFxB8AMzWKcV5T4Po/4+7ru9TA8BgeHhTkFjwIAr83BNqVFNapx6N/rAHwNgCOoxO9FZywKcQSAtEFULpjAJsJ3ykXFM27FYoxx3feu9w7n/iSKEtGo5LY2R0TLI8JJomhg5Z32953OHveJmSWuHcvzUmaIl4+zbRwa8hzfFZj6gJDPnYA2zzdHYw3auNYA3qJNQ68AYSXlIrn+afJiDUZNyxbtOPTq+85bDdU4ObE25ryvag5UNDfzRpHvcoTpmpaDSD9DCdZ36jB3pLaipYnQlJCN2j7u4UitQGQD9lG61p58987u8eOzmY5R7xbPtDzwja7sNJZEVWbfcK/kMgskiiLtHOnkChO9TfRbY8gcKsE0RVmhMV9ZoCeOGEXfnLg594bGXqG/nzx5VFTPL6I5WxgFsDNLSmmOA26r1nPmP+17dHaqPUlRYNGBLWpkyirR/3sqWcXvzTLAaK+SSKEQVw50ACnrgO/yTtCPYSjclbPhRFTo0IKZA9oHRbmeYk2AX3Jzz8lJrNrULrPkfNqAYPo9OgqAJT6TOMyHK333ydnp7hffPNb84v1VOurCkWzV8yXCWqJOYlh8+azI5dlDi2vRlygwv3pNRPqjjNfHj07VJ8o5LtEr1KUBwaYsu6wPkUz6DJEogJpKP+12ihbTJhRhRW2EdvrJNXpFUQaAylljZ4lALVFbKVojkvXBglX1edSR5ayqGsp8X8KKApOmKKdcDaAVhwF2g/aHypuNYnSiqYro0ldS+Da1k7bIAZS83qI4R+meZwgE4wj6bIXjb56e2uCqdSNWCPsMLAFFtU2DjkAQ7VIEuqjLLkVkB4bzkClJdl+wVvnCyuuuqHLV+aWfAdoSALPFbSrzbucaxvXOchTUZ2uQr72U/aoMLUfjZjRXjJNx3gVmX080MhDl+XESL62N7PlOsbE9EwDsz+b3O1h0bKKcqMUoWrePK6HW5hzuEakYw8yjZ6/Od3/y3WvnpKObUGXmYpMYHM2I3bD19tixKxPsoHl1GwBcXThA/wIIV15wPy/TZ7JVGn27R0R1z5VDYW2vrBs++qFSBNYAxvn2XnsGwJW+kbWK+GmVIcMJRt4/ecDUytYaG9VAwi4r5gHM0VJkx2mEw+JXz97unv34Tqkdwzm8UW/XqQ6TWRb8sfY7BJP4naZ9nfnZAxEdw1yzzVad9hcNAHc7flDli268XBfTJrypDyfeuI4TurMm4zLWZ+1h8WQFQ3l8/a87/8Z/+N8pBzjRAkWBK/Kp0hzy5vhg0mSokhCmLgZwOu8gFLJZ47KERTZyZdPITt/UAmsUnGHQ1i4xvF4FgLk21NFr4HeDGrwGv4t/V0OyqWYzALSMtqbGX77b2tUHPsbtbQY2Cqb57uKaQX91CwZOqhW6HvCtnXYYrBsf3tS+/vm6Xbmd6piOXJ9urHYAXGUVHlj06uSUHDyXLDGQmhtOn7zz73O7Wrdps40/AQB3WmjeY33PQwB43a19QfbrDLg4XO3wCB1L36/XG3m2gzI+6w4v+qUoZBHs8UHnwy5rRk6F1MIrGrTm6ArA8Dvln5LTNyLREbow3Zg9QAChAHByREdtX/LoSjU5FGOieeROig5ceRo5TBzNswiSRaaiGu35k/fJRiXDZeQzJ3pqcCT68YiQVjpBOfQAWLxb8kQcHV7WSLW4FOrLfk9+EqmOAmiozOmHLuAUkAngCNhz/VhHqvjpkXX1d4l25TM5UkZtX4t58U68t3KBpWpsoKw5VMCdhWOnw6Roa35pHthR0fPRQ3cPOOe9UXWO8rYjHnMP5nNTQOf6m5Foc66jVi1gn0h8qZMDlOzgcr+y11mYy3tq8pl5z0SBZ4qAmSV3CiTrXCqRHDkMyq38+PEjgSPuobJEF1ZCxrHi0kS0v3KOBVCIkDpnHJD+5KkpyBkXxKmYt7wz10Nr/niFYI5LVmlMFOG20jXtFQ1fQJX+dJ6so/2fRYOmTYzD6cNTAWCJj5Vqu0Be5ccBSIla034MuzdvZz6t0kUGSDagd1TT5YK4J2BHAktF+ydS+Je+fToizgBqqNAqw1NKzgAvKTXviHyyB9xVTiq/Z9QpsUNZJASCMFABuzyL9+V39Dn/5vdPH58qSqyc5KIt5zvKsf74SaD7L337WHmAtAEATCSYH4HgKt/jvcxrkfc7OXG+KtRpItIS/BKVdxrcqlesWsUIYnnuC0xqL/J/zt93NAowDPBPPrPEo4aatGnNUmCGli+6PbZQqco3umaM/jggoNWm7NK/9u2jsa+M9I5ayzwXMMp1UW+mXfQ7wCw1ePmFKPoAiWIEiFpejh3Gi8gwNNFEjwU0UJhOybqyXQDARLe156mWiQEnY5vIeYCo9sIwTpJaUaHVJXDrgYRup3TgPxWjl0A2AkFLABwwuwWA+37kPdSCSdmrAmL4E2Dlcz02RqXn1IHK+iWq+MvvXysPWHnjdZ7I4VdnjwHw9WjadjxxPusAOc9fGhTutSXhfzvy7sbHieD3aVoezYju4K0D94DVdXuXorBzn88z17ZQcudjq/QIeBecs6PHjl/2CvpBKv9iYRyJBfLVkxOJYT06RbXcaQhxqmRcM3/llEAR/+rT7vW7y1G+ikgwcz7l/tIvsY1jE8XuGaA9tnt1+/8PgGcA6iZc0GfqGqPlszHfBuN3TtK+psd4bE//67pLsu0bvTnjt4rsbt9uKbwsJ96//rf+0RdJ7w/efltwUVAsVVCVH68HpSSHohM9hwpRGuXJGfxm88nEpPlrmgzfmR22jATmRZbAovaOMh5uAr9rUNK/3zeSrWftA8DrTbgP/NpbdIii3CfAEmRGPXip2JydXNOgRUP2zJ8xBvs+v81k3wd+uefHjzYW3R/JoV16d2xIO4JBXVYbiRiQzm1b9N1qQntu/H4D4PVc6I6VkXOSyI0cKtA4p0Gf9w+FtVM81/fOWOTPiLQpMjiih5U/VSIoLsVUHq/On65uNagKAC7BhgLNqb/rsQZgks9jQ7O/J4efKHsFRoiQSjyoaLEy9Fu0WnlERIClN+B5kLrBAQfXDt9R79gljgTASiwKYyXgzG0kH8lAIywLqSiL+uu2R9SKGxms9bq+BumOSLo8EZ9zndkuzptUnmbEslQizo4ConCmBBftt+5tkOy2Js8sjgGtZx30zsd1tOnu7j75iYrkVp5ejRffHzm1VXoic6j3nVNbKpexgGrmxOj/UspNW5bOFI/PfHfPFxvuoVknMukodp4ZgI4hxxxkPkT1WrmFdbZonVcOopSnQyMv52wcFKFrB8Szl6ges0DXR4HNXspK6uQV4We6UxYpNYgB5o8fP5QoVsbFYlie56ZiW1CNCBxAl3ExxdsRbn5UD7lyhP17U2kZZ0AnbWLsyAM+OyO6auAcQB0mATm21Naln4lyUvqHqC3f5R2J/EUgzGesadBENAWCJVCFaiplqQCH9xVtlSgaDgLUkc9dQgTwSF9CPyRfGADE7wA8pik6mvvm7YXygFF4ZgyJKpObK2NUtHanMXENas6UZ1Iub+XFOlprijX/MV+gSwOA2S9cSshg1hRKO+DZrQLKLdpV5a+uPinHmPw/7qe1WYa1SheFsVECTsklpa8A2oh78Xe/o8sp0S8AXddfdi1T51TTZspPWbeA/sVYF0itEi1yQqD8XBFi6Mo8g2dx37/87dkQrurOfeaN5kD9Z8cKzgeLAvF7KUsPMabK01edXgcm+PDdxZVKKRG513yTInUEs9izXIjGjhYDa0CwKNDkCEegqPqOiSJwU4dSB33D4dmir7Lv6rthgnXwREkhgfbaX6IanX3G53tLRVqpdA97cwQblpZMHEhxTHTaMt8MqBdTqe7RI0Acc6/fXiqiiMASDpnQhjnDRg5tRYH32VFbv4/j9tA1dlDu/0Z3lMdX3s9d216+voPf2NSJ+i4ASXtcRNo0jq0h63uO+xXlVmyjnK1j/D2nVKlgYAeniVhwzvOWNcbaI91C9YAfEQV+sDutvPU0L6wO5mTU2bXvlHgZ4/b//IvnchZGwTsOB80pDcAS2K3tJzrPkGqJQfK+Y56u73OL6L/WeDny3L//6lGg51hN9m3v4z7vpp2/tOdvwiBrO3DsOM2bk+8cTknYA4CdH4KRxEvMmp4MflRQA1RiZMdoZVAjooJnXQezIl3Jo5i5GVb8M52kd1xf/u6w+ZuthRgvkTeHFiVrUd8tgDo3jlms2h64656vbAiOIPlH39sQHugbvhbOteT2/X7CawtyBfbox/7TN7+bJ87hOnU3eV8WD169Qp4t4ZsBgLMRz4lm4GNxJSmrnhyrfiUiWBEYmQtjPmQ56f90AHCfB31c+vutKdDXD47laZZoV6i1gBvuHeXkOZ5lCDSRqOTi9/5ZOkzs/R7AKc6p1aHYr4lgU34nMFcOq6zpPocflKGvg6CAdHI/+6Hrw8rUZO8JYYS4Ruz6h+fncEmbkmqhPaKXlaqLHcE0BZhoFT/QUXtZHPJUOZjpO36vg7Dyh3UAlbJygJQYACV4EiBrgwyQuiyNo72wVF2d1+eIYIzw5LXSRkcFiTSW44GySqnvW6rRKd0U1kkApqLjxRbgHU2zdqTcfeOcaO8zE+zHwRBwGrEWGx73h8J3wDl7i0E04nREAk1Z1sFdJYpEA1ftVOcZ8n1FoxRFtQPDUWrnG6bfxBSq2rwAMYFUKSCX2FRRihU1KBq5zxjn7EIb7g4XOcyaGFmcHZwBgE4cGPSHwagdD7J/imYvIE4dXkXNADYf1D2A0tOHgGhT4606DWsBdpHzJB3lvVI+eSjJrolsJWWuYbwDVK0wbUoy7eFaftj/pATdnCASAKoSVyen5NgeC4BhOJHPS06w6MMVJXbd9AmgtQao+3tCTm8pO1dONe//5PHDYiB47BQhvqB0j6neEsQ6OxVIU998QAyLMkoW7CJiTAQYIEyfkPuMAevIjB1HUVPmGgRuAIQAOJ6B4yDGcoS9VA9YJZXI4TfQU6SxGE/ZewNerGoM7dyClETpAMHQoU1Ld4Q21OfsJ54bUUQukbE3jh7zfaLVGN+A1l7GyJFer4NEsq3MfE95i2en5JbTdvYhnFTsQ76GPsLBAFUT+jdAH5VsKy5P2yaUWvqmg12iuQ9P78vBZzqu9zLlGkuhOnnJ7EV3VE4qglv0A+10hN9RbsZC+17lAIuefvVJ14ato/Zrb/PZxcrV/lysgOzz40xuJY6c/7u08TQzsldUECS02NR8vR4FunZELIBhPyfzzfwuIl1x0rm9te8O4Ewbi1VSub1B7soDfvl+96vv34xyW3IGlWBYqJwbx9hB8BoAvM9Ok11xCwAcGyNgV39WJ2zZXv39bW93cLc8i6Oz4GfMMVjbtJkDOntaSaQw2tJGpzO1Otvku3Nm1zmZNAWcWqwlUgTIBz57iGgc4pZTuM22oxs1x9N4Q6r3l592/+8f/yhFaNYB+03SbHQONTs8b6b7NIrz+P1vAICvz9jlb3jWXwQAvJ6DGa9uQ18Hse4rn9E39eSh9Mip6Ky964abTRFXP1cU6LHA2Mii/lwRqhGdKTGVvrFkkTgiUnm/Rf2LERuDanrflvkUWdS9C9bgdXakv2VPilWFx88B8LsEuA38Lh66DYQlSLTvZ0uFr+2SBhkzx3ffbcbkWCmcESG7nqO6bOchirMmxAZtp7dj3+a8aOse8Ov7G4j0DTOATBtYK5ODkXB8ciJj7fcFAKd/k9O67pv1QdoBcKeX9k3a467fjNsZAJsZwc8AwEWRTdmf0G7Vp4Nmt5TR172LBm0jpm3qq0kWxkXeIwAulK6IIyXS6QPRkUhTXClZZbpnfpwiESrKBKui+ira6ENLeZCVU5k5oXeviKSjZGtnSQ68eWj3+SVqcSn2ck/TUY8K7Bp0A4JFt6q6q87ZnY6H5J5z35RmMhAsoFgGUmexJE3ElF8bo1Ee5j4C3FI3dsSQaKQ+r+fSp7AgAHEZExlWcniU7kLR1g0+PVcUGSrBqqVRUnMMZ0qpIdOvAfue1wGhAFBH0ALOAYChYkugpMqS0T6PXSk/A74qAj6cBhXZ5zsCH8qJBYQ6RzWli3i/RF8ZC1FtJaYGCLus0kT0ncW+VEKLyHw5ZVxCiedb9bpH4OeYAiyhB5vC7nFxzmlqWHNOSDE6tVEBrBfUp/+seQMIdu3gYgWoDJaNr9DaAbHn5+fK6+Ud+D6RY+5LXyvt5xMRTgv9hS7vKOKHipY7imtngkFJVI9NZ/ZcVqkb5dKSt3up2sD8nXtKSboiz6baGwASAYaCzOe0XergVRs5EUPRQQskAawBt8xlQCDAWqV0Lq5Mx314rHYABKBiA4BTLgmgx5zkPQGzbBWAJwSfAMASw7r6pGgaYDBOUO97Bqtx9oTmK2eoqL8YtnYYuKQK85HI0h09C3DO3kTk+M27D+qfkZst0azk+Xv35R5ElyJ89fac/GorZSO8QxTK51iE5lwaSdH2ms+UYSLKRF/wfo8fmnJOe6XKDeOhSiYlZxcA/ObtpfrCitumIwdkWPnY65N20l/8TtEx9anLe4nmrRxkOz2SyyzAeu+uIuEW3HIecGjV3DdloQIMeS/mS8pJ5exgLByh9d7Lv8UKvHN3d4kTjxzKlANqGgUB1bn/MjAxVaX5vVJklBtqx0nOyERsV8fW+GfumV+k/zogDiBMe/q99EapS7wKtaYNjB8A6k++f7374UeX5sr4jJQPBTausxO3Kljk+TcBYJ+Ftrn3/awpyqOv64IOPjrgmG2I5s42CA4AXoPfrRZlDoyoeKLAzdkQBkb2TtVFF+utqspUfWl+/+TR8e4XXz1ULjACcLAfAoAFTpogVmx+nU1Vzou18ezFuctYvXyncmmcu3GqGXgvjdd1VD6aK79JBFhr90Cpor8IAHiuw7A/50z2+pps0D4nF2vkFgB4+9pZWirq0IfwTMZ43uvz7s6/+R/993p8JkoiwRjoyQfuascYDVl04xCrCIujMy6B5MkxKSh56PAerQopd+9Wj+xa5jsv6ruwXxiwkMOy7L0+IOtNJdHiNcBefG8D1C42k3X94lbzVe+8ymG+DQAez1/krk5HwdLpMMHmyG+4jQtlzw77UwHw+vtLj0qb8AWgnCPpPEblZh05crIGwNfv26PB1yPABxfWOge4HAHrZyRSmUO/zsoFlWgTAJcabDyU/JmooSm3k+WAQav1VbRZ1ZglWiqK3qwR2SOn3WlhcFvy/N1LWfMQw7+3P5ty1kwiz8kJtTBFlX8qb27oponGZV3nvq6r6tqseufB5PDatPE4S9Qo96ci0+ROAg5M0a7cTwFBU45Te1VgiQhytAbamPVDXv1YtVld4/PO7kg5kPTznVEzl99D3xbow3C8ulI/RowNw5r7JtKZfS2/z9zo1HJFMUq0i+43NbZE/ngeEd4mGJY8YJeZqkjV0dGIjnRla2swzFJYvCOAKnuowKcGt/ZACRPm7wZ3irCqLi//EQkvmrLos44O0g45JVLf9vKD82WPAHRWbjZI/WhRqaL2JgrNE7n26qMjiPwotQE14nFtB884UcilZd17PASAzy8Egl3v1hFo6QKUo4V9P5Fm9YGo1rN+sN+zgBJgVDVqXU+X91ftX6LUtTeOSLPmHNHcC91fys0P7ZRDaTlASOdMKT7bGQCgO99Rd5kfnsU7GwC7dE8AfwdhgI0BRgvI018Gu5S9gTXl60dfQgc8ORLAIloJWL24vFTfPUI1utdv1vjs1LfffHUmejFgCSOeCLLUnWnvscuPQJfmvanv++rNexmTj04dPWadcI0jpzgGyEk2RRgADAgUDfyzHU9EbADK7g8MWkeAaSdRRq6h/QaUgFDWh/cQAd2iR/MZlMiUB6KeMOPmCKbr+gbkEylijXE9ZWsQ6eL7fAfjWxoTqoFrkMUYEiEFBKukEirV5x9Ub5d++Pqrh4rOMm/4zCJqFpEihxogCJ1Z9Y0vr9QeHAb857Y5ogrMgEaeZ0ODBqAzvih/EwXm87CeJBhaolbao6oeNe9sgTCLZPGeVnS2o0Uq2J+nMBc0UEgp5E/6O192FxLhcv6r2AixUUiJ0Ts6B1xiXHF0FgB2NNXpLHx+To1xwHrVl53O3anWG3CyACxV9o1xNMA2AE5bRLMuLYw9pkmda9Pe2QLDAb/9HmYjmclowD1/1P4V7Zp/M8Z//OvXigKbkm8Go863OLRXFRnkNBXzZfvndwaAF3TlpBbtY89dB8C9tQlQ5Xe9P7OG8tkWAE5EON/JPptxlt5BsTR8tns8mZusoV98/Ui5wIBhHEsZL9tdfjc73LxvyDmqSg2fd9Dr+RqiWN89f6eyarAuWMOkLqgkoRzBk22WsR/vVJ//JgC4A7ytGSuPzZUAACAASURBVODPnc7Bj9eJ/qb0L9bqaEcLVOW+3e7Zd/8/axXoiQX7GrshYltfvan/3GdNANO9eM0+XwT5mu2/hfNiz8cuuPNX/vY//hIQowuaYJWiVEPttYzfouHldW0Am0ZpkZxQTwxOxwuMYtCmUHTMtvY+XU/MTye0CVM3wHD7OT/rKN5veq8A3wAN7uO+McXyuvfhZreHsc/0oCyB8IwKHmqz+r9EcZbXWwCj50j8xu++EeXuVHpAFwfqMeJXoqzOvM84PraoEFCW2CT6RjCdIQW213XB1i+Bg6RoFh6DWQjdBtJSabJffu1ZTXxiDX6zDraAeaLL+k7ldo4Dx2t68x1pd1+TfFWHsowH02ChYq7bnDF1JM1U1Rgbrq8amlGVQ6o1HUpt3gWvGoAIsBpF3+5BddussmiDoYs+EdExwPR6nzmiFsQwmOQn+bRyDJQidKf7KierwJaUmsvhJkD9ZWf6bgO7vp8jTwgPhRLZacWKVheg0lpV7u3sp6hfqw+rTjLfm4rV7nUighEGkde7clr9vkRyWf+TBRLWitW7LYxmITZHS+ln9l1FMisS1sfXRiZRdqs7J1IfZ6XmSOaZnus6zqpn3CJvilxVnm32bL1zKbN7XKKcbOeBgGqo2OQKVi3lEYEjEoyzBJBZ5amyD9K+rvoe1pAjtXaOwDZ4iMpwqYeaWgxA5PkGwaa7G+hzrQWlvEcuI/t2TjA+9IEV6K1CD9iEziwaNMClot/q+yY6I8pk1R2mvefvL3dv371XlJTrFAUmnePBAwEgG8zkkuJwsLiUnS/Of+15uyfHx7vjE1OXicS+owbp1VWBbu4L1dn0QZVTqrmAkjSAjrmS/gHUJGpL6aPHZ+5D2gx9+R2R3t1u983XZ7tvv34sg/LFq3e7H56/Vl8A0LgGJ4qdEwYAtF+iV0cIc1lgSerUohoalBJ1ds6fo6aAad6d70vgqpSsXZ/2/u7p01NFQ53jTGmqK73P0ycP9Xso00ROmcOAxuwDirBWfrBKIBXlGDCHSjUKvlKqFoUY4Oo9jpnBtdybHGWcA4D8Fy/PBegp+XT2yHnb9AWgmrHi/kRiAea8J5Tr5y/eSwzNqten+pwfl3pyritglf9U0ur9lUAzxrjv5zkRJwv7D4CZesH8DhDGs/geRj59zZ/0AwAXwKwo/M7llLiXQLK0CLiXmQUxrJN3Sxu9j5lR5rPLYFQRsLCQzP3Z3UN9/sG9IUoUsBpaqejBVdu5n2NyOlb+dM7OkZOdmtatvm/qEedealejvUa8MM+Qs5Nc6zhgK/9c1P2PE+gEaCXPeW0SBNRqv9Y82Wku/PLZ292f/Pr17uVrl9fJeZv9ZW2wM0d7Du1vaj8dui4AO7Ty0d+tKkq3l6/ZLzc06qe0P/2mqHjZ8D6LpwBnbBmcXtxbjrwy8GMbJWWI/YL1BxWa9fSLp6eux62UmxLdLSAsQF2OC5wxtlG8P2ftkMdNFP/5S9ZplWHDOVWOMH93tjdO6djmvY8D9keKWaeRN3s+73Som/t3/KylU0Z2x4qpeRP49dyMxtKkiSsQMwKGDX/dMmd52q9LBt7PmdtrELtlI8dOyHPSR1Lz3/OjfWngzeDO4CKPtZ5VOgppx7DriUX9lb/zP3xZFxeWXSsq9BS76VHg3tg1AM7GoShuojlqRBrmxeN7+M1uA4CdP3MdNGLY/KY/Y5LtZ6BM1dw9D5mDOSPVfqdJA10sgPYOtwnc/mQAvIGrPeCTym3g4tyd2yzgm/p3HeX2u89asYn+ujaoqYqm1kcBOvNhORAdAF/b2EOvuAEAi2JVyWVxKPTi4YcoWDcB4C1gnkUXpwftttd/5upu9Xl3xOi5WdiNYZDFnA3OfdI8v0XRyngvNhr66Y5puF57zfCRknKnSE3AdkTNZuo1V4SR722JSyQXaB5y3rgW87cixQLjrfZxZzLEOEskOAfWGgD70DAATg4r84znGdy5Ji3tD/DLXsWfzP2oH6edvqfbZuaCIySmXVud2XnCjrYyW4liBnByH5f2qfrNrW40/c39Pe+tqs8PubSKVCoCfldgTLRPvN0CqABol4LSQV5CXnfJ7SuqskCa6NdVK7ZAtenXrpmqyLXaXZ70yiEWcCuHgt/bbI3kqao8kSKprh1qgD9rr8qooG2KCprKzJ+0NWKI6u/SkzBNfEZynSPrfGm+AwAGHOr5ooFWFLqEtZRLXLR/R3AZc0cCksONgyf0e+7L8xWFVt1x57pCgY6oFcAPIEvbQwmMcWTqutsLWJOqM1F/6rQSBVYecNHGq9STAfCk4rotRIKtJM0zDJ7vqw4zOblEeYm4M+7JFaa9At7nLonEODE/FJmt0k1xIPCOvMfjs5Pdk7OHApXMtec/vhEIY7p9/fSRQLCos6/PBY4RREppEp7LDw4JQB3zkdJGNmKde6tIsPKSr3QfcoxTJQLABdCUgvQdxMGspIwoF04D5hoAXgDvowF1IpwAaZ7D2AA2AXV2hNg+MOA1QyTA8RgHw+fPEjECAJ+fXymKTxsijGawBvgm1/lYBjZgCfANwKStfJ8+YEEBwANmUzc4kWNFgc8/qP/pZ3KBA2iVr0s5Jxy9OHgV5f6sqBT3lIOCcSvHBBFf3oNnBwBDm+aH/uFzC3aZFk37NI8Au3d2o830k6npd6pmsg0/viQa8xAedK5xWBtJbTOIcDQ3NlmA7Al087K7yNxx9K1K6zQqtOXKnDOfvGLmI9/Xuic9pASQJlhzEIRnSeEXMFmq850q3sFTooFi55RwVnQOlmfNtCuT16y9ufKgc89ErnnH9xcfd78WgHqze/HynaKHtI/+37LBuN+fBgAOMyyWUdoeG9M2yE0W2v7PfxYArrSBLQAc54JYPx0HhGKvtJv7Til45JJI30oQ62jHuh5MsDo7xPospl0AMOOTd2c/oZzVL79/o3GEGWIq+7RzMo7Ky21MzdhTAwAXUI4tYHuq2Ue/JwA49ummbdxs+334Y2tWzLn+pw+Al2vYk/qnAOC+NiQpsXIE5PMJjO/s7vzbf/d//GKDe3bHAMBVRzKTcStPMgYqB6LUOzPhUitUVUp+GwB4exGH0nloC+gds/6eweD+qwNE9k2WGVHMO7r8SH5iuG5t0LfZtn4SAC4stAWwrgHgQy99m4a17xwCwPI0V9kQ1f9FaKdK0eTgne+4DYD39737/PDYO8IqZ8Pwji3zsvc5IvoC6s8I8A1YowX2GBrkBMBmYw0A0xzIxptmxwm0AroSZionUp7dN+3k4Ga9jbZqc5/vt84vWntjlY/YAPCcp6YgDWqq1JZD9Z71Zk3LnQyH3g61e6QrTIeQ6tjWS+kd6+89X2ccgKlj2BwCArJVSknATHWIHb0cnyXFooR6IuIUIZqAsoxlxk50rZSFqyhS9A24xjmtBsEYexI/GlFcj9kAwarvS1+ZAu17Q+cyiOPFiUICMBOZET1W9XPtJNJnC1FBi40pl1j1ga0Sz+8SVTdlN6UhTBNX/nG1eTom7Zzxdy3YJfVsAHBFi0NDVu46xkgYQfKhWVWbPo2x4NSGSUE1ZdaHi3NRTX93ZM+1cgF49AP3SG6tcyzvlmqzI44jjxpg1NaP503qHtvBYEeIaa5yHJTYFvsP3+d9VTIJoFc0aOcBO3Lo9zVFJn0BWMfhQX9pLog6nvJZUwDMYN9Oo9xPQKXKJfG5AfCRACRli6DxQq9mPotSXrR+9kiuM0AG4AHWj0cUOOBapUZ2AKMjKVub7nx/9/LVO5W9kYLz49MdEWKMCkDmy1eUfblSXxIZ5fvaqyp/n15NXWAib4BV1QV+BUCgfvYdR44lTmbHSiKgrkuMkJPLJQGaifpK6bjqDNu5RP+TJ4tYlIG2nAWK3Fhhm7FT+kwZxqI6i6KMGNUdgezXbwDmREwR9qL/PC6OwJteLrB54mj9+fnH3fnlh1GvN3RhOXSqXcnLBqCyLngO7yJaNc8/faAoMO+eUks8J5Rl/o6y8HjvymEeEWAiZJScOjKQJ/JNnyuyXArPADAAtejNEhY0fVnq3ScPKmfaY09OM4OZvQTgGWDLnE9fBDjYKTtzLbP3C0wrZanquH5O/fKoIuubxVoq9lLldwdQJYeW+0sl+6iExcJqK1Vq3tdRnFqj7D9K77Bq9Tj7CiyXBqHzkutM8P5mpyMRc+dW4wCYwN5ntcslTQA8n8F8+/7Fe9UDfvbi7e7iwnu2KbRuxRpw3IbC/RNNqWtfj30bM3Vty2bd/abP+bkA2FR+pz7Kjqt+jm3Emo7jIW3MZxLbe2jGBhTobxHEoiySnHdhxc0/S71HdPwelbeDEofR1e77H9/vfvnDm913zyzcN/LsS9hyhAsiuNfymP88AmDbm17D3bbTXP0NQPCfJgCea3sZtev4pYu0ree4bL22d/TP/dlcs33dLIDxH/y9P/rich/NaG7KvSkZsozYTesjmzngN6IwMg4qRxcs+HMAsGzoiiiOF2x5v4loHdoAfg4APiiCJcPPJVkEAr1LDrdUgNHSA9M39Ztp0H2S5D4x2tcbco/izcjgCmnNTpx/+zkuxEYr7htcIsAyPCV+hdHmGpnxPmfR3gSAtwF9TqXbAeD0zVREnBvHTQA4h1+fYxmDTm/2olvW5M1aEA236qxqotSGJXDQKBrjoC0AnLzHgGofMqbBLg7lUfM3HnppeQ5nTJwUY5PUxnFnd6/AiG/W3rC6NVEzxtAAOGWAXM913XcBoL3ecS+bJHBRqq9EaaM1YGPMwNaABQbJMop8bYMrEMzun3JIk7JkL6+ihMq5LNXxOhTCAgh1eDgwmgp3+tiUaqvZmr5Vkc6ioUp0qcS51PZSbc07WUzLRoJAY+WzdsEnRXsVZWW9FFhFJZd83gJyA0iWWJcOh6JBG5xz76pBq5QU06+1h4bRUyWbsp/TL4rCXjgKy49BauoaO2r0SREu18iMAWNQ6chZ5rHbMFMcUp9REVVFiQzeleurfN2Pym91aSJHHdkroPYDZCUoViWlEkFPPrCo0IqSO0oT8J41yfclhFJrTKkYLfebZ9I+RRQRwjo6mgJuZdgZzDoiYSpzRew/fdLcNQCegN8R5xJFE+3afRG6snKqyc+s/NmnTx4JJAKSiATzvo4QE0U2DVo1dxHDopySQKlFq5yXj4BSosu+lqjtGbnCJw90nevcEs1F9ZjyQ/f1TCKgqQtMHyWvl0ir+g7a8oP7As4oPANIKIf044t3uo65QFkkKNKJ0GIvpDZvaMiAbADqq9fvdV/yhqFdA9CIKGKqSclaSs84fxwVZO6/fPNe8UXfE2cdkSAUjk1RTk1lcv+gLwO0GTOMakAwexqAmue4zJEFsaS8XHnKVlq+J0BL3i9jTVSViDdbELRu+pL3hdZNf7J2AcFErxSNh1VQQlY8BxBM5OuHFwbAzDGMfZWqknPGjIpEd53T/EHjyT15B6jaRJFHfeRSjE4EGAcAdYSJ8IsBUUwFlW0qAbBRVopnKnfSol22q7yjaj1H+E+CXlaFDmgdOZfsY1XWxWBhghPuM1g9RE4rWky7jh7cVeQ9jJqRjnPPzgat36KqR4zLjtGpAqz7K0KcSHWVxolKvQQVTUfXeLKPtjKLcbaLYl1oMnRrraGPn3fPX57v/uV3r3ffP3ce8Ixsup+2APDPCL7242zv3+2g9lO2QHDskH03uMm0+zkAGIepnMN1ts2zwX3M+c26GfZeNTLOCDEsjl3Ci7WMIvS3Xz3cPalc4HwvThzVQcbB0wAwc0elzqj5jWDfuw8Cwb969mb340vYF1e7q0pDkTPDpleNZ4nfFfb58wiAkwPc12Ofqx0E5/drO2rr3z3ifauJeuBLsYPylYP2/Bgb71E3AWDutbUGAo79rLlK+xrWtX/tH/zTL45O2EgbG2JR9VC5i7EUb5PLdnjHjFKxFoKSzk09dFyHRfDzAXDaZNSQzdsvtVCC3hiEmzaImwKhjgTsG93yQFS5jU5N9QbuS7tXZWsS3maC9YHrAHhxv7Qj6pJNoW46EUI39sQJUL1NG/b2wioHuN+XQ4+IlgGw6Z2hBGdzvh0ATt74CtDfOgJsl19yO9KfoYhtvdv6wFsv3AABv6/bdysA3CjyiepuUaB1/0aftrNlzv9FikHNMxsUlVPSPNddrTubA61WeZ2WC5u1lsPHVGCMz+TMzkiXwcV1713ygrI5CRDqP6u/WsDImgEY5p2KPN6xgfy5/pejZDBtqlpEpBZ0c8q+XF4JkEVFOAC5i2Mkz1D3i0p31SbmiXxX71qGpSn9M8dTUdJSfWYfDciVcZG6wZWLnfdNVJH7K9JQUWSDvNSudXQeVWsB7Dy/opmhI2sP/kgUyIZApyhrP04tQomvGYCGLsx7pFTPByKiCIvdI2IDU6ME04pGagdnCZmVkjeAmzH1uBXdrOUcp//kLCm6pSKnVb+Z63g35gJiafSfxuvI4I+fEYXmHaVMbjo3Y51xMcPFFO3Q131tcoyrfExF1xlrjZkijM51R0/CpWxKZEXzMwC40apLQZvPQlkP9dN0cdNKuyK0jPOie9PHRMoBsl89fSSDPXVyVXavninhKFGdrQhsgGxVYPbS5OUzL8lN5R788PsILzkS5zUK8Eu9YNoulWmpIiOyVWJagNDQqwF6qv17InEtwCPAkBxJRLS45rRUqxXJLPCq9Uo+aO0b7BHOoX2raDellADUgD8ruvqMVUmmR8cC8EQBad+vf3gzIpqp6av+uXdXEWB9t4C0RLFevZchbOGriK55jrkPXFKJ8aEvf3zpKHgir84TvjfKH9F2jHiVd7p3t2oJ48TwOGC4n5KrXOrmACnNJxSs799TiRYix/Qj9E7emf1qvPORvxdRL/aHr5+c6J2I3AuEaz7MtAFF5lHgPnmgcjDU/mWOSNSKeV31gxXVVn3fYt8UgAZ8e2+e2hNx1quuc1EPoaKKel3X0V+aS416KvujtuVQrlUWUzalnbVEgLkP/WJnlcFyymXld7Qn94ijdtKhvbcxp9hWo0w9DeCoA/tMkjJ21Wv2+bEE7ALXFa1MBB8KLRHg75+/NQCu8/ZQBPjn2E23udb131s0tC5K/9xk3x4EwOWo2wIk+9oWJoHTfphrVl3uAbQ4lV1dwOrnM93Nd/b4W6RNKRgnD0SD/sXXD3dPz45Fg5bNUDR+XbMBgFnrcZQwL1h/gOBnr94rF/jla1IdEL1zObp/VQHw6J8acNl4zTTrY7we763P/rQBcObbum0JQuyzz7u92r8T291/znTb9XPu/I0//GdfbOBFqbXT+EyhiaGvHDMpL3cvSqnAlrddpV6qvIeC8FHx+g1zgOdLFXWlhEnmBrA/SToHcb57mw1n/R0blts/AyDp3SIMsAToGYB9A3zT5pO23wYAR+wqEQ89sx9yRXla0qGdn/pzfvZRoLURsgkCgKHtKQd45gDq8FxIpS/bQQ6wqU6Nsqzujev6Zgq0vRBRUZ4CUjnUDgHg6+1bluzJRj6dC/U+otU4Osr7Dc94e98+rjdFgLOGBr26iaMthJyGAyQ0aB+cBrzLetKJJiI8tAbAoq3X2OWADSjrANKRzTWd3PtBB+u5NuBEoKcAMIBHh2PlhPeNy4ZWlWbLxj4MgPIGF3tlAMvKg+VrPCcUSjliCjQxhaLu3A0I91PLjS6hkQDjXBM6bUq0OELr6CBglR+961CMbiWwvtgpOJgDdkGZditvuiPNogsXHVr9XIqWyZ+OQ4FnxBGAQfL5C1FAR3Dpd0UxqgyUIy+5L1FxC0OlLi5RYDslME6qZFOrPfyRSGypo2pMld5gRkfmmCK99YyoOrMWTCN3RDpljXiG6fdEp3AiXDkPFsNMeeeOHmi+qJyWDf0u6iXnQejwlWNtwS9TxEMHD3AXyO1R4A8W+MIRtBbR4nkC1VX2x9Rpg2YpUCvvkjJhR+qvgGrehb8rN71K+dDv/N6RdnJCYcWYrszUZsytBh3F8LsGUcWYYY/N58wvXS+A7HI8RHSdY8z4E+msXOGqKdxL9QCCVZYHCv+HK4lIUeqIe2ivrhI/RE7oG75vca0TU4HPP+ia128LbB47J5ZIaaK3ASFcSx8AnJ89fyPgzHNHbnHV2k27iTZ/89VD5cUyrgASIqjYFI4OWuhJzgdKHCnS67kOEKRdRE4VzU5u784UZSlF6zwynZqfl68shsXngFOeL5r0ly8CoPw+NYNPj+4LcJJzTHuZmxjuRI65ryjGBYAx4GkDUXbEsBTZPXMkWVHpqj8eMS+ix1CgeQ+iYERfyR0GPPOj0lG1nt0XlHdyNPny0irULsH0RVFhviPqsfYh7DbvMbRPgEVBior+pv5v0aS1f+EEw9ECYNd55v/k8MzhWcewSW92+Oc87fuEVXxLB6PAqKLapcqt9VvOepdfyvk+75uc5h7RHs0oB7TaOOoO39udFGXeRrLtBtuztiCGTg35/VefpCaMiNKz5zhqzHaRfXaAAv1z7KbbXBsR2ptA8L57+XzbZ7+aNXCTDdqvXgPgdQTYNpHnmx2pZkLEMW2byuPBswOAe11gRLEkGCfn+2QBrAGwzr04d5Vi4++qBNvF1e7Fm4vd98/f7X58dS7mCk64nmalof1zToEOxTtDPOw9R97KVF5GQNdY5M8SAC/s4GpYb88hAJz36M6g2Ozddt8CwWOL+Zv/8H//kgiGDbypEtiFrBIFljdxsaCmGrEpZwWmC1D/LgDw7JSZz7F3A1iVKbrNptO/82cNgL15LxWfY7RnomSTjhHaN229S8vDNCgz7VYfqX8OOxFu6rNDAJjD9+jBkQAwUQkA8Jq+O9/jEAC2q5nvDsAuheebwbv6ZSTEmyKcn0RuDr1jB2Vpa3caZDz6YjY9eHq7R5SxiS8MisAYB7+LrmsU6D7+AZeJqKWurAczkbgpeqZ8SNX1Lcp3xE7q3z0SmbkWgOdxmortBl1lyIxogkFJ31SH6rmK0dtDmyhsKC2K+AEmJPxjJsdoSwmoKKJYKryhrU3HhZ1zoRaLQlfKzl3IKLmRpi47OshPwLuIdk2kI+8SgJq5GhqzDKxSsXbZo5QwMQC+qpqvjppXrm+VTMqYZU16vRZ1mfJJAEGVL2pUaPKaU0M6UVYJgljwytHzylulT6GVNzEt08Bdk5i9mR/A2oMCT/xdKqrQe0uMKu+Hc0QOltp/2AujZMx9MMJFlVa+sCNq2i+hY0oRGsqnRac4Y+QgKIei54Ppw6Iyi+r8QeWJ2J64L9dbzdjAU4rmBaCjak07InqmCD1RJEWYHcGOE4Rx4SeibowPn0UIi340O6WxFIo+Pesw+x3TFsaLduLYg+XitlQkuyYq70YfOD8d8S3KdKSWMGWEUJG2MnvOYectG4Rg8AeY0w+uqw0wd14l1xMt/fDRNGo+ZxcRxVoqxqfqc8AsxiLzFaD65IlFp3gXcoFfvEZEirq1RP0ctQlbhvenTNJT6nVCz93tdq/eXkgsiFJKzCFygQHBtDdqw/yd6HHq2j5/gfL0G70nz5Zac5U0AnyzxhHD+vabRxaC+vRl96sf3pTo1qdhLItaXc51R7UR3rK4FfVcUdTmBxo5AJX0De5FhJwxc44whvldgV/o2YBm05Rdyol8Wt6DckmsoeNj0zU5OsgtTCmhPJv+ijoy9wHAM66hZtNnAGDemR+uZ/6lNBJgWyWN7ux23379SNFLQBkAWG3W3mVq+BDCUiT7jhwX/JkaxDgCJGIGwBB13Pu2AIOCHRXJbcJQTmOwUJbmtQCqadBx5CbVIP/Wvn0nQpY+AQS0a00yf+RIbcm82ofFYDEo5l3yzDjVAlIb9jRYVwS4UomKNj1KPLUD3HRn5xLP2sbZMwFJBX4D4D/vducfPqqUzi9REX7xTusi+97vGgDvS8HyHjsDFHYGL83vmyPA2wA4z/xtAGAzAxwFVrCs1bVXvWqVv7oeaGFszMhwPXGo/0R/AcDkBJPm0PPYBT1UCimK+8W6K/suImocQND2iQT/6vlbgWBE8tAvSHpAwG+3DeMQih2VlKcJoKoc688RwZI/ZQlIbQc0Eaay+W8KTOU6+3ZiO0YwM+vRf66fubDXVvabbdDfnghWW5puS3tef8ctIH5bALzuq46NlvZ7SnG5VXf+1n/1f3zBcMBjF6Mw/dkN+2kQXqcz9M5ELdV0wKJDa7LcTgRrPG/NSw7mXhU0vwm4jfvtKTQ+gOPc4WqyzCEjelJdtRrHKcWu17umUj1psetBvzbQ+3bAikClUVEzdgSeg2YDeISO3MHiiAIH0FRpoMoR7QfUerK2WP+1j+LJ8/t4M/JEnKwBDCoiJBiziLckn269ANc0Bd+nqe914LigINRC9SCMoZrSSv7cANggsPf/IQDcAW02m35t3iFroy/CRGsjqjTutQbA3p1GpJ5/Jg9Wh0kZ5O4Lb5QBGoqyKAI0y5f1clzci+tl+KSMUKuz25WQ4yFPdCXUZ6sXV45lGTPalArUJdo119KMeksfoKJ2k3p7X6s7oAghIoH9uwYuoQ0b2FZt4aZezD1Flat+cfrGFODokWvaBCDwfjYB8ABr5aRQ9LjtEcv54RxOfhRNJEJXNGFH4RCs8fsAMqeglft+7exR2ggHuPbcivZWmoBygpPXXCrVEfbCGeCctFCNS2U9gl0qD+X28RMxLRkMEsXynhyKNZFQlbgqmnHezbnOJVpVOcWjr2U8O8oogFZR6ohaJbJvGrMjuK7NawfeyJ9lLlbedpwIrE9Rsc8tXEL7DIAdWY3DpM8JMZIEnl3uy3nUdihAoaYPfK2jy/RhyiHpvp9RIv4gpwNzEsDsyLnBQtJ69PvKa9Y8CJj/hLPBkVzlDxfFU1TxpCtUlBhQyUNMdTaVmX4lUotTsLc1uYdav0TjRZeO2JJLKgFiFEl9aJV22gqIS51eIiuAs8ePHzkXXtFJ565yzTdfP1I+MO0EAJPX++bde42VQaplSgAAIABJREFUosAR8KJmJf0GhVfR2Ue6L6WVAArfP3utecC9ANX0k/vbkVNAM8I2lDYhEvMnv36pvGRFVU/ddjkpYB7s7gh8Upv30cmRxuDZCxuuRKoxljGUAbY807mjrncLOKV/VXrpvdWl6R+VEDqGSRChKoNFjG76iH4E0BKpxbDmvaFncx3rGuqkFamdP8wP9Fiis8xhavbq/uSzkxNJrvE9ShmZ7vz2PbnJF1ov5ADze4CcAHDlJQcIQuHmKHh6Rl1ql0YimptoeqLMgHLmefKMlbZQ9VJ5ByjdBsmmGcvxV3uYghRVxsgAtpSiS8guqsdyvDDnW/hQZ2hF3Mim1JoRK1A7bLLi9A4+/5q69KLesKmt/Hy4mlVB+F0Az0yP8inre9X9hgK0VWIFmCvdTkGbln7G+weUuSST84gBS9qXCiwhoIR6MA4XKP7sl8MM7RHgZgXFsO6G0SEwe922uvk31wBwxI66Tdxuk702Z95NIIo+35vhN82pEfRX+cUSptQZJmeKz+BEV9XfZWcIAEcXYhWKFg26ym1Rboy1YUVoA2DWwFEJpnpc3SBH+m1z+nz7rLxg/s64eqrfkfPq2UvXCIbWrlJpldIYkbakxUVMcm3zpT8zri5BaRZE0hu3bML17/q82ALA67m0HrctoLj93FkGyXOgz7EZYPGamumQ+dYSm9wOBG+1I/fr/Zk5Gfsin/U529uV7+9bJR2f9ncdY9Xer4Pg/tw7/8F/+c+/BGx4YpVgy5DH9wYy/4vxOfNHvEO540OnlnjLp48ST5lRpBmJy6aWhnuCW/1v+2dG/uYL7Pl+W9E3bQCqgzfqEq8oLwMYzxbp1vW/nk9601a2mCQFmLlmAuzrd1CfR/awnrucbDOjYYLQ+Q78bgoo7I+UHuqjOYHHi4+G6v6rTa3X/01UBZCAkZgISzYuU/+2F9l64fSF0T8z7XOC28wngZqat85Tn4JNW5sCv+ubVA5Nb3ITOC/o2Kmf2B0V1TtZcBjLy3Jgdpb0fgvAzEaAMc/1gxpcbt/cM/VXuS4RtFCk1E9Vj9R9kZqpRM/s2Q8VmbkVVWN5aM1GHRQllIVpa4AX91ObagkYjDdqdatBp8ghuW6K2pUwVJUW6u9OxG8CrnsG/CNCa5phQIn6pwypMFLiFEh+rsatvOb8XaJDRUNHfTlRZrNVpu5BaOo+UKtGbtFYo/TLs4neBWTKuSMhIq+tgHqlgYiKFyVv76GJQCsaWtHWtM05zMm5tXEsI/fEgjh6T9UV9r0zV23QAdxsnGueR8k6VGAiMlGGrhxVUXMFEp0P6b2oHKHpF0W6XXt3AmVHeWPshC1AG2gTAFnGI6qupZhN+TMMVUXhLqnNS36dDXTXW66yT0SByXOlJvC9+7ujEwC0I2bOGy/hNZSZq0Qf15siTeTVIlKDmixRK1OonSvs/OyIovHeUJKlQP2pKMsqX4ST5s4A3VYFB0g4Is59yC1nLjAuLhPm/U2U7arRHXoaEVTnVBusk8sb9fA4CJNTnn1ITqvBNiDnF1Daywtd6tkAaJXiqTxh6MnMT9ohBedRVzl5p9SVPdr94tsnojUzTkRNf3xhw59n8hxAshyWRZPmnkRtf/HNY9XThdJMNPe7H17rWQBXorcS7QIAozx9/66eQY1PKMGv3l7u/viXL3YvXr51bV6lxRi4er2Y1gw9msgt4IWoqADqOVFdi1spT7giqaKqloCXRKCqlJFFjKygzP14Dv3F7wGIjAllkWjXxYdPu7dvL/QZc8eR86OKrJu67xQKi6HhgFAt5MoPFp2cCLBSLuJksDFvYa5LAVLlEnPf9FEpOlsx25RrvhdAz59yIooR4jlI31IuiWi3KPIoP38pUFeOG+7Bf6rpK9X52G+VOytmjo2kRGhjy2QvlkZACU5pbyi66DCa65zzvoleu8GkAPTIubUycwCD9gr2ZnJ4lT86qdhOkzEw1nlZgDoOWUfnbHqZBWXbR9HtojXnvPeGZoc4EWyixjov5DglKh4mk9uG4+Ltuw8CwN//+FY0fRwcZi/Fqe9nr439zibrNspN9uA0oto3ax/Ofq+zrOrfLoz26h+f+ROn9+/052/Zd/to0VvtZiwmg67srUpNc1msKbwZmzB4IQDYjoqloznjhyOHtcGafnJ2vPv6MeWQ2APuiwmxGC/YQNh8Tf1YzIU46Vv5L9qMY8PU9jdy2Cn1QM5Wl3oLoJUNVhUVZDeVIdlBYgfBIxhVFUD69zJ+WjcrjZT0r1WSrNScNbflUHEzlkzXdbR4PWad5t2f39u1nqtL4NsDa7cDwfvm+/q+fW7ns/X8PASo0x+9X/bhlzXAX/ev+vXf/y/+ty/ZdBjgAFjRGRo9MJMiNMNroj1sdGVA5U8eeCVxjV77d9m5MqoHRdeb46Gf+bIVZVwJ+CyuXUX7tu67KGOUDa5otaqhKXrhpCeoE+tGNr636xOvn7UY1AbQPZm3fXCe+I3zMmgJnS4RYLusV6fnl7rwrTfjjS8G0Pqj5buuJ3Daqz/rQMMolKprGcGJrvi7EY7a//6H2h4jMbTg3h4fePYaRqjNlBZTtrL9JIrtDWE+LTSe6eUz6PBmbzGqgK1DNI3UN906kDSXK5Kqg0MRJOc7xnu+7P8aheT0Vj7pYp5cmyPcE3qpqXyd6hnVXFNRbdxlTivSWqUtMGo68A/o7GA061LR2CppQWuHeFSj4fu+pu4ChnLvqCczQD0CDLgb1OsapBwK/LlvTOhegIrp0ant66iGDJ9WJicAlbE0jdWCT0QyceB0xd0ZSbXHII6KrJFE6bW25STC6QCVFQVaSpd8dC6oSv/Y8JcRKUPNdW0DdAFW6iuVN3GucSKEg+pHzm8JvgQo86dzgVNy6ItAidSWlQvZagOX0yBjH6oz4xuqcnJR+7uFbZAIaZwHPCdaEMpHPT11Xim1UYtqrXxeRf6narTmvtpng191dk+PDSpLiMyOrJlnzLzVOaM6uylRBIUa0EjKhSP0jnz1utHOG1VebZWaEsWywH7eBYaCziiB2CNFIZnfzgUGfLmkF1RQ+shrqcargDfXp5Y2f4eqfH7uWroCNjXH6CPAbPIoFdlQdM81Mx+eouAMCPq8e/f+XGtaAJqx35kKS3QVcM3cUOoJwJnazKLqew8zkD1TXeBETSmXBAAmj5h3JAoKCObvRF8BvPz926/Pdk+fnAhgAYAxKjHkoGJDgZbC8kfq1QLC70gl+uunCF49EHD7l796qdrEAu/KRbZQVfZf2i0Bo1KH5V6UiHr7/kIGKwY1bYNaTV8BZgHB3M+OBj9fUdoPE+iePWQe3REY5T/+DpDG4GZ/I/+W2sDMPQxyADD3D2WY7yd3mO9AbXbOtKPSEXSin9g7eR735p15HpHclH2hH5UP/uGT9liegw3GuFrRGceG6wOLFdJq9RIxDaDmfioNVerINi7Zcx3td85/N559wFkUvWpzax92vVuDHIMq5W1WDeEZ0e3ndKiE8/6JDOrsav52bdnjnmah8a7M35SMG9HZihxOMOco9XDwprxJscO6wFLOdYNmn+cZm1Clk9ssp0ABe/oXRwXR3x+ew4RA4M2aOE41mZGztaXSAcaw8dZf2h/TuQao9d7t+7Yt5jguwNBKhbuD9Q521gCqg99DEev193JOuwazbaCcRXagLPVAeK5zgIuFUA6OMk01F80iuiegq/VYEWBFhE+cwsAaw4lhW465swTAODDyfJ6ZXGDmDZ+9fHOx++Wzt7tnP76T44rUApyQSUOIU2Wy56aysN5pES2dNlhsbJ2be6KpBl37rdgOgL0HXscTa/uyA+Csk32g0RUAPKH2AeB9v+9t3weQb8IWh8Ds+rMOZNefddu+v896bvf2rAFwPuv3vvM3/vN/9gVvOmrPNoCqpEWBsmVUzPUmu4iLF4KjHxhoUKBlkNZAYtBsTY4OOH46AJ6b7lrAZzEgtwTAY0IlMtsAcL/f+j0cLTsMgK9NgLYYDk2OLcA0B3SZL7BvsmTS3zRJ930+J9d1kJ3F2p9xHQCXyt+xFaCtWkufBfwuc5vX7egLYquNNvY91+KFlLEa1cE6SWS0N3GjGRl25DhU+gA736PnrFTuRwfAodwMivJ2Lzpfb/5cX7xVK/azo528j0upGDjlQBx9sZpzcc70d1jXfB4RsMo3nfVgHQHGIItokkC+cnocMceo5O8z/6tE70rVVxS4pvC8PgRzXd+0E0VmPoRSzPvaGHKE2bSqosoqkjmBXF9zORzyXDklavzZqygdI0Mwv6vx4h6KKpZHWAfnoNT694A4CzaZymu67YzCMqpE6yPAFQ93DhRTncsQ1X0cKaStogOr9A85swbR7kerKluPwYeXx95CexHi6gdCIttcnzWhdbnOey7qLlFatnfAtlT+S+k7kX1HW0OXdrsBhnFehRGgSLCib7N2cd4NcJ+apek/5hg/uX/YA7RDAj8REmNMKlf5RDVj76uPMicylwCOFiJzKaDz9xe7y4sLU0upl/vwVCA4/WJ6uanHU1wqrCc7KzKX007GSHNTtWhNV0602+DI9Grel/c4fXhSaveO3knAqcSXrNps0K3yHFcAtwLzRacXWC3FXwEZfYcoM3m4UGOPZHRC2U3eqvbWiL+8v1Aur68xIE9N3MwZwBXq00RsmfMYgtwPKvT5xaXeTxGZAsB6R8Dng/slhnWsd4BSyDXcl6jxQ8r8HDNWMA5sDENNRlgKSjFRte+fvd09f/FGn4v+CDuIqLvmrpkKovyiQKyax85TPj+/2p3DXiiaMhEi3oP70MehPJ+Iav5Fas38nrUDGCX/lme8v/gw6u1idBOdxqCHOg0A5r0krgUADp37I2NkxwERXN4LYAv4pp2oTatO7yfnDDM/+R2qz0R1+S5gL6rR7LfMZQF3vasBgsb13CkGPDv9IiZJBSN4T8C3KOYS2rIw6dBmSQmiRFfL+F0Y4uXE5xru4bk+o8LZQ7W/NaX/gGMB0hKrMkV6gmejt6JWFlunn3ncMw5rnsn5on2qxI7iuA4IjP2ZCPAhW8U5xJN+S9OIKiZyz78lvFT51GkrAPj1u8vdL797s/v1D6/LwVCCe01Dxm3xu+WdrgVAtsDOTwDAncmV5wSAa1wamOnfDW4+ZDN1sPBTIsC29aYYaQCw2AkjLcf7s+2WCbjE+hPILWHNCkDknqHu28F3rDVDDjDr7Ay2x6lLyQGAo3Lec4A9dz3/wmowVf6u6NC0B4YHgljQoV+8OlfO/zsxZSwWN5icLZjVgWW3+zse0n66whjL794cHPtcZSUzr/fhiQ6C/ywAcLf3b4tb+jX77Pct23jrut8ZAP7rf/jPvph6YmGJISqkfWwmmQsUlDGG0cQEyQLoAjELoRfU9S7tQd/uAP/2JgC8XNRLOsAhAKzJtIeCsJxwBpSe0PH2+XedTjABqK/OZL31hKjNsX9/rc677qftCGBr73gRe3WvX7+f+pzv3rRp9mSY3vY+KbnXGgA7OuESSKlpSdR39v1vFwCPwzLRxlHzNRtRAY0AywJaOVQSKc4mvswLXY73/M5hFe0Y+b3fchD5/nE8WUDCEeAqJdZPqVbofPTfin3gZyyZAGMjl5PK9LzUaQXcuRxOAKbnigGzwRbGsKNuZdTUmkrejw6aojd18SnuEaPN+8QsIySwmYhzyycKa0BtqKgzf0+EUUBI7Zvq0wadBn75L2AXYHg5oqxRPE1KRxl9ZXDH6Is4Upgw0KIMmAAvGIs+9HPwEz10JNYiXolUBwQH4PNvK/8e6x2kGg2NttqXz4l2Z8xcGslG/HK/mVQ8t9tRCtcADgV+1usdfQ3AQAxL+gwG5qFl91rNchjJkWl6O5/N9AX3v+ZHUaV5Z94LsMWZQZ9fnF8O+rnpw373qZxtR4KjwDXvyvkj0Fe/hzmi2r35zihNYuCI2JOj9p9279+d787fvxeQpi+IPJ8SNT2qeVNiLaOvWwmnOFCyrjN+YhCUUcd9TFV29Njj+FnR3PP35xqnR2ePdmdnp4p8MO+76JXFrJJf7DIx1EBODid7JIAPMMk7AXYAs1YyNyh7cmbVaEWpzq/UrwBc7s193r473717d+HolWjQlEuajgLajGgVtXgfP6Tecjl2VIf2QnRjlRFSFNT7dhxonLX8DkDJ3CHKqtq+qm9N9JxIDo5OMyOkPH3XlGIAIWsHkIlSc4ScAIN+Z+drAyqJovIDqCRSrb64+iRgQgSH9ydaRDv4O0ASYIsjXqD9yI41QC3vApgnYswziNoS7eMZgCVympmf/JsosOjR9/2eiWa7RNQX07zPTqv/L3UfwBXRKqjU9AntI7rpiJbp+7SDaC/3xRHANVJrxgnyyWkp1Mpli8Uwx1FAf6aMkfMpdcLqfWirc8i97meUdzKqurAU18VB3AGKorwpdZZ69MXeUrSNyOjbC1Oa9SamWuf8SpTYqW8+H6LSLJDiCEHLD3aAJXopWoeVriLGVUDwyPcs+6AOvNQqbhh72BJzz595xMwb8khTOkntY6+S2N20IznLoOf/y1+/2v3qe4uuBWT4XcdjVmlSjeJ6ILCxz746ZDeuU9c8B6q4aGtQZ2L+VBCsEb3ZPKwztzRIqvwRbfe4X6dA+75ur8+XsjPi4K5nJoDEu7FmcV45leJk9/jhkfYn1tBDNBKUy35XVHvyfbtDR20oKnt/J52J9YJEfV++udx99/zt7rtnbxUVxikV8a7Q6tdAKzbFJgjeCID9rgCwzuGWDtnnZ2yDOUvn335bEeDcccv+33ru1vfX31vP/75O1p/9zgDwv/ef/S8FgK1+6X1uUgDWHolFI6uGX2pYJmrRG8/B1X+2FpwokfIMXadA+3lL0NvbsD9n2EYiEZibAOri85rUW9HefZPg4P1XmHQ5gZaUkX0TaWsDDTVbC2HJTFr19+Edbgtg75/QP40C7fw2IhAYJc59cgQ4YOrnA2DncMQ7aceARY0cSezUnAEWdFJMYbYYu/sAcID1AgTWL5eR4us9xzVrpxBzNsBN3vMqGyQAvIoAb41F5kPuEzrSXKvXHSF9HTvaaGEUiV1VTlQHsLNsTdGNVrkoWls19zoAngByKsrTVaE0xwCLuJcFfGzQCRi3useAML4fAKx827v2+HJNxKgiZGYjz/cxsLf6q75bDIDMAfV1CUuNzbXAdt6N58NqUbtWUehc23OPY4zEGGPsAoB1gKkuImJGVdpHZX+uqr5woo9VJxs6/CeM5IuNSVW52nY/CxwKgCuP2HTSzIlENHt0O6V85OCoKHDKGcXQypyMMSMnKTm99+4NwUTPEYAE78UaJ5eXd4Zidqn0F/Jk+VFEr1Ih3PeJvteRU7EVwLlEpEooy8aTc7fTb92p2anZ0MoBoqIWSwmbPFYD4DhJElHN/OjOhfU7G3jBaipHQNG1xZigPcovJsp7KcD/Zfd5d3Z2tnv0yPRc5/tamZl1njHQG5ejFZ2MCO6wRwJyiYpKTAqqrSK6pspDM376xIBNv1e5H4x8Owkw5gDM0KCTpw4AHjTpiojwXowjURdRnU/9HQAtVGjuS/vJHybqKcoqOaWoEStfr/JYFTkGbLuMlca51p3WZOWvCqSrRrAdFVCTeykel0JxfjPgzlFzr+O//IvHArB8pigt4P6jQS3CW4Bu8vkA77RRYlyPT9RfREp5J/qI3wM+AWYAaYAm7aO+MW1m73/3zlFd2gkARsQqEWb+5PqvHhsAk5tMW4i+Eq1K6SQiwCOKfGrqOVFdQC2gi+/pecwb8taJ9qIardJLu91bcpRL+dkaA6bEhwZsx5z33g6Skr7i82aWA+JZybGOkZ8NJbbYiOyKpeLnKa+Skk9vEPCa50mAjfacMi0inGUg47I3FRwbe1f21NCktR82enb2/Sj9BtxrqVQQIxTtrTNR+4T+894PYKI99GtA9ogAq0az0xS0R390hJCSW+S048TIObJ+1rov9O8bWH2HALCuL2C79V49wOOzq5WJapHozIX0334bzp8ETN0GAAeo6kwptsDInS3mQM7ezKWcGzjbcGyoYsDIvY6jfdqTdtbd352hUP+YSLBBMKrQ0KBxECWSv3431yH+ImBsR6ZtzDhYog0AK+TZi/PdH39npW/2E8Z+iHi1YJnmOfO4ggwdCC+iwKsgxBoA3zQOSB/0iO4ab/XrOwDWumgN2YdBfg4AXj/D/54tOtTWfOsQNlp/9mcCgP/d//R//hJ6oXBBRcfidVwv3j7B2IxjrGgBxBvUaMEWt5iUkWG8N1x2GAAvI2zd+L9pclk59WYArBOi6C3aqFu0a53Efm3SHeD3X59A1ykRffLf9D45fNyfzk1WhLG8rO5o57eGQrRv852H4E+pA/xTAbBLmUgES+IydrJ0xfdDi+imtuvaGwCwx3NSc1y2wZPPlJ0lBTqCVwa29vCuF+qWQbBv7OwUcr5MyYMMOm6eEWpmNlyigjxDn5fXb4vJwHtg3I8c6ALSiQJ7viS/buYuOw/YpVl6xDLCYTxbBe6rJE+cSMpllbJxRSTbS8fLO8oMKTqIZ/Z67nQuk8F0fGQADM0wjoFS50w6hQz2UhNXBO0zRoujmAG03FPU7fqdhY5M7xPVaVXibTg9xti4VR2AxxkxQbUFkiKsFPDbWSLZ69JHfWxm/rWjPbRJ+bKfZsR/TUeeecKTYaF9JcIjmr92qERpexzWRSEfQmcVwVZNVMZXHnCD4ETfQ0fO9pz8J9/fQDvrIo5PGZYChaZv83zmMOCefNREmhhrQF4HwMo1bwYg/eL5YMMkwJH5OqNVFQGoHOWMWcTFVC6pCZhF7ZpnAUYZT0X1ayxjWGg8IkCnvO2i6I+8f+fjQlN3TreBtUAd5bx2O0VcRUkWOEb12QA45yYDr3cW/ZTIhvNB+Zy/+3rnvfEDSALUfrz6LLD35PEjGe+p++v3rLaUIipGj0pO1dnLOhCFv0rUZH6ovNGjY9GhibYQlX3+4q0iYIwZgJsoq4BrpQtIqEqR8HvWL9C5/2V3qTrEKTNUecnVHsUAS3FYKr/lpKF9gFfa47I4k46LKjSGLTRtKNSAUcCxBIrIp31A6aXQoA3UoHETbaaMEqCylyBC8ApKJQ2h9JHyaD98sqDWQytsYxADfvg7TgHuRdvIy+W7vDcUTRw+b95DpTY4VIT71Gr8RKMZG95Tv7tjNVqivdwXoM/4cR1RKd7RolcWggt1W3uRIrTTmas9LrojNYdyLkyGRFUKkIaDI7bJI06kLH/KbCiaMu8USjXPYS4wnjgrBDy1FCfHbMRKKu+YawbQUaTP+9XCORmwmNzV3U7OloAmnS9VX1wsw4g9daGhiiCvnf6h0npuIpxkwKV6slWmLYAIYbRelkc1ql++FwB+/uNbnS0Lu28jiLHPWNfaaueiqdvbQYj1d8t8W3y/R3j72ZI7Tns65fwWKcTXzJJ1WxifQz8Bk7GL+XdPO7OTKyloU5wxr5yzR86Jigb3szF7Ee0KG+SrJ4Bf06HJo5eiOvnug7qes9AtDwBGCGsxt+s8N33aateURvqTH97sfvn9G6Vw4CCLkJf1cBuFuwFgnbmLcpp+dgBy+nBfuue+Plb+cjOIuz3c+6bbOet7HbKhfy4AzrOWuGe24Cb88nsPgP/g7/2RIsCJZA0vEwe9DPAZfdUEwLtYFEQB4FLeNPtybr6JDnXF2w7gvJjdkbcBwH3hHor69skhUF4lOzYnYOi4o5ZsrxfrbSwb4RzIVVL7AQB8ffCvC1Vh2BwUwZIG1gS003NXALjKzLh/iqgULsyBzTf9kcj7vgW6fIefDoCJ/gKCTcMrlduWwvzbAMDalJvTRXN4FeW13l7msscwJXwGoGtjGe908lr29c9NIN3RR+cqpy8dlZtrziC+KNDlVIqRbqPfnkgrls+WCLRIdbYcAcrVbc8RNdYRgKEcDXWuwCRgJKkPbtuk2imtoYRUBChajVWB4Jpjg8aUsjbQcO9EDX5SlbV3pDTMeIUvu5PTkwGAbURZvEy2WTnUZEhVjmTmUCjaObD4jlMxqtat8m0NUFKWzZv1zBHubcrB1aN0fF/1c4uSq36DyVB5pwHA61JQAfLe70y1Fk20QI+Fm+z5dT+bbszvHJ2fRolyiEduleeMWANF5836UTSfKHXaVjnUcqQ0CjNzXVGkKlWXd3DfVz5w0crjkElJnz5vvTdyH7cv7e5g1DRv11dNvm4vXxURMj0b1kaLXkNjtgPG4Egqy1VSaZEHXaVW1ureGjPV6SXSeSxwyXu4FvEnPSt05hiBzBOALO8UgbicAXHwqq01RlLSRoUaAFiljZL2YXDs84PxdR5tlQf8CB32nua+80FZGxbcUYT1NOJQKCqjOAwt1gCKqKzpwkRLEYAygMD5wO8d7SgF64+fd2/fnpt+jsDWKHllQTD6h2jut9883n371Zna+sPz17uXr89H9IwIcUo4WTW9MzV2RW0GyFzt3ryB2vxRfc59eTfRwGE6fHCZIyjXispVzivRaj7jhz5TvjKU5MuPUn6mzdTFRWCLSCPglQgpYxbwyti8fHWudtN/0KYBlAAb8m/ZOyWqU+CVfGKo2Bi/onQ/skq5SiihBL2DSk2+r4WzuI8juESGnW8NUIUCzfsS3Zaj4O4dKzmLXu2oLtcLAOv9USU2DZ4fQKaixZSEelgAGsExSiyxT9Uea5sseZg+g7eAlfbMViM1Npb2xgIH1mpxisMnnJN1FgPK1TY5Oywipr5I7n3dd9Kay3JLLWCB1a614IidHUGOJnt/K5ZPgVr6invmffJ59CDUUV1slH2zSjDJma2Qp6PJmudQaY9LOOn+PQGo0LK5FX+Hrq7c43JwwwaAGvvL717vXr89H05vOao2Dv4FSCqHn5t5PQntZgAc4bGQzJeA+SYA7DEuu0apOL0A5PXG/7YAcOyipColl1b6LiNPuuoxS1HciuULB/oV6z/BAAAgAElEQVRGSUpSMxizp6Q4PDINGicG6xlHURTNeyRcauKc1cV8SI6w92rnlx9JLwIhwC8qi/QvfvVy9+sf3oy8/2vsiEo74P3G2JaNOUHu7xoA2641PirR36ZNE/D5pwGA0wd9RsWG2Wcbb12zvH4JnvY5lfp9OobM3w85mLbb3Rgtf/Xv/xOVQfJe60WoyTUoC1N8xgabKYURkCEHbngBVnkBRCm0QEVHjYdqAurbAGBHHFbbUMuHXAC0FRh1OQoipPP6NaBLPkkFgK/V841BPa6rZ3QZ9EMTYCIW2lB5FEUdVQ26FUV8DphFkEyVdcRXG33lOyrSIu/bjAD3jTAbY9q9b5J0CvTWd3x9QP91ALychDM/KNEujDyr6HIYGqQfiqr3vtQ7ds7F1mFUdQnjndP8Td6O5s2kOvfLNZcbLdafzcNoAmCLsuz7yfvva2eMdYxuHZxDoMkGP9d7XdmwZM2Esqu6uHVQh3I0APBQgEyJnM52cHutPuz1w7NHTd6hbBxBnxgouW7mJes6GUxTfTdUW7o3ANj7RtGUWukZrk3faKNeRdRxjjin1gq9nu8+Qvv3rUbMIWgaNIZbapdnDDoAxvCy6BARuqmqHOMlNGXNmwYmDSTtqOEzgBSgiTERQDl2aZ444fSdKrGTfZD9zpHCGt+oaO9azm2rLcwzbCAmmrvc8xIhtmhVUZxTrq7yn+gDcp4fVK1S2s/el3mlPO9ShOazAG85N2p+W9zQVGqxNaJKXjRgnuFc6Jl3nVJSydmNcyTrERFE7Vu6Z2eBBITPkl+KrJaQV+r+qgRNMQWI5Gb/07ySYX21APhxOHAupXwN1GvmDXslQFK07SpNNAWiLPgjQSVU2BkrpQfMsQiLIOr6FpkyyAM8R/BOomDFQMgccLTzyvTkDx9UturRw1ONyaBeU3ZK+dQWoAJ48hkAGHEqAdbTEwlLqXZsqUGPskfHLt/DuzIXofM++/GNS7/ggFSEPjWr7bgApH791aPdt18/Vj8/f/lu9+LVOy1sqNiAQwC56hQrgv5x1NJkPvylb890hAIiLKJlhwfAmevoq/fnl87H/fhJQJx7EjXlR0Dr/2PvXV4tW7ctrxmvFWutiNgRex8vV1IspIlg1hRJE0zQgpCSSiKWLAiKWZBEEgQFqxYEC1YEUUgR/y3RglnIJO/ZZz/isWK94i2/1nr7vj7GGnPNFfs87r3eM8/ZRMR8jPGN79lb7623fvlOoIu2qGTR0SOBe6K09NuLF6e7b785lYMGoB1xK54VMSxer15f7n56faG9HwBM1OiDxMJMHweQ812MYKK0jhi/FzNJ7z+8v7u6Jj/YOdASsaJM0tFD5fTSlzwvOaX0Pe8BgFGoFl28yhs5Mm8FbOVfP3ygPgEY81LpoqIlf/hgtWyuZ5q3lbydNlYVDLI2aw/PcZgIa86lZaRupVfho80Oq4q6SyW6nX+J0PFVxhjVbcZFvKVE+YrumnIx2dcDRHXaKoLmUpmK+ImxY4GkRKQtIufUIDn0igGSvV9pOVK+L12TL1UwRqHi0nIodeacp7RfaRbQ6QOAH9wXHb4DJ9UaVukkO1oBRG/Or5X7+5ufzjQfAyjs9J2A0jbiPCNjY+Ws2GclbMd/bRl2u0Hn2Dpo0Wzd2Gdx2Oe7eV+/H/ni25HgtY23ptVOO2cGekZ/JD2wzhyfnSVOWE7abq6ZURr6M+e3xzVgrs9d/s7YsB8rjQHGhpxQ1Ad+JBo0UeDUiRawLVuYdS5cMrRLIshVDpcac67heuTXu3/2G6LAZ7uX2rN8VthWqVZV27u9kjNt2jPRDZrjuKUZtGU75hqqdNeCN9t/t9M+NlbGcGFX7bGTD0WA19fKXN5n7/b5+ocAwLHXOo5ZzPe7cPhvoYvf+/v/5f/xZRqafux4+rOJxeiI+Ik996YtJsIV8BDasTzmAnqlyldlSASGR13h6e0y4HAOsEGZtpfp3Rqb4XJoQlntIG18IxoM9YY7sUVhY2Tf2LkcDYsRaebOvJjnWlsp+2ZL3WuCzIgBBVRNgQWDFF93LoJEdGfUYYBCNce5D9loumpwNud+yPVm9o3Qf59exDxaX2DLds0rJYKc8cr8CWWVCLAFdLqa7bY63hYAH8b5nlOkhtRRsmqW5lKCaEnRaYIFfSPr91wvMm7ZI8ujP0RnLuZCgZx9G8cESBymBueOctqhYUPAtVUzq2RgFAUaENzHXF8Kc6KMIoFoHQJr8SyX/pkRRcopGOBNOpLpeKIJK+JrELYG9gGJIxLcItgB8HQKBv0yyrdMQVgc+NRxfGRjKHtQDD+NS/WPaH5Fpwtt1WvTTozMvRhVmTMGOY6gOwphoOnD1pQs9iNTX5c5xYMWKzqp6byJygMyDa4NlHXd+j3zInTkHs2OCJiMw4eOTrNeR1kg8l4rfzn9hzlkurX70GNZdZIlVOXathbyMGU+YlUjeltq3WILlOBZaIlckzrMolPXAWq6eVPdTsmfEgJKqZ8ecV06SDznYoy53nGUjB+K8s715bF/j5rth1EOyWrSpv6mFJVFqDyvTKGGyosn3wYLANv9CaXfY53xlIo31Lr6Hc/L9ZgDw0FX7JQ4oj68N30YIJI+dx1oR7ICdB11NdW3g3Kn3EwAoFI1zJWKJL59eym1asYRMAvg4/txSDB/pCx8AkhMVPGD6L18Byo44AxDkd8BLgHHtI2xx3gkSswOdX31fvfjy7c6UzSuqsHqUGJof8wFqa8+pVTRkcCahbDITXUk1xFpOz5Uagna4EeLMP21P32h6xERRRBL9OkH93fPnp7omqyzy+t3Er7C0KQfeJ/PDS4/VYTbY0UONPdkjGgHQBiwTMkm2kC7aSPAhX7AUMY4fHN2vfvx5bnGjIhxhLqi9so4PX/qPGApWJ9dSfSKcXXE0DnXAGPaCWgCPLnesCO7AvBHD0XHZr1QOxbAzDqljYBp5iS/px1cF5AeajXzmvsA9FmPdvzBnnBU1PPe7+UVSqfMjzp1RCcX0JnifwK4sR3KqI5jJVFb+kz0eCjd2jtgpdjWCoDmfrAKAL/sDXFgiskwBOhGFKDaVKdhBUBmNNcCiXIIav+2Q4mXGB7kP2v9OK0mwFd/Ri24q/pXGR0B5bIRXc7Nfcp/djxV9Pn+/d23L05cSxYlYQB5qxnMPRjzH19diP788tWFz4EWce7nVT/juxHug3tLgnSvYTg+2LJ5uqmTczD2XP7MmdcjvhMAT7txbTat77f+9/p588wG6454yrZPNLScu1NrZfnMOu/KqSwRwGK/2b7wd+XXKMDJOn2C2voTO/MAwBLDOnUUGEdVSmbJzlONeyuYQ4GWs7vWFTnBclbiuK38e2oKRxWacUcQizrocqyVuJxN/XK2lEhp8EWeu+NNfXcjMNYdHPvmkVLs6h5bgLbbpPTVPofFvuvTF1tzbH3d/vt9f1/buD34kVHf146tlbD+7pYtznf2zdmt5+r3mXNsv9bQPXKAQ03UzWozdiTAUQwbkI6m0qEWoLEB0uloMqREWwTgGaDFkE6Jj0S90rg8RAfAom3GE9ZX8EZZo3UdX6+o/GhFV84BUb00DO/9Ab5GXb1JX+6b0r4B9gBWVKu8nslt5Dcp47Ec/CTyz5JU8Y7agMnGsQGAy1OU620B4M1Nt5XcGRvAop+2Bbu4VqdR82/lx6H+TO4vNFuVOpjOjvT7GKsB6G724ijB3NSjF9/COxwAVR+wQUrkKpt2q42bnN59G0AHf2Pzr92uA7XbAPAC5ImOWIJQjX4bECvDQjRYlG+Z9MvJaDCRPN7VZlAAkRzO0GkdiZs9FHXirv5sGtKkTtHeiF5lviQlgs+mA8xUzkTAEkUNAO5RwGnQWeBqHtzLIznfCwAx2J1lqLi/HWkp6+OyCrxy6ObwNABeGpAWZYEGblpoqLGmuLrOZva05A8v6OmqMetcVp5dhykAUVTGEmaqfTB7odeAHQGei1P0iX1T+adR+iXigxrsxwj/zGfneIfSPAHwzNmWAqdKNbEnz2iOaYcPd/ebyIv34xIFUVRmqhgDxgKANdbNQeK92gAcozkRm1E3ulGWHQX3OGuvL5pwlK4D3qIEfQMAV58RXeelnNORP2tqJX0GmKX/NOdkzFO2x5FvqUUnD1ZUZ4OqRwWAmSdD1Kook50GnegxEbCMN21BZIqoLBPTDosJoonyhe7MNuH86kkLJxqlWqQSewPUWaWZF/vj8+dPSnQIuv0UjqNdphFbdAwhLMCnf8dnBscAGqLaqbtLqSRyZpnDKFADgFPKBrAQkKH1o+jiF40VYA0gzDuKkstwqrIxoiabxWPV63ejLNKf/sk3apNUlN9eKWrL+iUC/OIbQK6judCTeXbW5xMA97MTRblpExFTIqw0B3AJsGUuQoEGBLOGX3xzKnDP+yg+0w6+i7ozz4oo1U8FgL97cSqwywMAgDFuMbwBtIjqME6owL55e6W28/zcg2vTfgA+801A/Yn7GboykWO+RyRJ7SMP+KIi80Soji2yFRGvAOCoV9MvKBDbaWKbynt+okBVZ160x9Qqbwykljubcypzou+qAr4VnTM4YG1+EejFueMSXNk3sGtCizZNX7n711PFvUeXtY87DBvy3IiKyhbLoesdv9IFyvnGvhSGR7FerCtgkBygFCYI42ptAefr4+ByzWTvu2ytyV0O+JXNWjXViRB+9+2p5gmsCf4UDVf3spOXufH9T+e7X/9wpvngwM1STKnbG+uz/abF8nXvHDTie0S4sb58ni61dUZEuNmA5UcejdoHJjr4ypfXZnFsp25DhQK9cBo04nho8R7D7nh3/wdIBgwzvowVjjCcT4BfnFwIYsG+kDK6cIlZYqg8A3xDgbYd80Xsj5m+5vJYOEJwQHFPNAvIB4b6/tOrS4Fg0isi9jdtx9iR5eAoR8cMVrm3FmBu2Ofl2K8O3QKWAcC5xsQk26Bkf8R+Oe9ix6U01F1m5eYcWEWWl88wr7r12xv9smrELwHAhxw4/RbZI3vfrvvh3t/7B//4yxBSiLetKCg9WT1RKhvsldcYFdXKZRsiWIpYeEvGw2pKoCNREVzZXrw9Ahwv1pq+PCeGN+YVMNN9G/jpSZPNS5fOP0THFYW6TfD1oHkj2g5PZjKPz0fe32xzKHI3PHF2+Q4PbBwGHpNJI59llLYo5hMc5vrL+7ivfO1CTRzGZRiNjbCVmNlaSD6MbOg7gmQDH/CLhze1o3PvAYAbNd3n5Rzb8d1e8riDw7HJ3FyEbkvNAVT21H4fbOsNZmtBxbvOlWWk7AHAfG6gWEzrLhJSzcKhFIM437fX1rSu0MNuAODqm05p2t7EHCXUdYpGXAH9RRTZqrcGUN5EDeET5V7nlPaxyqZrMOq+pEsWNOIyHGhH8icNRopaFLGVpvLMtSKMNgBwi0T6gJy5wwGW6fOMp/s1VHCnBWTflhElwGflZYsrTfGsRD8GiC+PYyjMXFtAq2jQizG8h6PHdU/pzQBSgQr6W8yHCL/ZeeBIf5WBEgXPbQrtPd7whPldhqbo8xIhWwqjJR0lkRopZcrBUVSzoolJC6EigabWm4lDhNZGjMsimaZ4f3e/AHzOAFI1FHGufN+wCBRpljBKiVaVxz0sIn4H5RcQF+DPmNNhArkVOU+fPYJeXkqj0LND1aStjri6zI7OIYG/dwLt9LUirVLY/SwjnugyvxuR45oDppsbVCfabfXbyYaIeBX3oLbvCdHYKgkmwImyM7V2AeUqjeQoFuMAoIM1wAvgiCp0aMmK2BLNrfrJAGD1d82FtE3AXZROi1fRD4BEALieiaiWAL9Bt0sHQZGmjAhlmB6JofXjy7Pd9bWj8FwnpZySh65SVCWkBeAGaMyz0dEUfucouNkaCLd9/OwI8fPnpyOf9wJ15Uui0Z8FBgGtPDtjRWQYASvVzlXOq3NveT5HHWFAfHEN3mNSDAyqX72+kPPgG0WUZ9mj1MElQkT/AUZRdmUOf/f8VPV9eR8hLCk+f/kiAP3dc0D5AykzY/Ryj7An6EvaAShifmKEhx5tGvSkK7PeTd9+r3sS/QXwch8B4KpXjNF+cck1nQrA8xJF1hwfYKscd3Xueg8wQE7urM7oil5OC2c36OC2Q7yt57r86dxz1pkj7UR35eAoITyp4Mp5lbQ2s5G09j5QTszBiLxiK3RWWzuBy1ZanlSmRJPyY+Avh2ulVahmfaXfyU4stXmxD6tuutaX1pnZFFqzdY5JPC3gSgwZg52A6W+fn4o5IFB17Oi9cvdV3/7z7tXZ9e43P73d/fDTW81d7WUtwtmf5DaDfftsPvzuIQCscb0FBC/HZamsvZ4z/bv973cBv4n+ysnclJZ7RNiOl9XYl30Z8CuGWM6mld2cecJYnYj27PX3/JlzgpMHrBxuqPUBwAV2yQFmX8DR47zgZQAMJemkj2idvv+4eynmyIX+e3V2aQX2PEKzv3krQY/8XbnpVSpW7y3Cwr5IZxD273T8kUzzbptu4YzYHodn1VSW/qsMgN1fxksDc6w6796//5//bxrvmW9aFM2iKtsbZq/2pxIlMSgoddfKRYtyZ6I1ieIQLXBU2bSfGGa+56xtNujOI1I4BXnc5pmHOuZn487PqGh917Otw99BMa6ParNudNxBMwqGvqnQtjX5DgHg0d4ISdRBZ0PeEWJdY42jR521ufz4fqJzPiRjHBeFvK6Tvu0LqbfTfw8AbiHDAsA6mOq1z7szQXUJOlUReh1IjxytcSH0AxHgsRv7OXs7WzNutqcNxg3aUG1X/TA7tMGkz+YcNYC7HQD7zrp2qNEtb4gDfQDgynG1umXN6hpj5Q9qA50lmibNftKeF/OvoqI4lwTwV4rrEaB7+BDjAXopxqLXXNYpU3HdL33OKOpXYiNrQJp8rEQrYtjECQIQS0pE6L0jalrOs6lAP8Fu3xt0iKS8UVGCA4BjrGTcMg6dlWIA7KgBL+UNF9Vb92naBHEiGNzP+sY2RK1MPPqqDntygpP3KnEpRfI/C0C67muiPRVlB/Cpvu5UOfXzOdLTN2raQQpBd/LxrFFqVt9UfrZFjT5b3KWcMmFmxNGitVVq0b6OAVscA9Zs8L476gInJzssgapRHTq1wGyJyVgd1Ll+AcA8A1FaCR1VSatEx3v7abtoyVKJrhrNRMdLRM7GkfcVAbFyOACA6bOAY4xm/m3qNeWHSm25DGfu2edHgHXyeddRYNp+cnqyOz11bV9dmwgxETLAKCyeI6J/3uvoY6nnyrHwWQKAgD0Md74rQSXyjCvlgYhtIluhbw/GyL17oiUT8aVPnRdLuR8LMllQqQA/asqfuR81b08VzWV8f359rogzpZq4PgAMSrPaU8DaJZNMoT5RtNxzlnYA8li7AGPAKb8RPR3VdolFUSvY1wJYWVUVqvYDlzJ5eqI2YpgC/qFK4yzhPQA3oFF9Bqj+xPx1NFoR80+fdq9fX2rcEbDies6/NeCnjUTX6QtAKxRs2kVUGOAD0OV9IrBEhFCB/pPvnqrMCvMegSwiwVGvZr0oD/ydWSvJD3ZNZwNgxgHjnBfGMuCa7/IdwBUvrpffA74MgF2/GPDr9AfnnBPJ/qAUjNIr0RVKPK+iuNNJPbVaZFhXtD5nj5xpzRGptI9PLjulsbnkWZ3jHpV1M/mcStEjfNqPNE5+Jkd8y17j/Cpas82IpeGS4EedcJon0ZVRtLvSUZTCgKNoAAfviXY+mqmSlAtsCdaY64KnpI7FlQBDAFqdJVVyx995IBYCc2RGgak3awcg4/nDy4vd9z+eydFi8bHttKe1LTRtn+3gx+KcPvCPrwXBW7ZirpH82oBm/Tv1qpoZsb7nsHE22jqormUrjDkWGvSCFr3UbfHZbD0FO+GdxzsDP7GDxjTT+seBBlgl+vvtN+QEH6seMGs6AJjor/ajAOCPxXIABKts27Sx+Du2D/PgWFRs53/jCPvx1eXuz358u/vh53OXdWsofkujJ33H5cMYWM+PiUe8TrtNtbSvIul20w7bmjZ/jAAv19uhtTPGahXJHjbm3/3P/leJYCVC6/zJGWFMfhdRX9PtxG22pwzqTEU18nmMR29kRAKd65boLxvUuHmLZI4NpVFl1xNg7RXRv/fQDWIM92ssHDSrqJ6+164VwC2j8BfucetJH7oI70+QtQTAC/BXB2CikPzOG0rPBQiAdyMHOK4xTBvmddeOhRbB7pHMVWR9y/sZ4OHcbc+Z5PLEa3sQALcB2jpUDNQmyMwBNcFhPXcdwjf6r56j07j2eoNqQ/0lALiDl9kvHo9OD00/9YWpNUT+btFUM+HihPCB1/3+pvkHNNwAwClTVPMMwR3GI6JQ6sMqX5JC8OuNIuNNtMeAqKlWF2g34J9lbAJK+K0NmNSkLeXSyuN1NNY5uYkAJ/qWsclc4s/QxBfzu0WHZ397LgTQ8TtHHqrESkWkbXi6vzVfK9rJvQUIS7F5zIOKqqRtHi87BQVCKNFTwi4BwAZWVmV21KNEaBSNsfCUDMNKMfF+Y1ERO23sgAolOJ/7WZcCakR3FWkHeDcthSwt96VZODGG9F6tGYxpRaCr7nIcG3l+R5QNiKBrq3RSgdUA/NF3lScYFgDXAIyKNls1gRlzItv0m36nyHLRy49ckkbzQzRJ14zlJUP3EeDITlWBkqvriuARpZwK3aknnD0zKtTJPx55y1WfVw67EvjiN6E6X19fy+imJBBg1v3wUfm1eqb3HzR/EPsj+kobaa8ZAy4xdYSCaRndPBcAmv8Ys9BvcaQYzHosnDcNJZgIsnUUuB4gj/xMXjHy+btUfQGqCDIRLVXU+aFyVM8vrvQbri2QKyBhIS1sPatT0/87gQWBcuo9Uwf2vJSdpbD7SOWFAGxElbEFlD9bCtOJfgO66CdTgBHRssgUWzklheg75WGXKjrRXgvV+T0JGQHQ798TeGWu8p4FvuyEAADzJyAVcA4ohi4NKKU9gFzEtJyzbMov3/3Vt6e7f+HFE1Fh33/4vPup6oFi9CY6+Z4IPmOH6nPlP9PHiRZH3ZlyTEQNlcta0Xr6EOObsaWt5Bxz/+vrj4pqO3IfR4JFsLiuNBgkFOXzuJ9XsZdsotj20l5Rc4n7+zqO7PZSLPqsADBrxYwPZQsXOjCLzmkqsf2cJ84eZNX9efbc282zPjbeTSM0MbQC7E1Tgv7xHDcbRuuXva7ylss4tC1Rzks70wFFx1pndiwaRNHHcXIGWPG5HA0wB8jjpra25pSdFNDQaQf0dYDPjz+/dd57pbiob0t9d2k/LsObh4zvLQCz9d6h63S7SCdcoz6vr5eUooh4TntjfnMdLNgCv2u8EDGo9M3SWWKWXCLA3VaUPVp7rByYVZ5qphnVNGyOeNavSoPJmXe8+/abE0WBnwgUP9RYKvJfNudtALirp+s8rZJjqq8t0blPigJTGglV6Ndnl9qbS3ZkpHxVtw9nj9fozIfW2lzghyWeSGpAZlD6SMytAhixL/bZp7F/7jKv/kiBvr2XxpoiApyowChMXl660AJNebYwyQBj5fXBmIsBE2PDYNqqvxg5AUg2qCJwNdX8RlMVDZ0A+Sbg9REwXgUCZPT2aHB94cYibm+MRT9mbVdja/m+Rd3s3bnesNbtvNH1odVU1IvPnediELMZAW75zqbvTlqD72/PmimcPZpbILg8qct2z0jvjU13hCS5z37hohzGaYPGs90rAFiKvRKmORABXlHI1yDYtN7pVZzj3OnSphBujYu9b96gu1GRDWI9rhN4Bbztp0APALMCSAFk8cYGAGt9NOdS7j0ErFaKnzqEC6h0EKwpW/R/A1NTE0PX76DKYj+OqEQgKRHVGCI3nSTTY4nBJO9/UVADVA0ynV/WGQluRwl+VfQwFBSuEc+vAdOkIq8BcDb7ke+pKIWjhLlfDiD+7HsL/ZMyP4CTzMkcWgKvsFkK6FoQbFKVu1fXBsdyT1JEmPJIGOwN6PK98fytXM6knVfUZ9D/vH5DWcYoTS3j7LOO1FW5jxrzqEzbOTAp1Mm1Dm054+pcOoP0sb6G2OGDAppFww6LIHTLEsWa4KBygYt2rBSHAv+hbPJnqOf0LVEnco3fXSOq80mRHZdHc5Qy6TV0tdpZVORE1BN5D+i2cI7pyhLxqj08IHc4TUqskfZo/hbI5beTdl650VUrd+YRO7eW6wOaae+xcnkdcSWKS7Tg+uqdzBee5aRFQwPoAurMijHNmj6grmxAMsD9+Njrk5dBi6m5qj371PmyPOebt5e783OLE4XmmbGJoBIR3meUS3psejHUV5UbUsQaGrTLIgk8lBAQ4InvAo6hG0M3ldLxuWnLyhMGOFc0FODHdbk39O6AOpfbCcX8vkAnolyIUgGIBVQvrDAc9WoLjDkyzzPSLpwNABqnCHg+YRDTBlHCxQ4AoN0fZZpoz/m5lYud8/lIdkHKDbHWaMd3L56IWgkgffOWmsDXale0BQC2ya1NPqJFzJwCEOcBv4H2zfXl1MHZf7/qjqeu8+OHFtihjFUB+V7KzXm5VR4LEN6cUi6dZ5tH5x59W/urmXmfzSgIwMUpUeJtihRVlNlicx9dslKUd+fPdnpgGHujDnk5XBMBXoCaANo696c90kBWnXML8FbojeeSExLnxOXlOLtctcNOSNtFOL2K/iwmBGvQziBHEy36J7X2iipKMV6MDM9v0gEQVJIQlta4hZRQDSYv/dc/nok6j0Mn54gi4paiWAe3b+Ss3gWM3PadrwW//fu2CZZX3weA860E69cxnQnMNlq7YokpCFZRzTCI7OD1PO2vAODYDwMAcy43Mdw4iBmDUNpZvziyiOJ/+4ya5EcCwMoFrkiy9oJiMX0g9xd2SNXXjnM+bVOaDQyTmgsAaMaZKPAPry52v8YZ8vLC6vNyJrOWy1lUaQndVloDYPeJn36sl/W/C6ukj5Ti8EcArO7oc7vjsxtzvk2wQ0DlyFMAACAASURBVOtn39qLjX7v7/0X//hL1Ep7aY94yF2LEXqVI77m/NsYlfT4B8oMOE82OaASJZHSYafGmubbKRojl3Uj97M3fAEwV3mjKgO0yNFdPvJNEO0ZubxmJm2A0hIAj06uXeNrAbDAV4p0V3vZ2FmMa/CxBua5l720XYjLwDmHWBaf+vhBysl0wHsH8OuzdgDgfcB+TJ7KGw4IDsDh0EwE2IJL0xOcvl9eeyoC9oXA9ToA1oaz4eiQsnLqozGXGmCuR9oLgmNIzwOiaF51Uhg4zzmTsUw+iIx/DJRQz0YOqdvEayi8jgh+RbTLmSPqaImVdAOI36o+alHO+lwI0AoA5rumQDsHNzndRGGT5xi68di4yxO/dgak3dwPKiffz9guc1qnqBRrfUYDDUDZ1zP+63HNPLDRHrG9RDZKTKmuyf0tvOdauh0AZ3zcvp7HCdXv4yg1NT3OM7duUsaXKus20Byh87OnHJmBaKjSyVFVCRGAWys5ldwoG3GOBAew2vhzbWVTs0odteo1x9FIHwmcVzmsvnbiGJEYVpXgiWFip5hntMXPamxKtVrvl+oqbRslhwoExclo5WjTuGNYWUSKsXCU/0g1XQ3cBFjrvAgA5ju89478w2vou1BBKSd1JEDJPhiHgo2fR0O1fMzTqpMcEBsAzD1F7a3UlcyjOEMwyDD6ozStSO3xscapzym6it8oOldRYPZafneJYNU9ixUiPEUkSvRVciqv/EwG/A8EggWOyE/7ck/AjfrAfG6Ktg13XoAejG7m2EhRUGTQ/cjnjiw+lGDU82enMvTPiOieXynyTD9CnzaLwgqoMSBN+3SklzGDeuwo/MwhJsqqWr0VUQWQ8/wvyJtU7vlni0JdA/IpAWRFaMaBayFGdXFBnWFAhTUGAsbF2lC++D2JXj3/5lTRHDrz7cWVItkAQwPoJkYHfRpl5qojzL1MCSfaa1Vl7qVcP+o1V71dADt9ZkXX9/pOagqzFvguDg2B4KcW6ALc8uxE/wDTgCfmgp0TVgNWTrIo41yfKC3qzn5eno/+SY1gwD7PYzGzKnmmmsHk3ToH2xHrB7q26M96DsC8wXVAuPJ2qw578t0x9BU5ja5CMRW4RkCunIoltjhSE1TP3MKlAXlSk2/UZfoxDAvGMZ/JRlkkks3zMbZcziwDMm8800Yo5zyDUADYpf6cm3xxTskt5y3T9jzHqOMdGvSR5/LRY6cTBPBmTSlnuJg+os8SuReFFhq+y1lFPZi24ZD4+fWllMPPzq5GCTPtV9Xv7se1PTn/vWJ+L794x3/dxYBfOhFm+tQaAMe+7uOx5XDv7e68sg2WaDnaPaZmJkUHpDRqKj2J37I2tmxGn9dVVk4Oea+BgQXqvNJ5W2eWUiFK5Z0I8ItvjiWIRR43jjDUnHXGqG6119tH9uzK/5Wa+kZ+rvYbpXNAm7ctwdp/c3G9+/7nC5XDevn6UvsF5CzyhBM4cdBhAvzYoxnqaSf6Hf27x+vab+Mo+CMA7utpumV+nwB47k273T3qAJv27MhsDHmMHHkN8ShWZMoGiakrGAhShaaMBd46CRjMGpI22h4OukYiv8tI3bJu2XrPuAlSZ5gyn91MMl9vWMsJOyZm/9qY2CuRpDbhOwi2CuK8wD6g6FUw6UrOPXPUS0YlhtiNOn8WGSr/49gk0veOBE9VYZUZUDmEcj8JCLiOs3M3lzu4N78g+eXky4JNOZ19e3gHwKLhlsCZSx1YATr5vxn3/Cb973ut/ZA0bR6gcxOZSex9vAPMDgHgXEcOnJU3cw2Ac3jnz4MAOGUdyijJ7xZRv4o2pr2ePlXbELXPqAgTTe3AO7lTtbZGlLSEqBLZcgTO84KXQarXc8CXykrI6z9LZyQCnGijx9tOqoAI51h6DsvIKOVj/h11ZOW8QkdblbhxtG9GV5kDWSuZDxjdva+Gg6Hul6gYNE2idp1toEO5RSwdCbBxmdJFdgjVYSmgMCP73ZD0mvTvFaFD9bmiKWpr5aVFxd6R148CAnwODRMlYn7PopcDMaV0KieedZEoaSKQyrGu8kXcIzm9FvIyZTVjONeOR0pzJbmEBaiTaz3XhvPpYgjFAFYEpaInAGCMcLF5ypjQPKJdxeLIvAl9HLo09yZSJ0pyATflF/JMytdtoF8A5J36VSDtkaN5/DkA8GdKRM1SKer3ciDRRjk5Wokm2igxqvayEWgji9/iwAEkMx7Mj+NTR5B4OQ/SzivuhDENiH34ECeJacVv315oXfE8igJXOSCBW9RySx1c0QXV/7VYjyO9zMOpnh2ATV9xrvL7rKvQma26bQo1IIy18ezZ6e7bF08FFF2m6GL3/p3XOs4AjHvuhyHofF4rTANwiYDxjNwrtV0Nunkef4d5Z5osNW0f7l48fyLQyrpXDd+rErZSDd9jGa+0jbZAH+UFeBJFusY8tFy3xe0gN5mILdck+safjBdUZUd7XZ6JyAv9HGo14BHDNnnFPK9ydZWeQR6wFazpt9dvrhRhDgVbwAdF7PfU/r2U0wIARV1hVJ6hlxPNDgDmOLbImQGwaNCnjnwDgCV4VZFE/k4OsADwfUe7yUsUeK35ljJPXI/0L6LlAHxeEi/74Hu59q/XHGvYUWvyog14BZQrUhwBq1jX2TOdF2wl95y74+xr9cLt/PLazH+q3KBIPs66ONajFF4nw0gRmr8LQ8ZbUZgy8xzRL6td9VdF3bKPICIWR1dKwpFfz1xkfbp+uLUBvD6Pxz4tW6McQHLGieJs1fWnp6Y+M1+hz5qCbxYYYwP9mcjvqzcIHzmPezC2PpUNsgD+i21m/OO3BcFfDYBvEcSiLXGgdNCsxi4Uo7efZRG9XAZyi0FX6uIBuinfViUoXfllgmWdUWV/yjlZ9XgDgH3uVzAgArFiQVQ99CPYI4+Vz//dN6R1uBzbKewO7bG2dRPhldOyKtXk7w4aOZIvu0ZnNWWyDJ5Vk3vn1Axygf/Z92dShma/4HMYMMGxdmpvBNBaVHcJkG9GgrMeMwJEq/OKrdltzvVIpT+3R3C+m6DGX3URrK1+WgDg/+gf/p+jDrCiCVWfLTluGHGpDSpP3ScMJXvqbHBzSDzcPRgUOwyu0Pqs/Lz2YGmjafm/+wbTE2HWd117WPrE2fr78Nhs8D2UdxKRrJVXp+cC32WDunUyik5uRTpTe4rWKin/1S5z40LzoJnPnig1EYZPu3dXF4rC29B/uLsH8KVvJXZ0f/fs+fMbStkdwA4gf0vkt/eBfzvHVId2AQx776zI6jJINog6yFxuENsew94NAk2pa1hKzv3z9GcHVj2C2QWEAuT8DL6KPHA1/jGe87wBpon2Bnz1DYrv2kNfEcMCJoPWmjyRis72/suBS2PYsIhWSRSzfBb6Oxs3wK2AgB0m9rTz96NjG37J39QhqJqIpp9Lhb2BahskOXTm/LNi6CxZpIjVIyiLrvnNmjcACQg2mDVN1cJS8q4+doTIQMqOnAC1jFufT6Hthk4einQOGh+cjkLEOSewKpDv/EXun8M2hl8YLKGRlw2wyIF1xLJACA6pUiHNfeQYiMJ91du242rWZn6PumvRif1ZKQmT4ym6YQRgUn850VJTAAPsQlEOpTmqyqYJF8V/ldevZyqngoxl7llOENfJnBuf5pHyoQ3O/CJKNZ8l46m5XEJhyttCzb1AY6iUcb5ASwRsMW7MIcAmBizjrhy9x+TNGtS9QwH5imiLQT/5fPwXGnRSAVK6q0cUB/AmwiWA6yiQxjm1jlveYJ5L4F65kdQbpg/uOVJbucZRyg0QFS1YTh7PGKjORHG5hhwdtbboS5WHKlDiaP7nUZOYtaNooO7vvYHR6ACef7+X08GMBwAp/zFWoo2rHM99lUp6/s0TRSQw1BAzol4x4Mj51N5ns5/J8VQOiOdPTxRpp/+pc/r6zbnaQ9v4XSKtPH9ov9CEAd0YgIBUopx8xr8BFOQIG8R/UpmlOE10TejcEu2qmrMV2WS9Qq3mOZh3yk0mv7jKqoWRwDM4Yu58TajfdhqZ/eGavQ89195VHjDReerwQk+nTBKR+aofnVJSfJ+IM6Cd6wGYiQLzPAaavgeGL9+DVixqu2p+T4eJhMSUP236pAGqHSj832B0pitRWiXnix1snM5maOS5mFtEieUsUV6vRaug1/N376PstQ46xFxhPrL2XGLQji4zgnqU1vvA1JNIibKZ1uFzz+s1IkVZP54TJmn281H79WB2mW499vd2QPe0C1G5U/YPqrPGkPEwbd5rnLz+d7u3Z+e7q8srjXn2RjmQHuOgslMD8JtosNemhdUMfsk9x2Hz2HTZ5nSADaESVufkxzv6v/XaAiKxnbw78AxLG27YVrW/bl64vXkIQH9ONQhpbSzLHsVR3ff5AMqcDXGob7VDbS1Gk06DlR3smMoygKR5W86UOM7zlQhq5l583gEbbVOUvmwIl+y7CYJzluMswzmGo+pXL06UCwwNmjJkEcPqgJS2EgVOTjDlkNhfeC85y7JRjh7sjlGjrpJZUhS/x976USD41z+dSx386uqDALBqpheLc0TUR87z0obtGGXMn9CgF0zVdb/iXFgClduAcB+v2zBKgHC+vxjPUeN4e5b27+6bx7G9Ds3z9Txaz7fM11yn2+Tr9w7dq3/e1+vmGqAOsA2f0JpLFTDKbvV+avtaNbBocFVKQgC4KL0yQIeSn5Wf83ABHl8FKhd1t/wIW51Zn0xBQX1xfr/f0wt3uemNa64oC1/V1s0e3gLAoVSaXnnoFSPXz95zUgEaVpX141QEu+oL8rvTZ6dDNEciOKEhNdDnE3l/7u/SkPaBmve6srcOSEDSKF9QVPgVAJubxCEHgMFaNgLTRvrGcbPnfEjMPvW9Zv5vfpG5yL+7Y6KDxQAhzV/+q3mdjT/9oPUjalrlLhX1fxFtLSNX1+q5U+We5FBR9KwEhnhuO56cL869kpttkAfQ+izjIOVpdHCEYlRqudPDepMaPtZSgShHRCdNLtHQ5PlkHa/pxHn23NttnfV4bwPAieCm7QHAHvNSYw6VvNezrdrSAeDa6Pl+OdwCwtcOjhh7GZuRw7QyZHKdoWI9atwSKbbqreZOCTjRXjEhav/T3Kn5UBugBJFEk241jEPrBiDknqYCeo81GIthuzRuM349qtz7c7E6CgDHsE0bxJ5oTsqRnye9BwMp5ljEynheqMECdDI6LR4VcSkB4IryJv/cDoydgDH/AUoB4gBRoqqMOZRqO2BmpDc56xOYp04uucKOjCeK7742/T9MheybcuCo1MssxQRQ43MrGld5p1EmaNZ4JjqUSC8Op6F+DRotwNOdQDhqknMfOrDzgQ3WbPw5b5p+uX5nESXaIsry8VRU5t6M09Onp6LtYsRjrCtSpvnh3yGyBShz1NnrzvvG/d2Lb54oagJ4evXmfPcKel+BO0WPA/BEE3bfI6BFLWH6nzYAVkUfvm8aNOAxgl187tJBjhLTr/78vgAygBMngCLZTwDApwJORF0xLnkO5obpqZOdIQdJ1SZmHgM0ebneKywNC0jx40T+eE6uQfSU6/OdCGrx22uAJqrNHz8pwkxu9fNnx6PPMHQB1fyWZ+LaC6Gxik7ZSeK+9txZnUllHNshZAcZ/ZrcRu2PYqkAxCgdhbFtpXSzIey0EW15QxgrwEVR/BOcES77E30Es32mWGa3H+b+V2J6JToaxo9q6KZOrgTfHJEP+BLQbgA799k0fYbQXgz7AsC1N6p/6pmVrlC1gemzszfnu4vzy1KOd/1gAV6pQHv9iPEjEEXfwkBAwI3yWscCvp4/XhdmN1o8LeWr+JP5mdSRQ3bY0nbwM3WAsfX5bdcEQB8CwIA3tb/sng6CNU5t7869OgjWXDhwk332NO/3nN7BnluoPs9SQwcBcDEER/52nOkFxJPXLlsASn4p3ZOvT1kz1KBRcicHWFHgxxYz8zlY4mqsyXJmhd1DH/rv7u9EgOVEURTYcxpRvFdvr3e/eXmh2sA4SM5Kb8HMQyuYd/t1y0mQcUh/LcV1q72FY2Lb+s+Mcp7p9gDRFkhcz7e/CgD4tvl9aO7f+w/+wf/+BaPblDyD4Bja9mbawx7VvhjIzIaoACZHbeT7RXW0cs4GWGpJ73fdbDK5h7FeP7wVRDXgm9/1jpiiSB3t3mwR9zjUgXd5jtSgNXCadAwDqLsB4P78E7w3deASINAmIkVhK0baIHQ5ARm/BSYMGAqAt9JHt3l9envVL6VGnUM1B3EiwFY+XeYafRX4ZZMY0d8Ofg20rYi59sAu+7N70fp3A4Dp/zGnG73I4NeR++H9rsPGkcHMf0f8BKQG4JmgYnhJWz1hGzCpxztrPqKwa0q5jWtvXs5tjRETI18ADuOoaLMxspzvWQI35fUem2zVRF7O2dl/ed5OK7YBVuJOra9tMAUEWrVYh1blwQYAp+8WEYJ+ILfSY5o/rU5wAHDSJtinfIhVvm/lDqmebEWvTXUyCOKFIel9zM+pdhdjYYJg0w0/qXSC6dyOOtTYkoOq/CSXEbJBVU6gGnsJNanObqUftHUWcTIZj9U/MZ78mZ/HxpyjpThDRBeuwTLLooDTw9mGMWaZrzUHAZT9FSaB9ujq/3i15dAocTGPmwE4bVNud4nOJJIrcK52mxYvmrTSOehvAKOjbPTFo0fU7a36sapB6rxXAzcL20i0LXQ69q6mXt5FqaAdaz42ar/aW3mROexNmzSdPf0cAOzosRkSPE/o334epwwACp3La6ovbXbtVNOLw4IIiMWQxymgPiu6dPLuE91WvWMpDbt2dKJYOAxUAk2RRec5pl3cUyBOdTFd/iXPFAo1a5XnAdABvOlIRSy0d+x23z5/OurTAmShAaPCLMqn8ux4VoSlnCfL74mgAVQBegCGAELWONE01QsuqjPPRxQNcS76mIgyQJff0kbyfSUARS7w6bHo1RibRFkBfkRaWefJ4cx42VC1gJain7V/eh1YiMzOLdOvccJEsRnQBm0bajJ9BhDidwBy052j0Hy0e/7NydjnGR/aGoEvujAAWKV7Mm9hNREBVp44rIs6m5Qq4nzWnPncU5ydogiPPbMi0m/PLnbn55eaY6z5sNbk2K51YLvKaQyK1JYjTSwd2Bfa06qSR30nUeDsVdkLxrk3dAAcEc5+FoA1I4c+533GN02KAi0us7mm2PluW++6f0rsT2Df6tfa8+Rcw2lCBPhC/8k5VKCciCGMJwNgO4EVtdYe5NxQwC+OjQBgRX7rnhJIKmaFo/ymmHcHxtqeOwQyvM9t23DjjLjFSFxCnptfTIQ5IDhdrfFozsstOzWU37vYsAsQvIpUdhNLoLjpncRRrXW7ypFd901S5MI0EA1ZJQptSwSw5pwWg6hy8F88I2/fQlis8yhCJ7Lvds084PfkAEth2cAYByDzTPt3ynUWBZp8YMA2zwk74KfXV6JBvzq7cm3xqnZhpl8pXhcvuk/9OAumjXszD7jb8UnnmyD4jwA4K+A2HLJeJb8VAEYFWtEn0RyLxpmC7MqxQ+jKFLJPH9mgv5hmW1S65P0mKsRm6M1yltzom682xkZBvWVv0EfrxXejgzaCiEuQlRyAuR33KOo6sT3tO9Suu3ze2xHwO58/JY3uDoDn4slDtxpvARLZhOrf11dXg5aHUc+4JHLBs3dglQhy74PlAdAEoqo7Y5B5s7WBrxyPygcbNN8t+ke4xbd0psXXkhftYzWAKLTY5eFuYNh88jeV+RZz0NFKG9Yzsj1AbW2a/bAJANZG3aIWyhFR+YRpNISe2ZWoh5FR6pUag6K+0Xb6kJepkTOy6Dnkdqb0UdZIQOHof9VE9NwahxZUoJXDYKHSMA4LGAX+7vq5e7TcdL7qv/pu2p57Zo7tA8B9/vm54rGeEeAc9iq7lkhsGYI8n3IfVXYm4Imo5cznjYhMHFqJEk66taNqHyL4VTlyA6zWoe+1MMdWh2nRcBOBDACPEveg0RfjJPtmnnvUDb7nNkcsC0ClWrPKcZ3lxQKsOpDOGE9HTLERWmRKglZtvvHvUMAT4TXgd1qAorzk3QLOlS+8dAhQnigGjmrzDoo0wN0CXzzjw3KC0UYo/nyWaB77hOjToWEXqIlOAu8DbAK8IwCkNVJ1Qh09/lz1nStiNqj6Bcy/4FAw3Zw+4llUhmmUHSpWUwmyKddQJZWsTuyIa9VPLRCUtgHS6AfRpHnu0ngI1TmR8TgNRAOMQv7DB6IzJwIcNei0K/Rq+tFR5Qei+uaeRA0p+wP4iegV807jWikIT5+cquwLhiIAF3CBAjO/k1qyIipW4wZ88Dv+De0Q4Mi1AIWASQPAna4nEE8U//HD3dnbq93rNxeKyFq45lTRGa4HMFY0dbcTcH7xDXnAKIM7EgcAZp9RPp7EsLzvMXXZe4hE9z1iva8XeUltIeczatnQtonuMT9M80bc6PO4Z1StiS55z/ZOyFgbALtUmQBwqZwDoOx8gcWBwW6Fau3LRe+1EW5Q5ZQyOwdV3qwcccnVRhhOtXklDkcQAkeBnWBxLncRvKxf7wGOQkvvoyKB/u08HwUclQ/sE9LkrzDyKl2pIqjJ3+39CwvJe6RZSwN0jQhw2XJ3MIZipKpPRqm3AArm6wTA0KLPzi52b6jNe21VbznaSkzQfWK2TajQOIlOjx39Ja9bwmVVMgtgpRxqFLeZy4qum24dULTvEdYAeG1sx27YZzf+NsY514wjS7aGUgenv2ErAtzvJ5tgo+rE+ln3g98NtuWq4sVdAHDvw5SqsnCkbcWHBYAjsJW+lAMVh9vJo903lcvNeiUK/PQEp6DVoMfckhNl1gJmTiUK6/XoJzejwX1jEH5/qErzm9fn7wSAf3x5ufuz37wewN7O4TjjpoMndoVsnrKv0i969j0Y5Y8AeO2k7xjNn205oO7i0OmY4Lbt6d6/95/+LwLApomZVjUHLyU2Puw+p3blAwwiU97IOU0kyErSyQUpQ7YV4O6N+JoH6L8bC3VFU57fSaep6zYV6UanLoSv6oAoenBownfY12/9yvTsTJpIjqLk/wqQ7nnNwR/H181vLnJvbuYQXF1dlqfURtDIAazC9umPRJWzmLduNABi3SaAJecqRsVDKYu6dIGjgcsrLTw75Dw0BfCtblgDYLcheVSuVTgnu9+32JXngo0nf6PfO06Y0G74rEf2AiZ6CZYugCSvcVEuA2A13qv7cF8B7KIWOxxQhoOoZnYUKaIhYxDjfk15TokeA1Otn1hs8c43AToMhZT/0XOnZFmLUGdcuveb9+ShrwhSKKMRUXKfTI95qGXZLwKW55xy5HW0twaqr/9EYTPv1k6IjAnXtvEUZeYZGXfEEqPGoEzAiz2qlZ1JTrDy2VKXvKKeAeuiMyOaQVFKzR07dOzhX5bRyqEmsOJT1nMsuXKD1pUcaecDJ5Kr1JCmbs14sqeiMsyeICGu9y7DE+CdPEkZDZVbv14ziYxJqTkCe4N2H8PRxqxopO/eFcV5Kj0PAFwRz0TEezQ2Ylf0Udrja1Y0vfKf2QccvXAZvVA7BUQRrnl8pL0i0fZQsOX4kbCNP+t5gjxb1jY0aq2xkYteTpDKgeXazOsI7FgAymJXLjE1VcE9t0r8S33svXk4BYqWynuOvvkcBJBjVBOxT3Q7ImD6vNR6mV/6bQFggDYqynHqAHIdyTW1T0JSRRFVPz98sDuVce9nNpUTIakvAnnOd22llATY7guwAmYB9IqOXl6Lfgw4Iz+YnF/2ISjCPAdtJs/Ogl8WarS6apUiK+VmRdKPHiqX99XZhfoYxwEROIPnKnl0ZaEjiXJ9c2JBKYFxygM5B1TRPZVloqyJwQn9jopv2Am84WihHXMCgJVfTn9AIT89PdJcI/eW/gEQ8j4AWHnA1OStiLQi/aWC7ciqa7YDnIkOspjNqJl9wH0sNFRCdyMa5n0zmgSOwlt8TMKhBfrEpitx0TjtkkJCMVxsqwjfPQAgyNayMzMMu+RQOugwBQsTSesU5e6AXp/FcsZUPu0kKXufy/kWRo/BdIHr+nscubcxbMN4c8as86O1Fw9FYY9zGIjQV+kzOVVev5VK9GBORBG/mDLJc5fDCpYE9HzKkZVqNyCLlAGNC7o1lQph4Ft11xsza8v+WNuq/XzK2T7tj5ulGLeu+TXf7wDYDgj/On1vRk93bEyDS87YEsO8rR3Z48wZ9Cu20qDx5gIFgNOuQwA4zqvs14r+YvdIdM06I8rBLQX25OrG2YLN6nriONYe77558lh/PqMkEuyVUs73Po4IlgXkJCKXKHDDC33OBgRzf65DXrH21euPux+lEH6x+3//6c+lUG7wm0DWun+6k24BghU9XmTujaEw4O+VZ/4YAR7TrOwpHNCcb5k/awfPoXl96PN7/+5/8j9/cf7vpEErgibBIeejQKll57pHLlqJwGCkD+NUtL+16MosmO4VtdGUbebM/jZvAJkFoFqB3uVny8v6Gd2wDvrcwV+3ke1rcAxr1+mdr9TvDZjb5ApVn93wgHTAu4pYricPfW56nVGXDsOo2VYkmE6wobzsB/dBNsJlaaAAOO6HEZsFL6OQyG+B4Hiyb7RLz5adfGtitM5SLmyJoVUELnQy01sCVrRExuY96JA+HRab+lxMocfYMA2gzyKLMZ/cvxExrAO8g+YxwTEeytMfz7XmwRCFyrPVHNMhFREsG++znE5RdkTlhHI3KcABwIMWVxGxYRyNPLCZj7vOh6Ul2YDz/Bqa2phFk1zlGflZysFQ+dadltU3KB2Ocbuu5m16QdGsut++TS6HYQfAfDf7D/eRgErlpqoPHxjAJE/UVNlJDc1amFRuN1DK9qLUGrAOKmuo2SVmNymzdk6MAzD54hEYqTXotrnMCU6i0faiHGcudWBLmxGEcUqKeywRxJRRS3/bEHF/KwK1mm/qw6bi7Wc1dbdThuPkSLkjrqfPC7SF0puIqvaAhytAVAAAIABJREFUqjE9IrUl7uUImssayTFV5VhCV5ciJwZQlQdKHzqvuurzVrQnnxk8uPY86+v45KRR8Q2+HX0uoCmBLlNmBTiqPFdqArN/RYTOzh2nN8ShG+V07h/gooilxKccRabPlCcsNVnTmeU0qHxf+ihpRJ6b3icx3KMizfPmmhYOzN5kB0pAANEtolz0tXJvNT9cL1hligq08hwYganhCyiAOshzIGwFwCBiCygFAHNPBLYAx8w1AKNBhanXoag7LzXP4HxcrkdZo4BnFKRpCy8izigl8wx8l3JO3JN0hqtrosDk6pqSzPumKlPbFmrxZ0V0AcfsE0yijK/yX0XFdj4woEbvVV6go8vOPRb4V7kUALDfd5mVRwPs2blUYm2wBUqd1dFGO2B4z7Rkp4Rwz9BBRYOXwyI1dy2sdXV17f1SVDOtAkeRSltFjudWxsuOFY9HHEtyXFct8ADeSR01eAD0BiAH9E7AtLRn3BaDqIBrRcXqnEytYbYc+in7r/fMGWF2W0rksBs4/fj2yZv/ux/JiW9RclOUq678p08aH/IvX7462529eTtE8xQ9rPx5WA88b9IGkgeOaNKkSFvxOWrvWUdxVK/Pv61HWAPe9RnVAer4zH/Z0yPLt7eu378Rh1q3WXLlOG10BrSgRD+DD41Pjc6mrs4W+NX5sABts7VbFOj+LLGvPFftOMUZ5rlc52/Zo+6XSm9QCToUvY92z58+3kGHBgiz150c+fzNmgT0quRZA8E8h/vhJvtU5ykl8AoA0w7mzJuL91Kq/7//yU/aF9lHo9Q++ix1j1cBOdlIOY9bKaY1BrrZl38EwJkvwT1l3gsE97WSOd7n+nrB3Yb/8t17f+c//p+UA5zalvZGkkNqGp0WeHJRiPrWBmQl4FlQPdRaTY6hdDzrkd5pN9j3pUS7bkTXthXY0obsvfqz70elwDg7aHoYOvi9rXPv8jx2Iixp3PZmTPpzRMI2r7enDFO+68jU7JzplZorMuV2YkHP2syTvroV/Z25ybnWBGz9EMA4iYiEVRmPWgmk2emLydgdAgciwDYaTF8xtXkJmEeUq9HqEy2yB39SZHobssHa4A+IXqpuG1TNvL8A4BgvMtIjaFVzzN7z5ANDt3w4jEc7Xar9VeIlzoSAA4MuR87nOkoE2KrELllmI8xGSOU8lqhERFD4zId8edgbKErekg24nps+hWiUC1wH+ZrKHip0AOS+DWmIMu0BwESMnNubNmQMvG6y6fUI8HRuzNw11ZZUdMWlxgJCOsAOsB9roSLBMSrTp6LpArJUl9M5rgIlFYm0KjYA+bMUkhcAuMY3jgPmoJSAKzqIIZuIZ+jipkmbKkk3uU9dwizCZMP5UUrCU417RXOv/Lqu4+D16ghSZwbkvqZH+55aD9KDmOkwqfGciKfAlXIW3Qcu/+P+cTTHIFW1ghtdkXboeUp0KnP5YWkUJFc4wlZyPIkqV/oFFWEWyKA/P3+2AFdFwxXpaVR4R9Qpn2JFZrW7qNC0BfDLb5MXLYp9Gedap9p/P1ek1+WaIkw0AZgjvKhFz3xeKKNLMS47YArIlvEH6JMKdakQM8flTBC7Kg7IOA7MfADIPnt6KscMfYxhRn8Z6CFA5TxiXsmFZZ86pqTI0xNR/gDrFrZyjiyAGvAJgIWy7FrBlPV5tHt2eqxr4kySQ+bahiBzXqDj+JEipm/OrgSeeRGFIxJLm+jvUJ35N0rQAFIMRAtOXWvuC8CTq0tJpg8fZXTSDkVvK8KXPGUDZud7ouiaEkHcmz7FaaH8ToFixJFcZ5jvobbMnxi89KWigeUwyfq288dlviLORd+nvBHX0rhl3RZ9l2dlXeDUkKKzck5RRDcg6s7ERFj9vllNWtOlnG4AbIqo1qZDV3N/UCStRX8BhEMsz3PHW279vQGyOMu8R5aAVjvHdH7WWRW1/VCgneIRarX3DUo/7X3VR957LUYkhsmIzlUkNvVlS6gKhgIA+NXLM/Vl+s77lCPicRi5vJgdKGIRwFooOyHsJ+yHnDFu67QjbjOU9wHUvL8GwMM2qjE/ZCcesjGZ6z3HeDo1isabuVE36qKzvHUXALwUuur9smTNJV0wOdvqxWaOHQLAbo8FpwSApbfgeZ7yTZ0GHYDvcX6o/F9E61CDBggjhHXy2OWQwtJiTSJmBQBmD+DvTiOz0nNsoulQLsaP9okHu0c1d969R0fg/e7/+ic/qrY4DhmxQipQMpmDyxHuNnieZWn7zu//EQAvbfm+Fm4DwHcBv56bB4JrjOXf/vv/4xdTdCx+Qh6K6JrDWK+oYeWduIC6ja54Xjr9ud80htxWBO7QxrDepBrjfvx0buT1VhPUWe1xi98k2vn58yT+bIfZf7tIcNrXx6HfR4fTHpp42m8Q5IOszrOR83CXPpwU6wlkcx3fY6lq58m1eu54h4eX0e3hu6EnxiAKAF7Tn/cC4E1qwPrJrIgcekzmRvdQ9sUjY1OlKRwFsvG7dJYEAHOtfjD2gy3lfXhv5h1Rfmrm2KmcV8+zKe+fqdPOVTQotpPJ/TCNEv/Wis6O1ieyaZqd/l0iWAbWNj6TbiDjvXI7oyQcsNo3e0dJUprIazebRABHxnPQkqs8RSg8iTanzxQJKlGp7AcZ596Pa8fDXIyuVyoRvqaS7XZPo0rUu1ISDiA0+I8qcqMkag+bOd1mIcx1nlp+aVMXxJoRTCKJqMW69IryLyuX1XRQA2DGFAAcA0XrPWJbJbRFP0hpGFBdqr3KT271bMW0KWdLwLvz/WzoeT5/2n2u9BSNU4HCnsec8hTO37azpIIvY606BcJrtzs4Qg2zI5T7VSmkUMrJm62av7RHRn7V18VwDxANgAac8UyKMBWYj6su/RT2AZ/HycDcyLpb5AKXErWAiCKE71VnOUrTrHNR4EqvgmuLNnyEWqidcjy3SswIBDkvNTWW3Y/u60SozQb4KKVd9rXcm++oTA91dB8TRfyye//uowCwAbKNVkfWvf+oX1Iyp5VTog2KDofaX9HjrKvsrwHe3O9JiUypXqwAf9UEfvRQ9GiipolmUu6F8QRYnZ4+rlzYTzLuUoMbcark+0IdtoiZI9JR1eVZmUxEUPmP9Yn69DfPjkUrfv3mcnf29kKgUG08PRa92FHQd7urd5Tq2+2enp4INDMv330wOKY/AalEeZjzlIaiPiz0aJdDMr1VVPZyIvAeecq00UJlySVmzZjeT6TVhrYdZfQhtGv6jbYBgJ33bCPZa8LrW/tRsXPsfNsph5RrMJYu2WOQbVqzP1P9ZsB77KgSmtSaFcD1+puOReexupLGZA1EfEvrKqWN6kRwXu8sXZTUk4B1nSntCI39ECei7RJ/IdFjz1fn+wboYMA7MscZF/NjAmY5zoo63k/s7qSe54zPWeenm5KsqK/63mWafJ5bjRxa/c+v3u5+/umN1lXORUXDCwArAizGmR1wqmEc7YtFVC73WLrPTcq+PVIbttnSIpnRqH1GdrdHDoHcfu04YfOe97Fpjx0EwIOO1ezzWxwUckyMvlqn6rV/13du0nYnCFZopybWDdu8HiiYQUwogG05LyLElsip7QlTuEljYHxR9H7+9FiK0ESBYbScHj+UknNy1VmPiQADgpln0hNo+dO9jzP/2SNSLivrnTX+//zTl7ufXl3sXr6+3F1eWVDT9s+kQ7cYVH3mgMqMAvvhx1xpczP7vj8vi6+lDe/rx3692+ZXd9D0a2Xe3wYS+/e37uEzbbuE2GI/WAHRfs9uL2795lAEOHbncn3u/9f6ee/9rf/wf/gyaWUWPolnPmU9EvX1xjMjap7MUw12vZfk87s2bv299eBvDYIj1IfvMBemB8zX7oY2m1qPBOeA2J+ju5jUbYHfeI6NBo4j6hBTZv1stzlba6Nbbr5FTW8Hm5+99dsiOrcsc6RnWd2zX99UTkctDRSsRirqVBl+N/ppow7tvhE0+CqDvvpisZBXSt02rp3jQztNJ7RhK4Ob3XAVjdTc4O0GZANKDDhN10k+aAzZGPC9P6ZxP3NVx3wbIlm9FJL7ifu71Jhpx4nucz39XeIwjkgHeGIwHR8fz7JjWYvDUTHXpjbsijImap4+T/4V94oScUCdhPEqop2ISJTEYzR2D3UObAHPUo/e2sTTTwATHcJrlewG0Lm+IxGuq5oIfIy2Zf96jBXBSIRekV7XHsfkUbS1AEcMT0cYTGeNcZvodQfJHqfK6/30Ufmz2QMT/c9cmu+XWqxUps0asENl5t3KMCQSWJHntCd5t2mXqNfMiVpvAcD9MEp/W8G/+qHKIJkmWWsTivKRI5vjoMzzaa6Ztp11RN4sa5vrG0hapIs2KKcWFeKap87J/qjnzOE+UzGmAvoA/EVzlYhTAY2hrK1oj43cQWeGCv3eQCxUUe5jqrEjeJrPKqVxtDs5Oa4o5iepIEPN5ayzcJBprsp1bznBXJ+5kGdj7phhYKE61e19fKRn5nuAMMCPSzkVmGl10LNv0M7sl4p8iO1R0WfVX570754PLFCq8lFWqcZQswJ6opj3BC6JjAIQeSEGFRqljM0SBiJynLq/vEcELWwJnAPv3xugKAr8xKq69CWAFdVn5vjxyaPdt8+fKAJ8dna1ex0adIHtE9Y2oBmxpwK6RIdpI4Yta1k5wF92AjKnRWkWALpweSBepnYbAPOseg9K95Nj5wyXoUt71/mEfDeOQH4bCjfMJZ5N/27pA6LoylGhjFWzj0pF1irCFjsDpAvEpUxkOTeyV+Z8FaisOt4zj3eWM3PNa+9vFjA0m0eOGc3dAsAlRKWobUWNmTei8JcYY943SOq02LJlcPAEaOocNIAdVOYIXeUcTOmXwehNZDmK0FPrpWOsfr70s9H9WEydqpoAWHFFhyoxo/rRnyUO9vLV+e7HH1/v3r690H6dvPrOeopCvdgcrOFiQQU0+v52On/NK2TULYAsq7HV5L3tuh28Hrp/vttBS/6eM/YQAM49hmjZAYr6ugTUXkBUbMS1cJNzqW8+2VZkXKbkqATj4Am5txbUy/5rIDif23NMebqPSddASO9k991zaND896hSJMyak65FKNBa7+xjrQwmrI5WjSZzX6JcVRc4EWrG+c9+Ot/95ucLiWKdvb3Wnqn2DZvFzx7Ht87hZsts9U3sTX4XQchuI3sMrF2zdir0nt4HHvt3tgBwn9Nb4z2x0s300DgPYmOsbcn1TLjt+ofWg8/zYLIlBbr/tq+x3ifZe8ymzC/8l0HE/Nf/7n//RZQ1KGUfOYxc9kRRJWr7dspz0S3nJI5wUFMyHsZ3EXBuo8cc6IHbAHAeLsIid+lMP/hhAJyF6sPzFwLgr9tv79r8W7+3BL7p/2VudsDvwnHQNnPXCr57tDlG/gIAR1ijott9QXn2zejjoQef+b+10bSI9djsG1iaxn+ARgSl7KkfOan1Y4H0ViInEXl5qxNJVBSwqJJVOmWkB6wewBHGUHrnok10KX2RQ7znU6cEGbteVIQDmOixALPk5mK4nj59MoVQBg3cEadEMGxg579W3qn6bdBSR9mNCK6YgpuInMv8pATPfPA1ADZ4S63ipdBD5lYAG4daovNbm1ccAhZ4uT+ixfE8OrpW63pBxwqVF4BWUXKBDY83UWendlh1dQjtRLRseHinU0z7XjnPkicsD3VFHobzo3bXeLvV7hIaVKmlnYGM9tYqaSSAW/mtiegJvD028NBhAPMgtUEDoitKzOd2Isx1ogO2cmL1btWGtaiZaZU4IJL7mhGdEWmLivFD5/dbsErXlaIqUcSKBlYkJuwB1zGmhIkrCSgdRErhNlLjTIpTir5SJKxyauUMKBaF9mGJWk1hPdEoRcFObV4D+xFlQgSMyCjldKhNS0RS+aH3dh/ef9pdXl2r/d7rDUisrFslm1TWyCDe93UOqttrpwB9d8z4PDR1nO9SwxTHQdockSFte5lTowQNfeqoFddznxI9NBNEFO5G305JOBgErBuiFszniPzQNq5HlFUU5Pv3d28vXGaJ9kloSnTgAp+iCVc9Z+XP2pjEgDOF2BF8R4Efy0B0+SKEt6gJ/Gj34vmpInpEbN+8vRJwYQ7S1zgH2GKs+PxOxh57Fu9zLeYdUWC+nxxmQDr3P1cNTtcJ5v65FvfKvclP1nWqhix9FmEsO9Vm7U+WhaK0xaJgrkgZuqK/3oPiQCl6cysByW8Bvcr1pmZvOYe64Rug5XVfubMVVR11eovZEceVI1Deg6xZUMq4MsbrvUpPCJ3V9pdXaxguDipXZDgGfuU96oxpADB9M4StCgQHOGv/1pbjfEgz5ny/3DsskgDBNdDdMs5134oAM2bMW/oz54f2T4ECswYAwD/88Hr35s2Z1qJqhyNcV3ZoKh7kTHKOcAHhVCm5gxCrztgEDzo1egWaF+dTnYWH7Je7AuC1EZ97bQHg+DYyH/r5u7CJar+fJa2WrVVfF3vk1udoZ0qP0OrMKqXl9e/3AeA5h+x4ifid573ZEQHAXD/riCiw7J0T06B/9eJ0961ygS1wB32Z3yYCTBkkHCnsLx8/2gb5KI42a+aeHWXlSArgjXjcQyLOcoje311cURbpcvfrn84VBcYxB8BO+oOeu6Uqao6XsUW3KU1uhQUGc7Fy33WJhpSnvezSUv1c7v28tcZuG4eOp9aOne37/34A8KE10z+Xw7/2nf5n/053qvT1snZSLZ+x9rO/+e/8d1++SBXPeb+8pO4sSk7R8ASKHDUwQGJzn0qpNxZ5G/CtxXnXDlgD4HUHyGgoY2P/NXtpmwl+Pem2I8D9Pn9ZAPAW+PVzbNXFrVzU5hidk6gB5jt4Of8iAeBsJMOoLqOWZ7NhvATAAbuJFMZwsYFgAKxNuAQ3HCEqFctWa3N5+CfXD4DlHKuUBDMF2td0fxflrHZI52SyDhvFqqh5PFtym/mTfidic/r0VBt62uYNOcJhBd5axtOkmsUTFjXMElFKDdZa+4kOJuc3oG69aXcjxmDGgMTR+KUq9xgnapgembqatT7nYQC7ja9sZqGzp12J6k4DzUZaosCXF1c+7EpAJQdq2qCx8ELRn50FoA1z5YXVtfHyqmRciZS1qIMPvWIatJqx3EIUSYSSPjtnM87FUNedM2h6roDdfSKrxwMkM39dr9igwerMlSNYtU5i0GROxrkR0T+Nn6iWBl6AO62LVSrEqAufMmAYK5QGKkqzjB+B0Kl87Gi66wxjBLisnudz8swCNB05d2pCDq2AYM9h5wtGzCt5yBhJfM+gD5D9cUEn56eOprssFuNHH52cnihqSL8nEij68KjPOwEwP1JUsZTFBVJUg9mAMyCYuXR88lhgNNfFcFfplqK+9ujy2rjjOQDmrpfumsTQiUOzde6br53nAryzFqAfkz6AUUjfhgqtckBPKm/3wUNFumWwfXQ0HoBJmwQ+EXdRTWdSNQCEFqUB+AAU+Y7KkFQElr0MYEweMG0AgD7/5ljX4/sIa/GfIv8VsTHt3OWXAMBS/i5nIv2cUjTcX/c5MSPk8uLd7vXbS9GtoW6jFeD54r2EawDAcUx6LlofIvnTYg0VANbeWYrrHz4UOwgnVLETvLeaMo3zQbm+xUKgj0STFr2ZtWmWxhAC7FGtqgHu9IUo/BcVNe81ABytBjnghpO1osGVJ+nr9NrlvRRO8ocTFa7IskgFS4p0bBqv85Dm5vmQfd1rcGpheC5O6yogOY7beZbN7wwDP6V7cr7VWvcYmLWAg6OfHVxFAPj6/e7V6/Pdb37zavfq1RsD4PtOtRD4pn8iiDX6qiLnBV7iiF3bhv283vpsX/T39wmAu83ZDfU1AM73TA+eQpCy21dIS2NVY7nPPj5IYV05VH/bCPBsv504AE0xBwcAtjNR69zke30v+xMAGBXo756f7r795li5wMePa19Tab8vVoEuKjT725hv5SC208kRX8DuYEAUIBYdmsh0Cee9BQS/utz98PJi9+qNQTD6BQL/HaFWJw/nRROY7f2/BYDX9lTW6fry64hunzdbY7wVAV60ZeUY6+3oNlkft7zvcbqdftvn8r45eNv7a0fK1tqN3Z59XGth1Da/efXepnt/49/6R192X5LgEQ/9I0U1bFSXymmBXwPgVemZtvBGA1eR4F/y8DFAx29X1FVtlgcA8LrD8vBfvnihuemmyYQC3SfVX3QAvH6+JRCe4LfXPh4ToABwfjNB2VJV8Lax+/MEwGsHScBJDG7+zcbqMkNNvbgeaJ1/3QGw1HRFR5xKyFHZNIU29R99sfShgbOFmKImm4ibNpeFwT89f8kDTrSsOy40R4vJlQMoeWMY4F39M/foReUzflueyCgMTyeB13ZqLlrIbZaMWG+4mUvd0ZV+dDRwimytf0tf8Ryd8jQ3WrfauXzliCiRoDUIlmOhHjLzUZshNUyvrh0Jr5zMGKeOFn4RgEuELOA7EePQCIfRWI4LjzFqw76rrqm6w/dNZY9SdupXCrSZ2nt1eS0jO2Vc2F9C4aU9iOYQmYxhCcU9tHTekwGOwE4BU4HYAqa0JSq5oW0HqErckEhglXFRqkKVKuv58fNwS2kh57R6TCMaNeniGKYBkoq2QqdVvq3r85K/Fz0J3Vug3WkSATRrEBzDdba9hOiaaJXXp0FJoviAeq31Urd2jWUrOhNJV81hGYSel4lA8T3XO7ZjgPsrb1u1oT+oVFvGKbW1BQyIuD6m7AollRw5Vo7spZW7NZcr161Hr0MF5TsnJwBzi/cAvKRSfA0TywANg19052qThbZcn5b7Eh1la1AJoyrvc3ri/DjGIsrEGIVa11XXVmfnR6tEm9ZnvQIirWYsTACcXGfAqwSqUJ4myvvowe7bF0+Vm8f8QFjLuXLvNL+JKAPu6WfdRzWtaYMN3iiuqr4uAlYlqsX9Ly+uBYABSK7jaydBjEfRJ0XbNkOLa/Die8ll1byu/dYA2MD2Y9ZtAafQcrmXax77P6mNy4njyDHrJwJuSf8YZ2aBX0XtqZlduaj0g0XmKv+3wG5Ab/bu5O+KMXDfwjzZy8JQ0Z+dvplIs/wykxot46/AJ/3TQVDfy+b5mfJGjaJa+2kost0W01m3co6vKdBx4gZMaz+uEnvJ4/Z4fFb70i42KPY2xoEI8Pffv9y9evlG69w5/fRP9U3Rxn0WOuUg2gnYcnISV1mweQZuU/O6DZTvrv/8JQB437V6e9b3PgSAc0Ymf7XbfDdA8IE6wAcBykb0d9rQdlJ+DQV6nu+l8lxjBH1dztxKmxvFI8oUlS336IHSJCilJvD77PHuu2cnu5PjhxL5O3poNojAL9FfrWcLYX1MOtAQ6HUUmLxfsxk8ImKGkFp2hKMO4b8v+u3biw+7H15dqDTSqzdXFQmeIHifUyWCYfl89l2lYTbnMPfv4yGAOVI150y6Lbq+nm/r765t5n2R4D7GW2snnx9yoBycXwcWSG//1hqNnbR2ooWhsr78Dbz01/+Nf/hFqrK7ivA+sKqm6XlQxkrwqsR6bgLgRFjnxnKbh+3QhnDw8xUIPgSAs+D65AL85t//fwDAs7+X4lUDEFbUcQF8q6N7xMsRyZuH221j8ucOgJu41aQvT9oqm5xor718zyrS1xe4QVtRtSoKIoO8cgQ5aGOwLwz3AsEq1TOU1FNz1t5qzbmiSMegqHSPEeHUgq/6yAFkERzrY5WoALRUG1l+CrW9Ih9b3jONVxlRRCIN/mz4OKpqsCuDrAyKHjVeb9AdAC8O4jp4Q0+eUdwoWJuuayDa1LEzL7UwTZPrpW0AV4ncjIi4yoz42QOeMvdNo51eygnOvZEM1WCptVs4KRTdRN660Tj6uABCovxDCbny2UwrnrmcARWiuOK0GyyAUv5V/iz0XICChYF4Mb6m5rrfZIxH6bjK0TyqPuHzAYBrziZnOdHjXNegG4BiSvMEvrOvJPhVok7pQ5eXmrRdaMiAMlGhv0A3fqSoaAxPyjipNFClPST/mXsb0CQn2wwNXqE28jyh/QvIhhJaaykAO4ZL6j7rmgV2kvKScyDiY2FMCOS+r4g7NGuV4pl1mFNzuNf15VoWQCKS71xgR6Z2u/fvALHXQ9SKdvM8EutRSahiEJSQHmCJXFp+z9goj1jja8dbFJDpT9YC4JP7sobJBSbfF2AK1Y/f8gIwYyjSvwAgiYYpClwMr4jH1foC1EIX5AVozVwN3RigCdBWuoKic4Bm2rDbfffts93Tp6YiX1y82718c6E/eRGtIarLjILZ8O791DhQ5Keck04nsDNMOc+7e618EtFkR3hCFR9jWYBQisxNCIzrTuOxmC4o4Wu/g4rvTSaRPiLTLilFXeVr/UcUn7H3nsbeuJE+o33XdpNBGCDX5dciYCfGRKjJ+s5SDXrsR1UH3BGpAnihaJazIEBvgmBYCzOf2OeFI4H8XeJBZeCnz/jT++1SpGcalwWCK8/V6smTLdTPyvn36s86Z+Ok8LO5/Iz352JnVM66mAsI2SUHuPbpOExevb7Yff/9qwLAXqMBwO7z2dfOAU695GkHrQFw74f13/Pvffbr7wMA33bPfn53B3P6nX5lTqyBQQfBC4HO/LD9eStAadTeMHhsX4RJmTl088K3gbTYNZkfisRKA8L58J6jKdVl24ZVyHdgfVAbPEJYKEKfPnbd8qNHdpBJrK4A8NU71KA/CcTaFphsMsB2ao+PlAIx66wIjYMv+gFc8+Wbd7vvf3qrfGBKJLEPrqPA7O95yUlbzvs4qLIvjTW1EmfVOVwX6Gfy51UpVb7S5+PG0FY/liBX1KRWY78e/y6OdeOzlR2VvWTfvbMP/DYgeG27rfefCYCTVhk7cLJY1r8Z64Wg57/yb/5XX0Sq0YbySGWOxgYsGmPlhCqKYm+rL+DwYfee5Fj5fQLgxbXJySqjaf8gNINuAN8ewZ7htb+sEeAc0r1v+t9HSRRFyubGEi+uN6SvB7/0+Z8nAO6bQD9Itg5YJwSEAAAgAElEQVSONcia4HK5kfigmblK/M7edAOj6VQotdwoN6sgfRm3AMlSK8XokqhJiSWFumul9ZljkYMqm15vX8Y3bXD0wP/ZKJwAJvTn3Ocm+PNYm6Zqxdvsa7p3j6aKQjVzfrc2tAmM3I44BWLYuW3TQBoHgcRlXGbIZZCWIDX9nBzkUA4DgiJYFGGh9FvmY5//iiJjZBOVK/EXA2VqwNopYRqw94WhMppyUyWEMw6cMogT7Q9oTkSVe5tSOdWoEwmK2FXybplbjiB73xV4U44RkVf3j/PaEgFzJCssA6kgHxns8OqAX0ZwGehcK3VsBcoqah2RrawlPWMJwul6FQHrhx01iDFEDZQoiYRycMrxmLab3GWxKIoVYQdDAYDoBNSayTPRL7RNwijUiI7gmHJVoTM7DzgsAICVRJ4UwbURnP43S2PWXGX8+Uw1jRUpdA1ZADDflZr141lb1qVsLGhltWmEuCw+ZQqnnStqr0oXef4n0pjx5/sS8Wogzn1iKij95SivHRxQhlmX2CyOAlukipeVhh0RV0Tk5Fjt4r7kpXJd/ab2G4w4/e6ja+smUqoSJBrDewIhfEbf8H1+L8En0Qc/yjB99vRkqEurvMi7D7IAoFs/f3aiCAx0w1dvLpS/S3vIA4YmzbjRZpSgcZgAGomuEG3mGWizc3Oj1mqxOwmtVbv4ftbABFZFtS+6Ms8ZhkffdzS3SxhPe4Eiw3aauT8BwO93F+eXu8vLK6UpOA0hSro6XYZzODbRcIyWyrkAaqUWWO3ZjtPs5QG/itA2+mqorOvob1SW49QLAPaa9p6qsk9J39DaKgBcpWGc1zgZSnOdl7M0HtgyoPp3ZRlFPyKgpBlaAQ3ToPSHTgMxuy5ty8/kIJYegvd/mAvzTDXQsbr5x93rNxe7X//m1e71y7e763dOK1CUN06HJoxn0TBHuysbRLcUK+QGNXg+xAyALM+ofKP/9vcFgNf36md2HMSt28dflU6yAsBrG3A73t2e/0AVkk557mdEznR/frN1dwHAWlXsjUX/l4hZibqNvi5HuvZ+Uk6OEeU73r1QBPh496vnJ7snJ4/EeHkMAK7ybwDgK/ac69r3qlb4iFhyX6V9PNB1g2PSpwHAMHti1729/LD7/qfz3T//4Wz3w8/n0lfI9dYMiKDYMLXilOiOOR21G86lgOAOgHX+rkDw1wDgPnYZrfXvh2OjaNG5/9Zvs6fdNs6/KwC8D9f0WZeIb+zInBHrteX9qIRlmX9/42/9IwFg5f2ysZRACj+MkZi6o7MhoQzPidM/W24ah2Wytxb3suHLZTyuX8brvt97AOOtWtKBb17/Lx8F2pNwKXKVTUXPF9psE2VqGg+zhm0ra9VB8V08NzKy48GLCvQfSASrL9AOGNegLwbxTTBowNHngvP0ovxJHu/MC81BzfdNgzZNkI4OTVUbFUZwImeKAFnB1qrYdtp04SEv1gBIG+1duDI5qqaPVqkHGVEcCOTAVfRWKs+OZGbz6cA/fZQ//ZyfLFKkghCO/ue3gCwLs6SUywTaa6MiG1CMfq4dkL7s36ppqQ3dgnuqQ76qeZ3rh6raI3q97rHHosooxYAeh6bBVnJVowAb43PWly2qdVHXMx5DGKvnupRRF2qlRaCgLD7YPUJEaOQ3ul2mypqG61wjqNAYgDPXU3ToDoKL3osR7r25cnYr/1UguZV6yrXVkEbB5p+JRvFMBlcfdh8Rj4KeXW0OOPd68mhFnTgAVvNa3mwikxOg8r5AxMhdxuh0XleivAHfAYyqkVvqt4lsZHzpl5QvSnTaglglDCX6dNX6pP7uO4tOcY9EaWNEKae+wHd3OKQ/+X7axvX5nRSfj8iLhnngetBxiIi6K5oehpYNeP9H6pDHiefSaio14TgkeE4D6Ch/42T7sru4vFKUH7AYkJvcSHJPeUml+bGjigH05LoJsAKeEQaKNsHI2fZ5R7kfxoOXopzXpterVJHA8wOJQwFEuAiRFICE6NEqLwTF/L7KKyGshdGYurusX0Dsty+eSCSLtiFcJbXU9x9FZ5Sj5J5BtujhRKl1f6LDBv78O7nA/XzCuIZOHVvE+YJWjA0V3XR3BKqs5uy8PsbAe5X2keSTSwiHtVdlxRDvIme7hK2I3JOC4BrfXgfeK7w/q4RY5eRaQGqK50XhWakjRTt2dHYC4OyRfR8e4Fe5wXZYRRgvkVzdf6jUWtE+n4UC7muybk25zppeA9DsxVnrHbtsAdqsz3GmjNPypq5yB8vaisJyqd/IQVoKv58AwF9ca9Xfnd/nd8yfN2eXu+9/eL179epMqSMBwDpXUlaq9oIA4AcPJ52Va3bWQD+H5t+XzoEB5qsz/kID4Do3CNx0++drQPA6DawN7zhLtoCQ/aShrt9EwHcBwLG9mPOueW1HYuaO1/0sFRoADOsF+jORYADw0xOrQ58cPRTRSBoPH3GufNydX1rnAAebcvlrf5TDtABwyijhOHEqwj3VAyairNrAOF3u3ROg/un11e6f/+Zs92c/vt29OruUoGLPqO+gtj9H71ed39WO2HrpC/frZFws+959/jWvPg79Wvuu0UHwGoBv2c9hbW1d73cBgPt11/O6A/hE6rOv9b22r/ukhuRMufev/u3/+ks8mvdKsj9bm8HNMgq8Nnw7BcMHRiKqY6tdTOhlR2UwN1xIY9NcX8+HkpNQpgdle0AjrrMWgnIkoo649tNQZyeFdpmLeXPy7QNhm/N0/2NuN//AXJ+b3tpBMMWvZg5mKy6W7hv5RLcLX90GhBWRS15f1ePrnvrNRfelVIpXT63uWbkTbchMQBcQGpAaB0fq8fZNx0AmlJqbQkwd0I4FUeyGrbxE39MGbxSbFSEObbZK/yTiFdrcGgDLGBdFNkJyAcCAFHJL/bzdO23Rj4h8FMVONEiiP6a1xeD3eHlODKDd5l6izXn+5Nh6/YYO7WdN9GGLgpXfB1CaKjgjYwHAXmthjDQAXGq6HQDHaBqGY0UEZi1dIkhE8ZZ5pHkGj/mkvwBaADLkVQJW47FV/lQpC5uWaseEgZZLJsWozT4jJ0GryUhbry6vRuQKQI1hn6gDfeEoImrIlQf48IGVUKuOaPJjkyvKcwWskp/cwRXPYpVit1WHZ4uyqG2laq76glXL1bWwTTVXiRuid0wa5VVBy53rX/O58mG5Xua75r4iqtS4jVqtFVkDIvWsoTHXnkB/eE7YYRSHTKKqPWKrPkl93gKbjjK7ziptcHTYVFPaR9RTpYcYtyp7xvP2ue315vvrpZJQXkNMS9csNgA+BgCXMnYEj9alkmYtV5dpmDnkjjjlTHR/h3rstgOuXZrNW93bt5eLXF/6g98lD3UIVNXeyrUdQfP4J0Js0F/pDxXFT16v6+velxrz1XWis0eiT0sJ+YMjcbygOgPE6S+JyVQkNGqtjLfLVNmYPD56tPvuuye7b7+xGB+qqQBggCUAPxFQ+pJSSAOAQ5UXbbFU+qs8jiIi5VRlDKEjf5J6eCmR40RQaoZ5kR0AO4JsI3YA4Mo9hYooR9io3+txOXtzLrDFWoMJYCdNRFRmTmwcVEk9ydky2DhFwRXbRwyFBBAmAI7ooRWbQ1OOGi3OE+eh9yi2I88xzJ3ralpxiVxVNHlcrwDD0lhslk4xLtZ2WI9gdWuCZ8n5P43j8q03J0H23aTQ2BHb7Kh2w0SB+S40UpeUmTXU+R3z68351e6HH1/vXr96W+ridR5VHWBFgytNR6r6VXrRxrD3JZwQt4HaOA6m7Vp91QBwfr98nv1lWbaNucPvru8Tm2QfmMwcTFnp9XPmmW4zI+NI6o6nablPkaM+BwJ+Y2utbbzb7MVce9oON9Wge0/J7qiy2aw9mCZPnjxWHWAE+L595giwALBU/isA8emL8n/Ptec4BQQnGfn/YSeYAm2AqxzklEGC7SOns/80+8Spb2cX76QI/esfz1UfmD1NZ1sTkbSOywSxa8xkhoTt0cF8q7WkvqwOiL05xiOfrXDEbaB4PXd6u3o/9/cdCnFIZA2C12NzewT4dyeStdzPbuKdsOf2AeCs80Tis1/e+9f+7f/myz24W2U8kQvcJ6mjC5P6PD1Godb0CGRGphfuzmSwkTkl9W0QryfHepvwPrRGjt3Lt395e1BT7zeHztyU0x4v5LKMBAL8O3fSsj/W7eviUjeiseumtUNhPtP+9qtvblFiDli42WfzmqHZ9ghfyiUk8z+Rv/yZjfMuG5lpuKZhJkKSGsDZIPt80nsANruHFuMfo6UveBvuUaldik3FOM/Ijc28dchtALgfaP0AzOacDSgHTQfApgr70BYALAq0wZLzzUKtVW7YMMpTm7XnvVbeF6qDMsZN9yTHSWB1gLEYRxFusDAE7RIAVB7rVNzlmRKlcl5yUXxLNbr3jX9fa6OKxtOfGJiZhz2a0Q+/9E/WciJ9OcB9nwnK+0HfN9hOGY5hOYFMU0BG7bXYBiPaV46JrKtscBjY9KfolEQLRS31niS604jYGAzJAZEoWhm1yhZsB1yuzfwdIk9DXIpSQVOwx+DNQjpM+URWAbwaq6IIq6+qBIo3c8oeQUE1MOGeov8WbTsOGs3hcpbIcC5RoIBOUaxbLrdzXnGyBAym/NDa876qIR3hr9Cno2pblONQu2mv5kxFu6GFxyFBWwGyoZt774hoUQFpqLCA8CqllbNHBkOBdkdTHS1QtFQli6wITT9BJ+/1v7mnc3btXGKNmrVijQt+h8OA6yYCrEhr1ZzuDChdv3Jr44xI9Drq3kR0VW5ICsjOzc2aBgCTM5zUhYsLlw2SqFMxCBjvlFQCCNBvkwrtOswC5x9ZmwbdiTYGBGe+8jk0aYw4RUXeOVouFeUT5+7SNqjGvFTb+Nh0UkVOibDW3iHDSL4s3ne9XObzty9Od9+9eKp7kIsMNRAV5/Spnoeav9dQmk0tzvhNcStHZuXwqZxajBUixrTB+6GNVZUoYd6Vcww2hISVAK46u02NHgwAzRFTx9kHAnS57tuzt3oWidpVzr4cd630kOdinI6zhrv3deeyTxGmKV7Fc2ecYQY4kjwpySOCXA59P6NVn+1EmUB5MgyiWttqCUfkr67f7YEFFbnq/npDsZtvGnsGtfPs8ycdGPfrdtsgDtDJjHDuY6cjTuvKZ3/o/4rWweApSrTPFYuaUW/6p5dnu1ev3oqezrxVP1LGRqyqEhtruhaJv+Q53N8+f7bAbpzMva/XtsCWjTp6rpWk6s/Y+2r9+y2g222kZd96X9x6zfO4XLZqy9Km2nfvXC+OMzp9IehbYGsNmLyveH3FvogtsNnIA2/adggdeVYR2MpdTs4uonvUAiYP+LtvTncnj0kFOVIucNguTgn5tLt892F3eUX6BSAYOrSdd2ZAOd9XTisJYlmXIGCYfPyAX4Aw7eT3P7+52n3/87kEsXD2cW1VJPiEgyZlGZfgLzaUMhCbynXWSM7x3pcBwzfHIJ3a6Od7YESmztqWz78HcNd4T+AbAJz23AULrOf1bPe+SdDqM99hnsw1MldaX7dbNpr2tLKh+3e1F/DZ3/w7/y2uaVNpK/bRI8CUzBhCWA2Qzfe8Ua87yJ3hBWkQOoWn/O8A0ZsU3uXm4d/v7cIoWG9+Yd7HmxqTeN53AmQfmi6L5BdK13cDwL19E9Dr2hv198bULWr2ukzR+jEOiRhsPfZiLFZdp2eq/NF1lDoT+LYNen2/iH84d84e/Xjnx2Juok56rwAw7cxE1Pstsd+/9YGnaFbzJue6ERoSmCkKYm97NldFzFaleLRYMHhaDsz6+UM3ZFYMyl1Xk67Apvu0oo4jB8qAUhTKAibDS5WyP5WPrYhUjYnonlBfizIZ43sIoEAdlct3GkfZPAPsBMxHBLmiJDLmQcimFYWyTdsnrXKWaEp/CjDUfpM2zjk8J9eI9pZRmkM7ubr71m+n0AS0BZx2wM17yt9TZNN016h+Tu/fFPHifonyKkIZBdgCoxMIRdnYTj7AjHJVRdO1oe29oZU8qM2T72PYj2gsQEZqlonyOeqq6HUBNHrM1y3F4orcx0Cbdde9p1JzNFRxi3MZWHkNeGxHX4/oUyslUeOdPnL0rsoT1RxRhLOA7Bin8lfkd2YY0PczJSB5sczNzCEJdBUdlbnFvpCIFtd2lHcqSytnstbHGOMGRlJWKXM6ewZjT2kc+m0oHVc+sKhttR8x38mnDk17IZZU0W8DWANA1zqetcNHjlYoneWMAuAOkF003A+ib99TuxC2oo2iEl9b2Io+ZI+0arTHUarOH5yPKiEY7Z9ek8n3jRMq9X+5hxwZLSru/DmfpTO64LWrGsiVJ6z6vgL7tNNttLFYecWqB+z6wxiFLrFk8EjubEBS1E3588WzJ6JBA+C5NiJY1ApW9Lr2RQCRQKjoxVMcDhXWkb9egjEBgOxBGK2TtVFso8WzBqTzvalWrzqdOL7UTwV+38ECSekr73Xkr+d33jMqytr27AnIE42aAkxR9zYAnuA3Z4lFsIraXEC5M1RCZU7cx5HdlDPid/NcyX44c4n7Z535Uqu4kb5yT/3ZmD59X07ktBuStoVmwGHu/T6xQ9gSLb32JeaJxcaaxkXLJ555wDUG5czJtbg/42cA/Hb38uXZ7vLisuZTAeCWCmGz1GFCB39jx92kBs8zfn6tn/t+1vm86fN951d/f1xnZa/mmvnu19hX/GYLANu2WdrOeq8ePV2wvnfGM23J2puBkmnLb4GmRH8zR9Zz5S79tP6OAfAUwUr+fCK/mReshQhhAYC/e36y+9XzJyqDROoGQFjCepXGxb5x/eGTWClEgWG5XFZOMO1WxLdSC/j7KH+UWtL37ynirBrEtecwt8/O3+9+fH0pAPzyzZX2OhyL7MeZO3bAlX3UcEDvt5lf7R6JHTeA4w17eEaVx/cPdHjyhrfmUG+LLxOmXtozkVefC1tgOPNsgt79mG3uIWHo3nyIbcfbXJdZQ+v5PNZYPY7XhBfFXNvZN78cBsDQorMx6qZjgYXakwjpzQd2RDSDFqNtDWgPRYFvFpLu3dVB681u/D0D4JovfULQR115NFHum5vJrKN82xw+BIA9EdyQxeTbM/98PStX9knUJ9LXbNB3AsD1gOO6FamcMcFacL8QAGfpBqT254pHbtRtbJ6y0O0W9K+2WALIOOV12EikxlTjGHFjYe0BwFDreg3a9caVSLKMnqjeCjQbSAVA2ugpARCtQx/uJjlELn8530Of03NU3pvaW3TcRFkFPEqVNlE2ByXqJJFGnp+/z5PulPCB7LnYnQ2HDAgAUxcAS1Q/144xOABcyk81Izp9lHzhbPbj8K+8mlCHBXiIgBZgtdr9rO+qiFzVu03ENp7bmZ/T+j20+Cp9Q+Q+Ik70VwCwclWr3YkoTcAyBbgCRul+ct/iJJAhrRxI5yL6t6EmzyhZpzT3jd/j3ABw5SaHjmxxmamCHi858yAOo7AeNP+hkBWI4j7OmzWdNECzl3HiO56LiQKnLJIFrxhj5U0D0j46UpjotSOPjh7x3AGLFnMzWERx2uVSyI09UjSXvycXG2XfAYCJIKnGrhWfRTf/RK528ptL/LF57JW3VW1SeSKevRgYzou1Uq0BMKV7HqhtUI8j1sVzOsp6JEeI6vRWLV76R9GHAoXcLgrJjorT35PeLZBRDA1TZ6OwvixbdnJyrLaKWl1lq2QANrGs1OqmmwHhqEH3EkP8zkDURohpq6Z4P392unvx/FS/wUBEqfr80n0t5wY0+XIuEYWOQ1O1OCv64rnh1RVDV4wMlJsL2HrcyzFV1F/miCLYUOHFLqg5KFDlutr0rwTghnp61Rgtx32cfNkvogKvvN+m8DwNKDvGYCCIjl/j5f0UwDsjrNlj9UylFJ2yRAG/2scLNKXuafJ4B1guA07/LoDc68DmWPPvbOzl+p1FFpC6BYK3ALD2hPY8Or/KcctYJYLF83UAbDaPn2qBSfUbC1054m+qPX+PE1BjiiPl8t3ux5/Odj8XAGY8Q0EX66FSOwI63HfNrinqbH9v+ffbALLn+aHza227xfaIwvgwyJtdcZu9t/XZPgDcDfr8rjs4+t7fr9vtIwHghSL4NBy3QI/O0PrKTQD1tU/m79Oewaopds36DON72RdInUB477tvTnZ/8u2p8nQBwDjuALEBPMzBdx8/KQJ8ef1BbBKitVCjcz0zLrw2vR9WFLhwDwCYSLDFAc3MAkS/fnu9+wkQ/Opyd3Z+LX0DO/f8TNOOKdZiwwrpt06bNiEyHVtaK38gALxv1Mb4Bhg3h9oa82zZhVtAeX2vjlny+InUbs3ZNWYZ60sNmAzROGrXrNaxZrLf3h4B3u2UFzw2lZmQ7ge2x1Oboi3xak/fiBri8DcXaZ6hoPyypXPoV38AAOxHGi9Pmk5Z2e89TR/e9hSHAXC8gPGm1DNHVCI1CFrEUJOoHxQZtdUmfZcJfAgAz7kx6VUuiXJTPfCXRICjWjwmfAP2mbehAac2oWjK6Z/agL0Tzw3Zm9iU/I8h0qOUoZDpPrdGgDFOI4LVBK5aZDoAOxRoRbEogVOHfACyjIy2pCxglTzpRH4DVP1QjKMjeBh+PvQT6bAH2MB+5EpmJ6p5YereMo9+bDwL79rMH+4Adt+mxTWIgIWmFiZJQF1AVuZYwGLPCZ15YEUbjiBW4XdHoUxpVDtEc3b+n0BFGaUBuLVDTQOy5RNnLrs/o5g9KWeJxtL70JmdC2gaufIPPwCynHsb+u+gLLeySZ1+KeBU0Xvua/qvSxjRL4kCmw2BB7oAVN07B1MOs1CVoXqHAZH54PxVCwiZEupI+xi/osVJgVpg6EuJsjG3bSgr6kY+ZUXuAHqO1ve83KZirdJGjkRGzTiliYg4hz0RR0TosO6/0FLvy2Cm5jP9xQMcPYZq/FjjblDkPHCuzUvGTpWPEo266PH+DGDjNmnO1dqwoBXlelzr2OWP/Fym2Zvq7tJGFrZSFFOlouwU4DkoX0QUGKEVohLkMCsyWxTuGQm2MwJwELX2Lqwkh0bLWe35jv4Mclc5AxoApi0AV9YdQD7iW9knAHGOArv9AFBRruteiROEWfH0ycnu2dNjlTzSmoZ2SCkhCWEZmHuuEq13JDhGvQHwVJDnO4nKZI9OTXMB4FCT7aFzhPrDB/VvVKtDdQb0ZlxDU+e+nu/TYRfbRe8X1dlMjAjXzbJG3DXMEtX8FQA28I041wCjdcbq+xXl0tqu8yLR3ulYnOfPOM9aNHKAY7XTqTGhfHpvKsGukR9sHYO+/wak5rgLeMxzrdM9psjWNC6n0ZpUJvtKcy2Pl8+cMJF6G8QWUYoBzg3T1wWAIzBYczcA+Kef3ygCzHjmeaYafJXprH7yfeYBOVSS29k+QOoGQO7nXObJbedX9tduw/Xvr4HwvnP0NhvwNgCc++eesiNi3Nca6WO+bq/21eSkNsC1D/zyXcaun4W3tf3QZzrjI6TayiHFHhIpV98xC4+9gr0ppZD+xV859YJawOQAKz2iUojkXEEN+vrj7uIaAT4DYRyScbR5bXp/cmm2CYBFuZbexH0B4EeP6FsU6j/vLq4/7F69ud795qVLIiHmBtMnZY+GA6iU5DMlR6S92BHD5i2zUP0eEN3SrtLfW3/eOneK1XpbBHjf79f2f5q2nhsTH/pKW3PnLvNgaw15XpdAa2z1LO8KbIz1XAyeXEeOkGYrZ/9c3Oc2AKwNqRm/ftAqylVXSY7Wmta8Xpi1tR/qh43PD4XS1wC7X+IPBIBzywJVSwB82yMfin5PuuG+q3hDjajUBMEx6HvUboxfXWxs1Cvgl/d/VwB4sSgazfzGAvsFEeAOgLlPP/D7c4wIcC0iAYLFUbnyICW61gwmrqdc2S8zv8n5l/sBcESDFMGsnOFs+s4XtuMoVPjUF8WwST6iIpzJv+vTvXKluhdtHu7ziwE/+TMbVgw5rg3NNuA+hks/nLqjK/frG183pIZzYdDJ9q9RlFfz24jEDIBZQDwAPN549dGHAnwjV9TrIM6OrBccCr32qw/7WRpH3+u5dhJ1qnVUFHlHoW0Mq21NXZh/q256Ce9MZXA7CActVfmvjqLRRuUPVhRDICviYVXvNtRfRUrIca2IFs0VQKq6sorGlTEpUCsAMSPQXHuMfxml3dmR2sehMydX3WWjkgYyswVHbmUUsys/UmC/hJgE9t8RkfswVI+d61s0c+X8WQiOV0TinC9MTqop46Elp7xRxi7zL44RC/VQaue9AA/9IWAH/ZqoctHQAcdEAXXPKh8VkZ/khvJbf+bavNOB4SiinQJWuabesSK5yqOlnBJqo5QNeigAHPEpDHyDzo9ax0cqD0SE+JHWHWV4iAS7lJTzyFQ3WODaqqaKYlb9X0fF7Vj1fpQoyqRFBgCzj6gvHqEWX5FyavIqF9j9BHV5AFTaKBq3gbFo0NCxC6z0vYZ+5P48S2r+0l+Aa8SunO8L1dAg0fvnF0VrI+Jl6vAsNRIAHCOWh8yaFiCpvZY9044N8pft3MCwtcib+9pOmCk4OPetgHLPx7wUWR31fFNTlvdM084eGOdh8rJD8U80qYMw7V11LnVlZp1VZfj7zJr1e0fkFlGzFm3rhl0crgKoshH9xbFXVh3gOP/GM3YguKI3b0WAydUOGF9YVqUY388CbaUphRcnYat3HkKR9jrtWXYMAlIihKi+awAYCvTPP5/tzs8NgGV+lh5C9lbfdxX9rffkeFPDne/Ro0sGuC1qtLrGXQHwYg7tifROUHrY5lvbeocA8Pr51RcDBM/I/JwD8zxOtHRd7kg9tnKEh/6c9uRcWbf3rv/O73O+EmmNnoGZB+4r2SHFxEAJmn3p2dPHu++en+7+2p88UwQYUCynXQfA5Ty8RAzr8p3AbyjQOgPKuW0KdmnZSPjK6z0iWdpDHz2oa2MreU8+u3y3+wEa9Osr6R5wD4kDStAvTMEZAYYEW6UAACAASURBVM78X4PgWWPZPRcQLFujjcF67x125C0dngy2XwKA15eNzZzMvT5HPOeq/S24dRuGGPij1ueMAM9rDfxS1+4253rvyf6XdN54EmpJbvbSrTnAAcD9pgPwjo100q56KHSRN9wav4DkB1aKH/B2AHx7Du0fAACvmjc3hXjJavPVsy6jwYfyf/WLDarycsOdFPTFAinvSA7tgN8+6cYC+kMB4AK/feH2BfK1EWABtVUh8RGJbRHuEQGuscpCDZ1yAc8ajaJHiQOsZbg3z5yehf/tiQDzeX5r8OR85sGeKBpexiURYIyrY6iLyqG8GX31PENkJ2UkJp2rg9GhMlgba+9vvjfpw9N5kmhxp5vGQLbBvb7XfoDb946t5S4RqbgWq+SIjaBJA/LKsXMjVGhTQy00NgyAtlbynKKgV46rFe3d1kQoOp29X980XStCd/VtfqsoqkA4asqUGiIiO2tEq22KMH/Z3atD3UDKuaYBOY5iOBc07RHdmUhOK7ciKtf1uxLvMQBz5M4UXp51RHal0mwAlxxVzbui72qNlQNAdOiPH4cYmPJPW63rOAJG/9ZurL6p/uF6PSotJwE5pYgNqYyT97AesRlt/egSElLArhq7zkk1G8FODj9vorEzD9xGUaKlErNalZ3K83vM3PcGyAb2cYzIAVHUWY+56w1H1C/tURktag5XXV8ANuCRNvAilxfQLwD7uHJ9EWEjF01UZwN+QAUAU6JXD6mDjWLpe1GHVeNXIlGm12relCo0nw1A+WjWQo7QkRxaogAmJxtHC0J5zumNM4DniDCXo8CO/OsZSpSNeSkQXHWEif5G2Ght1Cgfu2jTGj/lDVNbl4iIo8DRhmAcVEc4YyshmnqW5IxWiRLaw29Dme57WfKWr6+vFXnBsSGKc0TnKqqIAzJmmQGNUzkspiT0M/ePytXN2guLYwhgxWBW+SNHX5UDXPtSQHIXkAklc3kuuUXa00JnrkCDAGwz/J1rXQTpYQw7ssH3mEMx8AJUw1YSS0KpM0VjLoDc13M/K7YAsNbdCihPO6N6dpwH/nfa6zOqnrXAp/eiigCXAyNR4DGvxNJxiaqfX57vfpYI1pWdV5X6owi90WuNX4FgGa0T1DI+E8BPEMyP4lDtwlFLe2mZD7x1fqUv+2fdxloa+QpVLGna+y7a3r8LAM7zjLEtEBwQv699AwAzzzbAVn4X8OvxTWnRdcrVHR6mfWXayh4Ll7Lynj6U9uv7AcDeS6hL7lrA//KfPjf4PQIAl0BeY6U6Wvtx9/YSXQIAMI652sPlRPR/um+B4JRSsyPSdYKJ/kowqxgc9Mf1h4+7V2fXu59fXykK/Ob8WnuemSgRHc18nA8uDZzWh5u5wHy9UdP1zxqf/ud6fq1H4HcJgPu1R/sL9mZep51Rpj4EgIdzqnSnHZUqB06l3q3n7mJ9ZSMtRvKS/TD3gb1r9y4R4NxwAaIaAK5t8MY91iDY15nCWI5c7jee/8ID4A0vWTxWYyJY7LherjU8+3ObVroY8AMAeGtg1yAnB393Piy8J79HAJxntQEeOotzWN1H08fxuwDAOgjKIMlYBChNgr7dKh2It3W0oGKNHKfkXK4k7+8CgJ2XhaBMKdkKFKzTBzySAcDKwzs5Fo2zA+AcGlF8flcAeHHwtfJPs0TLXGf9QB1GYRkSub6dBu6xUE35bFCHK4/4tg14etv3r/EAk5S5cQQmTrUCwWUYh/YqwFKldUQPrpIw+hzKeDkM+I4ExQYVsdSzy9jM8xgEu77t+G2J6HzZfRZQcq6r6a5pMwYZfZRIesAj76V2rQCLIrZHOioM4CoHSeq9qbFskKrPRYV1niG/FUX3/XtFufSZvOBHovkGuBgwOrJmQEp+6qzfnDHv6zGRZUoKKeIcemYM8FauQfNEuYpVWiulhUZOrmnDViVnHjvv1TRmi36NiKrGZUZ4c67keTO+AmMVER2RaWoZE72sk11U5UemqNrB5Nq/cjwVXdyfFQ195BcX9a5EuMa4tigvIJj8WTsYKndaoH2qSBu4L4Eq17Lac0SmXNZIOcKfS834CNVnR4k57mkzAJhIMVFS5hQRYK7NfJplkT5VOSXnTGu9ygnIvjfXqp00Vh7HeFNOdIHg5EwD1k0pt9HJKwwF9R1OuGMDZ9GwidwXiyBrKueIqN1Hpk3zGd+H3g3YltHK3FApEStRTwDseyuXm2vXfHLmjo1SzW2tm3KMJHL4/sMOBolozsUIcX1uHCdcrwTtlKrlPEOVfCzWSJc4DhDNPI9Ogqnwkw6t86VqhUqVOnWJwxIpWm3ONtVobpGmGd31fq89cpQ1ctQpr1EuqEdbAyjre8wflVxq0csAYrWzqN6Ddt0ctT0a6ueyfdaBifbinia0snmWYG+mFuWs9fyY4kz8M3OIP1Mm7L3matkEqqFtAPzqFRG2893FxdXu/fX7AYDj1FzYSq2dI0KO0F2PypZKeJ7dzoKMxQREea44E/YZ0Iv7t1DTPhDcKdFZQ4eufVcAnLmZPwNKbqNAR0Nh2BULELxsGeuxt6XPk0PPsM9O1TVKfVipJ6WBYKeY97fMTTFfcNg9fLh7+vSx8oD/+r/0QvvO8RFOxQmAE219/4Fa0x8UrT2/pCSS6wIz5EpdaOXEzEax00i0aMouHeNooS5w5Qq3cknM3/OrD7tXZ1e7n19f7l4hiHXF9UnJCB16iq2lD+RMCMusRXm7w0jPfQAAx+a7re9JX+G1NYe+Zsz2jbWFEWcQwvterePOP95zM+9b087LM831dxMjZd3UbrUZU11i1rmnrgF5RYB9aBU8ncTQ2pz7Yk7NYO/epvn5oZdS7TFq8txzsXMXA0GD378IANit/HoV6EY5jgeiuWN9GJuiVjyl3ykAXgPdrTmWcQiVwA+a6Np2AfWM923em9zrUA6wrqWF7DI9Y9H+HgBwKM3x8mcDjVr0mIuFufcC4Bouxi0bhwWCpghW72v18Z4IMGAna6Y7HaaIkakyeUWgiY345PRECq4RXwjF10av24YRu15joRQx8aRS3OoNx9BfRLdbjmycBp639tbHAOQ+M4I5gWruv3CqxLgrp9e+zVZCQFfXihYyTr2mcvJ/HDEwsAsYz6Zu2uukjob66rY6itujxMnxG1E7oqACsgE2M1c1faD6rY9naRsAimvHEgl1VI5XIopqW0UU6S+82dDZOcATHeY7MlBLOdb7zwTOXifQ4I9M9eQ5JeLzSeaCwJGUel2+iPVlAOyodaKXWgNVHzZrjx3XpUgAdR+cc1n1h4fBYQtxGMPdWJPYWCvfxGeiXVcknPuLxhxF84qYJq9WlNrUDI7jpejmXEN9UXunHAwtAuworqPLvHAEuPxTRT7VD45Qc2n6nfvO+UKk0DTpRNrdblOErRJMFNfOlCdPTjDfLcakUkoB1/8fe2+6JteRZIldEAQyEwDJYi2tHs3oj/5pRs8w/Vgz0vuqe7pYJJbcFxD6zuZm7nEjE2StXcWsjwUgI+LGvb6Y2zE7dixqvcpcCKgK6OI6AILK0Csby16zBpy4NujPL17CwVIrInwmtcJRE0UNMa6BG8V90alCHTGBV4mypO8kbFAH46Rl33+UcurZi+3s9IRCVcwEo2YaAPIG96v+qrX3K/AFgCUQilrNErASUEzPTdkvZGYIsvF+gHYCYNyvMsAUBaMQF6jiyu5r7cgRxZTkd9kPcD7xXlGasQ/USgmgd7Q0cgAs5Sb6bLWZU2ZcCupigVRGVPRxtydzYDLgiOM8qPClgxAVZtmitC2Scz7R7ZzJVxmZAkgS15t9nmSCOaYps7CDrOxQc5j1cBxvvPfVGerck8Wqet+cbaRA+76Soa4+xLNV7kGN6ayK+OEOH+8wO9wd4Py9hLmS/WWA1UwBBFYUENGepB38+JHCQm/fX25v312SAo19m+fKOdGfYHJ6zTxhBrgHB2RdlEH3mu/yFvldbOXPBcD5/Hp/e+JY3b/eOyd/LgDmGmm12bn25M9bRPCnAGCychJ8a4B5794f+934TgNg2kWUXdD2SvBz3HPE6JwBRr9yKEH/n//lWwLfsxOwVdDKKOUhUdL/kb2A0b8XYBV9e2+YAd5GNjc9u3sGmLToBoCfNwG+vA/7Gbbp3YWywH94p1pgfAf+g81nQM8PMYJCEYFtGd01CzzOwIVtGLu4N5d7Yx0ALHv4U2fo8P0rEA4ADnMi9xdS31PfGAB87H25br9+3ouWd4/tnRHMdOB+D888+7/++/8QPEuUTDlapaEb+P5cSvO4oeO4thb1yAgff/NTxgGLFy2WOgDXZ56+ARlTPv1T8zTaOa2G7XNA4mMXh+NYA9L+2mig/K1vsVN0CFAWReK8N0Y/dXfH7mE69Hof2CUjuD535iXZL2QYkJEiWHLzckWxDsc2h9gKQGUE5Lhks9aBFxEtOTejTtMZkNQm0ujboQoQTuZgUEudIcTv++z3DPRap0FQ6b64t7ei7coBUsYxGYRuuCR+BIAhxytUyjicXRgLgkzKVGOuVceJ8QwFOs4Rrq+MoGoSAYRCn+1GMfNDR8NZa7yemsfQeDHQqlU1iGi1N33NxCkspc1k0cvhSRaCarkL5TpgMuuonJJWk9vo7Ams6HnlHGUtZM3hGgAVUXdNxlr0UfVaTVZ17BOLXnRKu5xrAZcuMEVA4KwUXuOhaOEl3BeB3P3Ddn11zT+R5cecAbTA6Y34VW9jAyDNwAUdeEWi+RlT3dlf1VltfAdey1yKOlz1wLgn9UatXroDwKa2souchEoZc4LxMxDVXhUdOcrLYx/bLgSIMsPNwIFqLXUfyjonK01H1/NG9etGO64Mv6jbP1qhHHTxAFqsN32HVMIxLxgHCY3N1Lvh7GMfDsApwTHZJYFkrE/2DGav4gpeKgBQSuCxC8r0lSqzgkfap8qUOvBBgKd6Yaz9rKVkCAOCE9ziWBhs4XMAuhhzrgv2aNZ4vjwRWMt+j4BXbI2cc9fout41ezz0b2SVVauKbO7J9hp1y1hTaMF0e89WMwCS+QlAVF2cPkfmglvbpFYz+xjCM1TxHWJcEmfCnGAskmHmniS1UaJaYK6oFKACacmEj2z7x0/bhw8XFoHTvlBwQ228Mgd1RgBMu8tB/JnW9WCMW2PIIPAz7CbPjlb76ywQz9xQbwmgCzwFVAZoSlDHwZGIXZkBRBCc/r7N5+J5Z1yrc6ecVfye673ZP7ZaczYMAYq0CEu1WAA3ALlqKZs4od+U+805m0yYfL46s/HZOKkC8e4gMQU4k8Hp/ktnvun39FccVA1NGnXbtGumQ3NO7fQjeHJ+cb29fX+xvXt3sV2cX/K9OhuqRnT194Yvm+cf9HJ9JsHsHqwY/pJrgjuYXp3vKcixOFbdX+3X6H6iHHN9MN97zD/7KZm7PbDQr6+vLBS0MgAyR3lXEkKd0v9T7kdn5H4PY32XArE92BIb0TsdDEaDS7Zgk0SBfrX953/6igrQr05RsqE2SFRb97rHuoL4FbK/785vCVABWvP9SsYpCCfqs7LAYU68BkMnfeNxDrHs4TkzwgxWeX/CBn64QsBGwljIBl9cuqSFATZ17NDZ4QAWAp8tE5z9kbWQJEWftr6OosT/GAbJ/s5cz761ReyOLL4V7O69DWvupwRohq3t2iQNmR/bD30P9oxzyk+6Ec++G/ffBcbW/frXBMAyAE/1AX4cnP7lAHBt5G7k/hwA+LHr9wXCCW7OID+3GNafBIC9ECdQvCzOvoDx9xkAC3T8JQGwjOzc9qMiu4qMPwaAe8ZhHABNzCybSLS5565vVB1hKHUBx32TEvAx03XnukoFaToQI40LtXejHUfqgyUGkTrOOuzlnODacA7gaCcSuzcvcQwCAmPs+e8oyzrzJgA8i73Mh3kO62ozsCp5r+sWWUmMffbI6gTknjNuyS4TbPqwE6CJgrWdhkZzx2upBx6iSnwW0RZT0ziywAHAzuhjeaeel0DV9aoBXGEvBOwU+IioDwSOVJ+LH2WNEARKbW5v+YNMshzuLvKU+tfUWffnAZBPFoKgkiBAYkv4t4AnABQUe5XZ44HEQ1sUTQJHr8du//Gs+K705ZVKusCg6GbV+mqdq6jqRhgKAKGrJ4dKmQBFgFDWWeach757DHfaN75Pme97+mykly+ZM+79FgDkfozaMDO5H9WuZtRDywnBfA+bMbUREg14PfgjzMK9hhYupORqnBOEIABG/16wAxrrIgGTwWbg8yqgg8+nLVKozlGSVrAFFHnMnURXRO+GkrTGAq/JAbFKMx07O3Pey/fIdjCAIBryK2SBT7EmviDYvri6Ga2hCHBab1EMN4Ir7EvsdkNwHisQ9QWdz2SGcR88O+xkU+jIauEK1ATQK+MnxodFgQiYFViRijNozQ/M/Omck3icem7PpRE6h9RycTDU0grIKuZ1Jphm7NcRtBEHT7gvY1DAFmOt1a+9Xz3b+3sJKC08RVDvvTPqcd2nfsr+MuNdgLf3ul6zNQUSXC+5BF0TyNc9WeW/1RWPveIHFcDQXCkLPte7ypUoZpPAb+pshX71GY1NxChpA5d9OsB9lG8JhDWHokALANMWtcCSADCopZcEwJfnl3y91uksYKXyOv836rX7MxQA5jz0timjTGYGpQSrSweEFQD3c08+bQ8gGHYuftRfCgB3v2C6L+/RlY0wzuqFESk/6ziYXXDF+OfPAcDULQhTo62lHpQLAP7n377ZXp++2F6fvSANmuDUAJZMpA6AL263qysB4CQ7svbxnRTrmwDwtr1iuzrtKfUKlho0AfBQLUfbrh83iG29P7/d/tf359v3bI8kYcN03khQ+DEAPCVhltZIGdTMUQDwsbGPb6w1mQRSTy799QCw1t1Mqe/PcbDnRnSvwnNls2q/TeUOvuBjGO2vmgHWxPz9A+DVQM4T3ZQoG3hdF/ueYY3zKIHDfHg24J8DgNfvOgbA9wz7HwuA+1ho83fAVHW6tYHnDHB37iPiUPVO8lyeAsAZ22H8h1MyRycBMghqnS0selTRIeOkJzih1g1qr8Esb3cgEcWm4ySgEZDCCLczjaqPk/J6j+QPEajFU+pGIRF7ZWNMMXM/TmUTRY9mhNPfl/63mesckAHTdAj2QuCmtPf5rDrEIzUi8ILgZKOlD+sM4RiLCk1Hiuqx2h89i90zPt0B4/w7m9LndA0SKUOSFiein5boEqjWz0vZeW1XMCLGCl4QgDuDPAlYua8t9iayVRpn1yibdoa1kD4hycBjfHU/oj0jQ6V7dZshz1votAHApDA7GMQeug5sIKNKULhkTceeZ9056qgfpPps0a/QlRNg6VF6OrwR3gLYS/0eaGUO3CSTCHp71K8Z2HAgaa3TV1ZUziqzUabd9uxx6OvdaUudMMatAHDV0rNVDOi3VjrGvScowmwT21KBDuc5H/2VleFVoEtZdmTecmjTWW9BCABgvE77wAyl9pvuKy1ykk1VGy78p1Y6qJ0GkN0snuIa8UH9xvda6Iz9Uq1izdpntxcCkACN9JNoxXAESUX+CMBUQmWgCqouFarZD+yNSVp9y4KMUovtE/dlFyBDC6Nk4eAMgtbMkgCrm3cALLujMorBILGqtVTNy9YnkEWBLgiGsf0XBLPQ1mq1H8Ot93W7KF963OvP7HPZLe8jZvnkdyBYFZdqgFWDWa3RAlUd/Gadss+x14yyqi5tMAuqA+AB9nn7FoOyireeyKyEtjlzntT4zf19c/Yn6yxnPdnRLqJZteIMjlEgq1GmBxBWz/eoI+csFRAsddYRaLewZ3cyFQCQPxIKd/cx6Lc0AJwMMCn7rRYYAPjDOQSGCgDj9QBg2ngZ+ra+/Oxt3gbFfAQGskYO63/z3Dn/ngLA85zqKff8vTX4+5cGwLmvFQR/DgBeQWzO3/5MPycRpHWQwjWNHettRwvBOfhwCIDPtn/69WuC1DevXrANEkGwywywZ+4fIDAIEaw7ilQhE6zyi2ItwBaC7jyywC0DjGtPGWBnf9XTu3QxwmBAeyRQoX///QV7BQNwR5OCzClqZ7gVpQOmPUFQY1L19MOncvK+A+Cnxn2wHP+GALBscSze2MWDnaCyivHU/ssqIHyYGN3zTbne8daF/j38mV8ywH0C1kGvfz979vMywI+BX1y92kgV8+ipz/TDZJrY1s5lGLwj/VuHC/EYn+dRwQstwD89ACYMHlnDkVVo0bapDVGoVexx6wOoZQjxm4DFPQr0mgEeYzvEVCrLUwBYvUaVbZLjQqdjke4n+IHKLjNTpuOiZjSZkgCb4bRoowYcqDau1cG4Jp/UIWeD8v179R2cG2SLAqpGXW8JyiRr2sFFP9Tj3MVJlIObg15r1nmEorubLhjqplrtVPuHZNjiGLPfMcWekP0RxRfBAvWPrftPliHzP0DPUH1UcETARnTy51CxbZHUHN7cH0MYR06TKMsFVkOTjv3k4RTAxENadaOJ7IZOjPcT0EKEihTVZIE/jTpErhoeiKC8lhBRb0OUDD9VkocoiNYUxgl/4qSgaqbFXrAcIwyW4AKFvY7U/yQLfA8hofT2ZZQbNaqlMt0P6dgn/C510BGaU7ZRn8V98T49rp9S654+rG1+c1B3pzaBCSmnG8RZsTjAHNfP+IXBkD0PYI8fjQ+yqaV0TCqt20bR8SIAVuufZFUjIId/BwCT9maRnrTZ4evsy2zGCdW1a85h43Fd0ZLN4LhTsIcCaci4j37cyohpnToD6zpxrKO7W7WnUuBD4IvPS0aIMtP4XOr2tX+1X0mFBuXaQlVszwSg2ajIqNXF80R4SvcgAA8wy1pmAHcqkavcRZlegG/bwiaiFtq3bLCyuLhP1Vq3TLwV8hHwGK953nnzo2YzlF79Mv2nY19WO9wBaLKW+p3GrZcYFHB0EAbvGyC6Z37dtsggMp9Lpkj0y67+WrYvtlPUyZnOz89YBGyczwZyo5bXILRvZ9GX5ZDnu485xgAccD6jdI33V+BZ35psl86PAosccd1ipkRtiZYSsnwOvw5zZpyrIwsMcIyAjwIqKh0oACymxsft/PJme//hihng8w8Xo1e2vlPgaQQHco42gcmcV2vQk10YWplfrZ+flgFOpmoClt5wxwBiBwB7ADpjhT9/StY197Jmz/r1OrCn3Vs0hoad53dXedPPvaf+ufXv8QOqSrYAMJMALjvL5/YA8G+/BQB+sb159XJ7fSoAjKAc7BPWBsTVQoFGHfD55Z37kFcQRswNBW0CglNKgewyAbBfS6/g0KV5HlDYTTYbolvvLm637364pDDWhwv1QyfjLvs97RW5P2bG0QyA51LAMX7ef7QfS6/gdYyz/35OBpjW/InC4fiWa4Bn3Q9rgIxiwCVnYD9yWL0DALxer8Pf4fdHx6pjmgb8efUliPBLBlghxMf2qYz9HwGAHwO0UyuknQzw3o1Ni7KjvlZTou/UAf7UT+hTes7eU3j+5J6R/2MBsHwmPcTso+tfoU7uZYBzv6HI9gxwQCTe8xgAHpGgQefSCV/ARjWOcGLhqOI7KDQEWiZAreSY7fAc9vgDGMH74KiRejyyrsoKM1PmmqaebWXmwk6anktaiaFuRQWah2SjlvFQGWqqBmIRuHFgQdTNqr3FNXqmpK+vKB9nl0xruSmeRuE7cwJKLO6RAIiiGfsAGO+XwrIow6nH5bzjeUf/TWtFpo7MYGrN0gSUJesIJe38ZGx08CpggsMvLXrwbOlBm8x4lKGzL+iQkJIrSnwcGEZ3U1/K5w2lPIEPKdJynDHvFhEhRdhALWJbUX6WwJb2ZFdITnaYbXksSEKQ56wzay8tzqX1JeC3ZwnwOjKW6NuLP/FwAldqA9TbIsVhGXNsB010aKlxY0yRFZM6swIEAbJwArT2In4koA0bpffo9WTFOeauI8WaZg2ygWycPClNVwAh96uMvjKxql3WGsM6FPtB9xztCFxvoqJTeK2CnmIjlHI7Rc783ArEyOnis5Cy/OBo/9y2SoJ2UHWWSrY+JzpqQH2AEcZZNchaa/j93S2u++Og2+J5YycJgj3vEeaKKnPWCcWoDFyRtcU9JANM5Xn2ThZ1kCrS2yfSEbk/IcbFcbPSuOtQAWRKaNDZjbG+H9QaBL2Hb1R/Lf0CKTeDmSLj7x7bCRY5AMkA8QjsAlgGAPegY2V7CS5G9s8gJ1TXKUAsexQArM8JDZDh4vNA9aZ6b5gYlSl2O6VJ5bm31ykRqPUM7nspr8WWKAMiAJ1squxGsW9IdnGGXvZ7ZubIkU6GtJIgCqyohZNAtZ45Z0iypaqt0/tW/0X3LjAcZsp4htGLWP7HngOdz8NWiPKPtZb9VE49fn95dbO9+3C1vX93tZ2fXwz21cGY+V50PytorzUx5jDrJAJfP5MCvQLYY77eChD+GhngvgZz3z8VAO+t23Vtf+6/965FO+yAW4I6naERXQJRoM+23/7q9fbq7MvtzauTBoDVvxwrkAD47kFK0Be324dLtEHSuZk69BFAitAWA0na82/OkAHW+hFNutohqdZYBR/ZV7gmsszfv5cy9A/vJYwlEUS10NT5KTuD4GEC9H08sn/7uhl/DwA2c+0xkPpoDXAHoDuT9th19+xZ35Pr/pzXv8TZ9KO/TJi1/WMEbNqbYh9zzXAIxt5rjk7fj+P9vWz0lwxwTcJjG/fnA+CfQPE+AoALlNpXyKp+Cvwm/f8ZFqkb8mNG7s8BgAPuuns+vsdqkLq3gPOiQOexJud5gDkd4Ph5jAIdw9WdDn7IiqTJCNKBTk9MKvEqij4JUGUnNiQfZdISRaqMH0ENHXr8Jye3zIKeOcqoAQ05wHWPVgg1dTz3klYweAszkQbYckgEfrOmmLljdq1qugSOo+zqGjmbqh6w4Lw4gtwBeX6P66DWldfaQV808q5jJdCm2E7V9AL8BKRSnKb18BWVHNdNvVvVq0bdGFSjk7OTyYErdWFTVKneLMAWY6n+mgAAIABJREFUACL1YgU+ePi1tloa9lIf1Ng2EGL6KzP5FL2p9jylNJ3a72cCzchiRtDK7YsGRTJtd0wLYx16AgVUhQ5dVgCYNF330Qy7IZnsYekaJUhUY4lN4YDGtRntxppsYLMHAMaeaUIWbGvkbM4A7M4mJsbIdUmRG4FcZV0r4xrQinnXGhL1Pw6CQICoasm6BQDj2dKSSMJQEqPSPCpg8eIFmAYpi4hIV/W1lsOl/5RZEqgIECbd1YAgQmA9SxzqNgI3amGjrCeuw96/6PtrlWsEhgCC8TNacaQu05mzLrI1Mr2mTnPPMjBi9oLrgCNKJuEr9RrGT9YC+w8PpWapVgs0q/cwVZ8NgNOqiAERAG3rKTDL7GCcKNjps6yst3wV1Q3j+qDBX1/dbjdWey/Kfe/jPdNxFQ1F0MPBmwF8y04xi2e7ENCTDGgoyvGscn5kXsNcgcq6nFEzeLJJYCPt9AbkZX1UplhU4gFcTe0bttTAMuPRz6swd/q5G0e7rqfrJzjZg4i5FhXEY5sNimNX856eEaz9revS0fd6la11wM0lF1i3/YfdB9Kv2TXPK+jrz6/FMJt/gXedX+jJyoCe13XvNY19BzXdD8gAv7/czj9cSsBuiCw24N9UnUNvlw2p9dIDGEPMqwVFNP4/LQO8zu1w2Bdm3V8LAK/f2+cS9wpRuml+WzJizQD/KcFv3ws5U2kLXSIzWhG1Xt27GeBfvWb9LzLAEMIKBRqZWqw6slzuP25XV/fb+0sA4FtlZMk6cPu4KLSn/ZFZM7CvuG7OgQ6AlSkWQ4Lr3YEfDB8Cfu8v77b35zfbd2+vSL0GFRq/70HVYpaJDZZxyJztKUP3sQrz7OcCYFnY4wmyz5lv+mTZz20h5czXM9Z39D69x4JFezhj+OdLiUGefbrWHgAeuj6i3Y/P/QKAh1s4GYL1Hz8XAOvwOb7I9ibucAFoGY0IRgfAC2juxj+Hz6MP5hf/0gA490RnuN1oX+j4NZyzYwC4R3RIQWkq1gQfdk6eqgHuDkenc6UuDUALWcI4r128hVldC/FUneWcy04GmAJGoNi6BiTAC1kZCg+FyivLROVRGbmqlRNVR8IsdHSsKJgoZESQSCk1nTqZK6yNDoBTV4jrdKeODoqNBCiT6wHZKSe8ZWeTpwy8qUERC+qGuzsNyj6pJi90a42pMngYr9TOhg4dwy9BHGdbh6iLKKap8+w1zTjQ0hJIasIl6BNxpgC9tCuqwIMyuiNj4n6+PLBbnXbWGut7mU0VcEh/Uj17Ux3Gc7ImyXWY7g0cqmFovFFCTkZemWpljzkGI0ts0avQtcMKaY4gn9GK0Bjz1LMya2whLALNXofe1KT5bA5KZTwEogGCk/G3g+0AQTKVCdKMjK7HdNSAkpKr66umVzXwtInN1sXJ7m2lek9eBl8SXIi4mYNYCiKEfjpcMRFRrIQd8aq04UkgK1leBhnaOmNQwPXTnVY6QCxo0u7rizHD/EUBl/uPTIROh3bgDjW/pDRrPEewDyrWpDVX5ljCeFrTeH8AcAJaGEMAYtQBSyEdGd0H/pe63rQ9wrjCUeT+dF2evj/UXcrVj7Y9cDTRnor0ZYJgrTH0rr66vib4vb2+sS2L0r+uIft7mLXDzCS4NNno8X4FRMp2KUsTcBN6LNeqv6evISwntMkamhGtXozmd2mVEwAsoNSzxXMf3gQ0ZMad8WmOW53jpeuQ5+sKxQwkjTIZAbMo7WfVsu/2EIGcnbu8ZwXAzFy1HqjlbzShK+812mQPGs+bxo7i/Tk73p3gQUmewGVRpbvY1x0AsPeRygYqM4e/oy8264DfgwKtVkiim+rpKgBhoN1aHuEbY3cyx2HtKGOONSfQJfDVa4mTmXpaBKufZ/3v3Y/7awLgHrBcfUGAuL37xPB2ANzB0C7o+Bwn85H3JKgRAAy7qzpbRiTG/KwZ4N99KwD8GgC41QCTAg29AbBc7j4yAwz6MwAwKNE6c7U7tV8XtoXXwlcTABYbJJlf9ix2cFDrSX7THXqgs+4Y9cDIAl9tH6BAfXVLW8uxbGNhgt/wubqfH5+qM5FXv/cxmvxjGWDZpz8OACeAwusMx7C1fvLv8psA4CQz9pbEHgDOvsrd5j19LFfsEOZQfM8wI3sA7dl//e//g2M0fek4lOr2ikrbN0yMRH+MeCmGNUskbH3gDrz8iektx6IEZdyR1ZoBoj5zfGLrCxI7fWz31lLVo4TC0Ok9/btm8BNKzmfZhwMwO6a72jw5ypvFJscwBeIx4L1/1RPf7CHYBcDL8OwtzFCg0WoEzlVomHLgj7dBykiu/aOHQ+TbljNVaymGePqzOQB1kClzhx863awRFtDrmcQo/w4HK06LHT1mSOloqoYP7+sGJ7TNABw5vD1DqKwcHLwBgBnBjtIzritwnSyPaKJuhO4euKmRzAGRZ+gAkg7KUEsVlSzzk+eO+m3mMs8ip672TcYXB44cSP0EaMvhR5ZEVKPuHMVBxO95P0vbqjjOuCc4zDmgk03Nc5AOTXXlni1ETa8cMYJ9O9vJdBPcQWDG7WqS7WY2p6kacxxGDZ6CMLif1ODiHlLfmgDBygJIP1kGL5yJIjh3oAPfLXpr1IVN8U27FQdoOEbMxCfjLIq0gJJ+ryCM1grmKX2GKYZl6jHer1pUZYW4jsyD7AGODoCzntnX1/eQlE0y2Kp/VQZ+BB8sbJTrMgvo2uRkIeMIVz2xAFzoZ1gfVK9OsMRUbNRF432i/2Jsvxw06axLzhXrxqsnMQNKo9Y3aunKAudsYQsZtJ6LSvCoH6+2TXivhKkU8JBgk+xQer/2Vj+pb8XziG4tNoMcfQWx8EPRqAE+1fIIGdJkZ3HvqM8FUMb3MjPmOlk9rxxCjHW+szLWysKOLL5rdHEvsYGYDwTbAHLxbGw7hJZqFHF74JpJdhj3hHu7bXXUoEJLrK9qfrHb6GQi03t1u11f3bC2OUwL9enWfwiOUBE1dZuNqlwgOJlg1UAngCTwJ2dYQKXEjoq9oqAJM8NKZTaKbmUCO+3u5OXLKUvIvdG8zdjFgOGwA7oDN4Hz2ET7PbGolYE+PI/1+RLPAtU59qiLUMnBqwwlPpce8VlnHZysz0H7PRge6lvcx4734e8YR7+fI/tOdlNZYO5f0v6X+iUt/iFo18cn95B7g4J4ADBo0AMA28Zjj5xf3BAAf0AGmFoFJeiYc40jNolhaQzZZtJ0U753CJtVZr2PqczBDIRzVtafh3PYfZS9v/dPZJzDQtAQr/5qZQSPfVv3NEeAp62RjLWG5rA8S+PTNT1q7Yt5tpN08RrKNY+PxE97pa9b+ThSgg4ADmWYZUIvn29vXp9u3359tv0OIljIAJ/NGeBoH2A9AQCjBzAA6QVsFEoxEGxxBlh7LyJ52RMas2/eKEA219mLIo29d0LVafce9iOjzRts4s3dAynQEMUCCH7/4ZrAOL5Sr4+XD+Uz+0B4Uxceea9k6VuLxmOjLV9yphhP13oCAK+Fiev3JGmjBF3Zp7xPdmP+1Ap++9yv64rBKV9gxYK8bBc9XXDsAMBO6KQFW8rfaKP+27/8P7zEaiwdMx13TiM3AFoX5nkcaE4iT8MyzAMyA6u5Kv8pANxraOVA7hmTpzbjMkPt7T2CosnhqLd3BIDrV2umeA+MH32mRZZ/XkQjlFLfzY1bdYi7T/lUHKCB3NzXWAs7rx1sAGd4AIDpNNqhzeILCO7ra3quYVBH+GgYG7xPdYkxAHUoDIBIOuV6fnTKdPp9mrq6bBIe5K1uTHtKTisAQSh9oSrHQeLGTpsPW69Sfu1R5YU2aZVjZgFNgQZAUA2nFY+bWAK+RzWdbrtipyNAWLTaQ/qyssYF7AJU+vzFqSkHRdfJ7wX85Gz2zANFnaa+vKonw312QN0zYczougYU9xCwW2CpgjdxSLoys/a2wYWp0AFTERVLNoiAyjWcVBFmtkwgOkA1UeWAT2b1EZQwPTTZtqL1CqwlCMJaRtBH7+9H72B8JkJao048tbmj93QBTTlk2r8jI03ACnVaBUUouOQMsdSpTZ9OmyDQfJ11w3USTIlAW5SpBxXQ659z7LWetZz1Mmj9GXP2VRYgxFrTXIq+2oXE8DmNi+pKs37ktKgmOIBbn1cbIIEcZTw7JVxZbZUIMADLrKs+B8eWJQlpY2WmCPcSQHCu6awSPoea0wDrep8ONoJH0tdN/Td9mEEI19amjja1xLGXqmHU/sTvuM5M305mG9fH71Fj+/JE44D9gD692TOwnajPxetim/i+CIKVBaaQFvo3I1hwH5ZBZYcFjLHW1Ts52S3tHwmmnaAOmK2uFLxi9tbiVrhHZDbwe4Bf0PYwrxS9cpCuMt+yrcgUX15ek6J6fXm9oU96RNGogE6BLPfx9iEah70yuFbEH4rnsvWYf46zAXBRWl3zOvrUlmBVxAgFjirg2e1c7GBqXLt9zFlV9s/Z19YiKn5GB0/DvQn4ZQZX9nS1vx2QfGHRQNn0UnCOzR3+wgBylZUMU2TPp4gdj1OZvac1quxVvq98mzkZovOwarxpGxycJXBwHSTe1x1bsZR78mDWgOhnutZTSl9yfdknrOcr1gFfbu/fX22318iiFQ16Dez1gIHuqWqCOb4NBEvtutohyQ9QO60Oeg8BcDlVa35nnYdjvt5T70um7KkMXT/Px32OAHwSI48A4FEDXVdCQulzeszu+ps/85fd98yejfieAhvaSwryAgCfbN9+c7ZBBEsU6NQAw7aVwjlZBADAVwDAd1S9pyYBbXr8lVw7SucBOtv2m2/OtCZabXvqg2E7QLlOvTzXHsse5EMCBL+/uGU9MESx/vD2kpR+Al1rXsQupx3ZYEjtdLPIXozvmzN8rMbu6/seQrle/e/y87jzW2JvnsB1na5g1rHd0fpuDfQFAGefdLsXX3tdw7NtVEKjQ64OfGv8ao13+z38+cZqnAi0//e//L/IzxwAYA2L/jcMu8tBOug8tsHzmQGA2+T0z+Rmy8h8PriW0V5k7H7iBoSxeyzK8emTrn+cAo3F3g2inKD5MJxRaD/QOnibDa0+E6c0i74u3A7lpvScha0Pf2Yi/JExe2p+A2QAgOl8u//kBIB5LzUGfTMSxJgDkmxdom2gAMuRPlTKy8LutOd5zNtn9mMHfDsMjhQiy6noAJiZH2ci4iyEKjkov1ECdP1ngA337Se1UYkIVrV12QfAWI9wHpIlC5AbGU1PaVQtRREsR6OPVbIwjIAPxzLram7x1I3ODIDjROoQ4Ji5n7GCB2mbYXqms9c6sFyfSGVmZaci7MTMNIWvFoPLDEo5S6RDW2xI4MXZSGZ6K8sZJ7MrAeN3AKn4PAAQKarIyJpOmr3C1yMaZZBblF31TA6ADg0b60IU5DvVcFuFWRlgqPFGTVrPCSo5HdApc60MF9aGxJ4AjgXAADixp/AjYAgquAJepC+aDhuaeM9QRrwqn+37jfMs4z7Wf3eUs2YD6PAmtuph/arqpAOAw55I9h3vjYhY2irhd6DsE5Q6o0pQ6MzmyNw7s5j60MowSU07wZSZ9u5Mt+no/C4DZgDgiGuFFQGKNuYGRwbGF9k/Bp0cgBCoVMANTlbUyRnUiJL1aOWk2m9lZNOiaAb9ypijnZUzyBBdMrCOGNbNjWvkTed88VK1wgwYIKBCZVHdF+aOTJEvVNsm9oSAsWjdAiqqO676/36uKHOB9QiQDXq5BK/Yexct2+xg4rspIHOjYAY/F/CNVkWoW3f5x83N/XZ5ccn/kAFGlk7MGaY0hKCcmcWyY/bWC5AUd7eDU223lZ2VHlP2v/V27RnLKTu60KjzmaoXt4MUKrTNDnvhtuxYOYYyTAJFddbGWsXxCmumO359vFmj6+DD6vzx2vzuEg6Ls81rDJFBbdZkwUbWs7UlWq+d87FTS/O7PFdUxOP+TnaimWWCoY9paRX6ejpAuI0fOxToQzqDVNcYunLGp7c/wfdhLUL9GUFVZoAbvTklOqBBvz+/3t6/v2CAhcrvQ+GrHN+sjWPrIgGGjF+dibpvnlkMSNbc741r94nC2ppPseVMW1HykTcf+o0RUTt+9dW25znyCa2vzwPAHRj0bORjz/ZzX8uz5v4TqBtBRDNect7Kn6ge5wDAFMH69jVbIH31GgAYvYALAMe2IeuqDPAds7II2AEUq/TDquijLaKpzFoRzAATeA8RvALLCDKeOPsb26VPab+yhv3mYXv74Xr79+8v2Rrp4vKW9jYAmftlp0Xh8ME8wAXqql54Gvt9AoHLUcoXXtdzZzPurb/V/1+BdES8ihm7F0DbDyiN+1/Afuyip8BGZVjeyWc8xI8WU2ylGgHhCfj3cXv2CwD+UwBgTHoZzWmAafxWQOx3LIv2mAEci25OPPtwlqOXn//IANjHUNU6faEI8DEAPIxHoxyvBrkHDpbh41upaMp2QyWYwesmw9sA3R6XJIYRzh5BgynbAigGwFbnFYhV6w9RkwUKSK/GeyCqgN5wlsZXNLDRmn0vAf24z9PTkwKCC1UkDqrAYdVEj+dr788BlIyCggAC7+UohNLu+7KgFq6n5xXdpjt8vK77EIvSLGXegDk41WPtZlsM508tBjCmPQvaFb5zn8kCBwDneVjfSoEm1abGyUk9Lz/vzCNeZ1saAyNcQxlii3G1MZQIkgFVF8qy8E1o0AAjuM7JyUupIjuDwmuy3tRgn1jBjAOKNoEu+5KfVVY54EpqsLEVYSrk9dQyr2yC1SZ1UaWsh+H8O+gw6P9Yp27jM4IG6ftKpe45eEQaYw75+3vVd6e3owFBMsAA/2rVlaj4x+3H1gZIolcpIxBld6/mKeuWDkhqJ3ufU1PadV/VYguBCYnZaYwpmuVSCYBNANHYmUEVtvI2QfRJWhu5FdHIRCtTT0fHLZG07xX4ElUb9GpljhOtZIbWIBmZWALgO9TjCnDKIUwQQp/DdUJ1FgCWzQxgHgDSIk3K8irTGyE/3Ae+A/eHNiIIOCBDcnN350yzAI/qMm+362sBY9Kb7+6YmaPI1d2tgklJDWRPA0Q+/3L7Av+zcFfqfmNfhp0Z55lAd+5fNMUCrFw7DnR05ldOw2p9o0DcWj9Lu2W6cT97V1CxZgWzX1LK0e+vj3Wc9n42d3Cs96r+O+v22H3GhQjIUzkH9s5Mia57q7IUPqfHrTN0StTNZUI+b9YzFP9WKYtFF0ftpKmjS6vF/t7QPPWsc5aYz8wAn84aCeTNlEkEBm/u7kmDBgX68uKKiuJjfSVZl9ZqzuoyMYKxTQbYNroCImkdVW3COgBe5ynz0+dS596KPA5HbwURe+N77Por4Nj1b/q5uTDcAoD7+urXUMClBdCt3N2D4Mfu94/5fQfA2TMrGCPjxfoaYRuw/dCL59vrVwLA//ybN6RAAwC/ORMABi1ZtakK7qHmlzXADQCDFl0Z4IhvVfuzjJdsYRSgle1NuzHsPWmyaB8GBD/3fsao4juQBf5f319s/+u78+3dh2slAlxGgvckwJ7gYPZ6fIUCv95/ZmAcOE6N3aVDSyA8NqH7ZfnsXgAl9uJgrTX6+/i8hUrL5s4JyWlOmdyQr517GdfRTVYw8ultpY+2FpfDN4mfbFtS1OeqvR73+9/+5X+uSZhlXCsL/OyXDDDHZi8qMoPX/az09LlHwG9feI+BXxmOUr/NvU2f+dyFdMSaPWW8/xQZ4JmCLwcnTgEpj0cywNnYjxnipwCwWvQou8lnHbXLrd51gNC5HlnjLScSu0SK0RIzymbkoQqaZwRs3EYn9ZU5kOOMJLOXAyg1UbibTo9JfQ6A1ToOmbMOgPl8o+aussDdeZvXnZyeqqkTNaz/1P3Ub1eDmkOBgNGZLNU1aixPTtWmaBgkz0HWMu4vzxHl54x5xgrvpaF1r9gAMjk/z5g9g5OeWtBRF+3a3A6AeZgtWeARobVYl2pWDZwNTHEPVDUGQPlCWVuJAt0JVLx8ydpOPo9BXLIYuU8+pzOjzyC28eWXBM7DOXR2OPPYndq0PpKYWGWJx3c5oMO91ZSUmYldTgBR+5EVVxYvwCRgpK+3lYGx2oubq2vbqNT7tjrgUb8tKnh+GChqgB+9nENdJ6A0aAw7RurXokOHhk+V4vacuWeWEjg6jPFLYEKOuOphJbymbMPZ2cnItrNmlxnRe6bj8NlXr05JW1ZA5CNFe/DT+/7i36rnVSCHrwNcEzwLfGe/B5xSMdqtwZC1YOsgt1Qb68+ZA37G2VxmnFlLqYAJ7jF7XPvMIJy1yumzDcEwPfsIellAJlTrZJbvQSe8vNqur64ZzLq9Ad35YXu4Ra01QLpaSwmAmDXCNScxM4Df0JoncNJ6uPY1lD0zgK/VibmOwSzgfttnF+k9oUDP4DnrIVnL2GsZU1skA7aMH+wf2F6Zqw7qelYx35uxzrqe5qFnnRnArSxzB8S9RK9Ama6If7PNlf/eQUUeI/a424oQw/r90J7teILJDqv2N+VEciRzTvfvxXW4By3OyPtsGfQehMh7Wa7jM7ZnaTQnouijHdKH91fbxcUF91hanw2jMVhO5T/IN5qZcjlvY9NSK5rxTAa4xrqCjX1d5u//kQBwP7sTIB6Bb4NgUK47+H0KgPdr/pS/743lOMd9IYFNaU/kzC4A/HL75quz7X//3VcUwPoaFOhXL7ZTMHcWAIws7MX1HUFwMsAAwKTdm6GCcQiwLZZJAkfQ8hAYx7UjfqX3WY3fpQCjvVjrP4vv//3by+3/+/cP2/dvr7arG3RvEAhGPTt8PwB2/duMM+/FrliseVlYAQvLc7Vjmb+u3M597zHu+22yO49NZsMU4/w/wnLo95/rd3vYfYn+lVwfMT4tyKV9Wu/s3UcmewJl+3auBgSv3/Hsv/7L/2zk1PmpNba/AGANevWEnJ28xUB2wLnQO/cPs/1eeZmJDuBWY6/7+o8NgNd9ttIUelaxR8KO7U8aiSX7MMayfSjTFKGsMvqV/ZWSR8AOsrs43OXAKrNpWpqzpMnkMMpFWiuAxIPb01gIqanvBvjQ+LrPIwx+bdxDIYoBhry5k7nOgR6DwmvsUGs6CC7Hzo6iByU1LMORbRkERNXz0wWR9owarp8epzDcpA27dlZZ1R+307MzfnQvAJEMTsAm6cMGEJwDH5D4bGUdKoqIyO3JySnpyGpthHpgqeqmB3MOXWStCBZNy0tv4IDsBBxWOhmuq3pH1bOSCm2HnCrEtxDxksJvWv6Qcm0VaqyVrm6trHK1Njp7dVbCZr1/nQHayDIiqjwJaVlBc6j2KstCYOcyBXy20667zRHNuTJ5cSaRjU1bJc1L1b5WYKKUia8ur7xPorhaNc+hyYoiLZCLe1MmVtR1rAGNq8AiDznX21Z9vijD+DmsT5YD1dc6xzhUc/fFFRAViE1bKnwOAFdO8TNSL+F8Q/wM94HvfP3mFUGI6nUlBqVMrWrVwqDA+/Ea6MK4R8z52dnL7ezsdDAnxvw8RxYYrBCxSFCLq36pVgq3U9hBMxwzjY90E7QufxyU6S5WF/sVRVXW7zNTonvnPT8T8LhCZhfPzODVRwYArq8AgG+4TpHx/fFBlNSJYeMM5QAKZgFI9MwZ2VGf6VrNpaUQ7hNOpwSvWgCvfV712FoX3ZkawC9tSlJDzAulJsZ/N6jN5/McopFXm6Oye+ULyO4WyIrDnvUGG9RtYwdW4/usAi4nX2dB7LTqC/V8/K/X7X/aRpur3lc2wjB6r1obZczD6hh73WyjPnbyK8SImkBvaIVxwldKVWqFXf9IW+PARkBMB93cr67DrJpTnQbl14t6jXWIdkgX5xcUWwuLKPoX/NQi6kV21pi/wxZqo/yiOdj/KAB4+DDxZbwg/hLgd6wvIxnuIQaXEMDUOZX1OupruTeSgf1ie3X2cvv6zen2f/ynbw4ywAGouDxZLLcQwSoAjEDf7Z1ab+E/7hGKZKalYonD4V5DvX7x4ovtJcqBXnyxvRhiajMAZgngoiYOUPvDh+vtX39/Tir0h4sb9SK2v/HtN6+2V6cveK/vzq/JdiAzsQXJeoBqAsJPAOCAyDWQsQbLVv8tWGUOVOhdZdOrReCxLOpuAGXBRd2u5T72goAJOA6DmnaPzfbLP1YwT3604pkdDI/P41nQBikRASpb6hjRnxZBSbzglwzwvABKfCgWdM4O703+scjXUXC3RHxyMJVD516ZntU1AtRBd5/4z/37DPYPP/XHZoCnxegaSW1wtUNQtmO/BnjvGWgoGgA+Fo/I71WHWpHtHunOocpSNmTEKMAz794ACmawfJ8dINzd3CoDDEcuRMcGXmT87aDbkcr9oG5aEbSq0Z9EElxjpehl9S8lGGwKwOua62AAfy/6d07BiGCg9u/5lBmYooemNoeWyms1Vd1hzOyw4rmQcYRITqjtr1+/cq1btVTpQZ+sd1wrzx4QrDpiqwiPLL1rm+30IdMWpzHU3ACN0R83qtLOvvLQc3YM4Eutk7QedQCUwyvau2rYAgDjwGKtqG+lBbispBzxtBz0AaR47gB1tTh+tr16czbWJ+/BmRVkudOqh+NK0CgKLxx8rjkAt4i6JTDUakMzV52mpHFWBlbOaRMw8vxKuErAgCrMDgBQqGgoNytAdHV5PXQM5KAKTBLImq6L9UeFa1PPOQ4EfA+iedLxUVabzrE/Kxq1xlbKybmf3JODIXFsvEdyz5kXAFgGIdw3Eln71NGenp4ONWjcL0AwweWDnLTTM4n/iekvFojqytQjO/YRgwEACTCJOcI4nZycbF9/fdbo7FpjGB+AZ9L/qASO7KzrHkef82JxYL0l80BQ4XWHP2VfSpQvzhPXOLIarinG94ICnYwErg4n7d27i+3i4soMCgUmbm5umPGFdgjXDjP59CJHfS8BXFNrZssZOo2YpwBel2XEBg4AXJYdit3J4smOFahJ1vUxZ07Bj2ZjOwCOuUvJSesPiZcSmMRxc08oAAAgAElEQVR+6jZTrpFFvZrSdNgucd7xGbZjaWfzCoATtJINR+BB6zk2mQC/pTziCCcgB/tWPsF8IooGXyUBLDPwmcFnMOW5O6BDobtRpvvrCnr6fFkd2QQibYtlKysLH/GgXjcd1kbGUwCoxja2AsJFF+fX24cP59vVJdpplTim5kZ+UI29gqo8d8c9WM/CQQWxfVR+kXv9ewPAthLj+VZ/LmfA6ksNH+RzHcWf+L4xJ6PGvphBrCv1T8oeKNrmwC321Onpi+2bN2fbf/lP37AGGCJYoUArA6ygmco4QIEGAEbtr7QOAICjJt4ZEdhrbKXmHtlZF8jQqmxEGWAFqtRHOXaIwHsKwmj9YyxRgwzw+2/fnVMZGtoKYN1gkf7Tb95sv/rqlPf2hx8utx/eod/1x8mXCj4IS2MCwW3sV/8/7JjuU2kxxPj1D9ffZ5/RAbERGCvGpATx5qTIHApVgKDfd75l+PUOnq54KTbw2NKSH1DtDOnnuetI7MiUBW69lodN3gPAeQB8AQ8uj9YvALgMZTZGDG/+3f9cjcge+MXnu9DVtAhWusNEY22R6Yby/qMD4DrgBfqeAsB9TDPe0wHads8asMZLUstdALDDRh188b7S75cbvkSk2PrJ9X66Z4s//fjjBgCcbKKMkcAu6YetxVDXchtOapNvj8x8X1MxADpMiolQBqaeOOsqB4+chlrPo9eqQXpANGqTJUyiZy6JB4XJukOkjEla/sg4cYwdvcXfAyIeAHB+/Li9fv16yu7gPb32JQA9gYoIYgUo0EE0GEtGOurE2QtxdHDtAFY8D15Pe58CkWjhogMCoKwyi6prhQCYHFt9b9ZEMrpxOlVXrqxi6N6sZc29OkKJewqQJUgi3VUUP4w2Mox5Dl4rYxrwMupMlfVTxlm1jcm24YDq9MYETLIWOgDmOm8UaFGGc8ioNRFAk9otIThi9VZk5rH2WaOlVkz4QV1oQHvquGTzUvdnZWY7o6irZTY2TnZzokNfxHWzPvE+OiB2avOaxMFwbferJYVNmeSsQz23aKQUKfsCAFYgNzXVyNDGIRrXdrABz5Aa/tTYy06kTRDUk0XTxXzgXlDPi2tj7PG9oFhXvbY+hx88K4WqHKCDIBWAMNbIgRM7VH0BmOWPSLRL/ZQDgDt44lyZfQBnEXN+daNsb66PcXj7w4ft4vxS/Vct8keFc9ynAyxygJ4Z4Mpf4DVMY9M6a1oCAcCs13Qf350erBwHq2kPANqyxHs2rztL3N+jT7BAcMAs7UwyB2zrU2s8tkGf15jm+ztg6DY19a2V3dYYYP6Gs7WIbWU9jTOjKc3m+0Y2WI6Fzx3f+yeJtWUf7wW7M/cC4srYJAsck97Pvz5+3CdNlGoo6zNwNXcOyeeSdVHtof1H2P/Q4N0vNX4Sni80yYDzBDp1dsiOALQgA/zhPQDwtfcQZ9FnarXFGmuF/bNrfFQzXbYidjCMncz3UyrQufecbeuYrf9e9+ux9+/5hysoWD/bX8/np+tMvIxax7nOHgBe/dannu/nvB6fJTRn3jOZA0g0uKRp2P6NgoA56wWAX27fvDnd/vM/CwCrBvjlEMEKtR02E4JXAMCgIpNNQ70DsbDGtvJfpOlSAp55PQA4yunpU/ySYLhU1fN5P84IQEF1+g9vr7Z//e58++7tFXsC4x4A2H776zfb11+dsi/89+8ut3fvvb7T7aIBt36O56xebd5YE4hJ8tw5FFPbW5OdWryuRe6pMR9yHPOMY++nft9MlVGa8QUSSIe+qO6rAdieRl7EOmsZl0YAxoL+XKOG9zMuSYv4GsPet+/ZzQB3BP/HUqCj0jwGtKfkPHLzYP80FeijAlOfuSufUoFeQyW614CHWTipG8Z8/WrADhde8oJzljPZxPmQre9LH0StxCMPm9DWEqkd7z72uc8cO7wtzvuBCvRyU2Px8cxKJq3kF7JZagFbJMi7sh/SfQz7+NZ79ABxZA4OpPYLggv3MOuGg/0qk5n1MTs2EiPUlZVlfZsp0fkchZ9MSQUgUPsSRanjmEXZtlScdQgkY+lCq2YkZuXmPOPeGtO9R5HzUPF5rV3S+0vGc9RJTr2BI6hQdRj4bmXUNB5zr13RsAdV2fW8cKBVx/lxe3lyopvsfQr7GCQTY0dWABiHl/rpCfzIyVnHA78DnVV9aJUpmRSMAdidzcRno7aM++KzMLNoQGaRJIqcMYChrCEpggZkyI6lxjN0Xlx3CC+xz3BRpDNmqcUkcGGGXD1TMQev37wewY0AU3whI+KmBePRWb+K7OSt+ipPANjrPeskwm2pke0ZfN6vMzikR7NWKf05VROOemaoQod+3YMSee4AYIgkKUOsWsD09OVcpZ+se3SDbYB5Yo3ocL6XrLtLPvbmO5F4POcQPwNYY09S3LdaJGHtcyxdZ4z1oeeRuBRbAjnjCkcr101wJ+skPcpTt5tskup9RUEGAKbgFYGK5kngQVRjZno9jziwJfYmUA8AjFpg3C/r1azw3M+EmH8GHth+SfsgIiv4M7Ra/L5fo+wQVKV/ZCsjZNmi4I1nkLLz9faAoIzr5WhXsS85T0i7IcovNfPYHRm6ONwBuq1tX2jMA6BWTWm311FjZ+a3UYPjkD3GcAqgURapaoH1GQv6gXqJJHZYM805KoBkCvaRXqp5ZoHgCkxjKrqKbfyD9fyKHcPr+rx6Jev9HXwvQU6K5TUBR4+51kSpSEukR35Lb1UXt4COaMvaDid7EdFJsJPrP+KQnqw80wyAkwEWoGAwogVrOT+md4eyyBpI/GdNhwQMAVrOzy+39+8uDIBl5/Kj3s9FHc/ZnQABAZfP6V4HnKx9xn6Mv8+TXCdz1//UZ552ovbAxuqT1IP0EPPTKtB7fk6+T3ukj9FhkLw/X+5hBcBPgfCjz9Losv09+U6MHVsdtSw8bONgFdl/VVZWrY1k575gO7k3b05YA0xF6Dcn/JMq0BQF1HqH3by6vSf4hRo0ADCAJ9aT/JXDMUkwk2JN9gPxO4Jwi2ABEKs1XNGy1+xvrU2Jcb07v2UG+N+pBn2nVkz3D9tXb062s5OXDPK8P78hOI42zfBpzIpY6/QntqOXYseRbMM2GCu6o2FT2qI7Bn4DIca6H/boEHaEbsz10uZu+KH+vl6ap9I12eMB1NdMVRigjXnDM87dGYoxoPLHHlCbM8D1PQkkswZ4TNQgacqEHvz/Z4hgzZt9Ng57IHjdgNXWqIDhunn0b932HDTQotfDPbYt+2vH0KHeM0XI2kVlXARIZxD+ud+r94WOORa6F08HWP3w5/0cOYiPffNYkO0Ne3Ox+/nHhscHPBy59AFmZmxpy5TnDNDMZnI8e2RFM+N7fP38Lp/Vd8BYVn/JtV/YWoA/1lrWhp9tAufLIPS3FgAu0RodmAa2I/PhDNVH0VjSQziUVD7DMLza+HEc+tfT8Vb706kOdIzfTnCgxqcCNZ1Cnnmvg7s/Yd80smCh9vaevrhesi8CwGlx5L6kocji860XcXeSksGjoi3FwxKNtahYe7ZkiQKqRo0owGhrEddVX7mfLLz1gi18qgdtAJ+AkSK+fQ+rjkTXToYP1xPwUR3xF1TyfWHBH0VZU7+Lv5O2O1rsqD4Xz98BsNaT6LIDPD2gjvSO/2FcXr1+5V651fJHNiM10AJ0uT8CN7fuisM3gUVTbOE4B8STdm0wuAJLHig8aFQPnJpc0n6d5Q1wGwGJKD2yxk/BimTsSfe2Dct+gupzjY8CC8XMqMBg9qnocA5AuO5QWVVlDNlWiiAYNaqiDuN6yACHEonnTEZfQFTZefxwfblOOP14xSKQk43n7WMWsKo6ZlOWnUUmADbFGq8NcO7xhkgVBaxS32yQi/vAd8MxwnW5li3SlcBeqGUZd4mpCKxFYAXPkiwLrsm6N4Nznm9uJwbQj/pK9PK9vQHFFIwH1PyiXMFgg8DXwMqZ2zBaej/fAXx5Pra+tqFE2/YRYJrmnQDoei5hv0wO/VCBNoZt2YbYzn5kBeAkYFz+hp4F/6YNaz3MZUPxn+txRyZ7LnFa7XCvBQ4oFrV+zrz158m5VqBA51p+Uh4TezvqAm2qCRBzw/meALMJxMUzcmDYXyDnuADwUEx11gn2O+eHAmMeK/1y3GfGsfQj5tcCYALG87z1ObcSc0kFs3PwL1J/f/+wnZ8jA3y5XV5e0Q4XaFeP+GKCSBgN11bv8gBxaQwEAHeBJe4FCyFVgqMCGrlGG+px3V2/qf3yJwHgpy62vH4s+D3Wz9IqK7/vdn69v37NAzDcubOm2D92y2uGueZdQVz0JE9QcpxjD8jQ4kwqFmAC6wSi0Eg4AXvmJdsggT78u1+93r7+6mQ7s3YCsrL4Adi9vLnfrm8eGOS7e1AbJPy9/Ji25cyYyX0OW2u68wv3Sc96Jh3aKtF4TWyh8qO0X7ft/uOP2/nV/fb9uytmgs8v7wh4AcRz7kAjAplq2GLmBOj8GRiCbddZF8EiBo/7c+CuIqNmv4nXLYGb7vnN66GrsldQLe/P/u3fvyRyxz4ZAbeW0cY5JXySREL+7XMfnx7aA+k+ovfAFqWl1PDhnVXuNktr+LCMknM8A+D+GHMPYG78JwHwHE1ZB2cfAOuAXDdmaHL9MMhhKyMkh9l+czNGai0wf+4nWpX2dmQs6ubaX8fhMt//+k392VbDorktQQ3923RcZxmHwbDDwb7Knw3udTfHRKF4b49d6/HYAK8d8Ro6ci9fjsNFX2y6njN//VkT6NCY6AAjADZdsxte/j0bJX1nbeBSA7D3GHFsqAg7VEb1zungaBSR9ZHlXLRMqimt5Yw/F0AddBpnXv38EVuKIE5isnKKdHHdJzI/h05DKIBxPgQUKy4nClnR97Q3SvTHK2CiwcQ5y3tlsA4nG3MCIBAAGtq3Dg45hxgbONlwlNWX9MehohynPrdbzmejHzLricypM7pUip2DKLnPOC4BXKJkIstcLYUkbPKl50zgTSJKVXsaaowyWppf3JvocaoJFyg3pdf3w8wegc0D1yqzU6MGUIBKmWnXEJPiLhBI2iiprQFhGgPVmuq7cS2ADoxjADDqRAWgUAvptkyu78YBGSGXjDWz4w3MJisSOzDWrR3B05OT7f7BqpRYwz3k62WhgIBEO/BAzCg6a5m9lLFMEILrOzW5vT2Ye+cOB6zVHHeAHbDpbaQAkFkGqjMWaKX6uttkhYIthyI9eNX+ChlAgoUhylOlD/gOBqqaoBJrn0HbsmHRHIXK3FkPUjwW0FXQA+tGNGplcnWv1TNYYnAKOsBuvnwpsSz8JPuOecLvThm80WsI9kWpOcExlnv40KFTZsD5cfQmfhg07NT5guYMhXJmsO14YF0DWFyhzczVlQJXo1WHFoX2r9vGYK+MALDbW6C+ewiOFfAVOBGg7HXBCqY4ILKCRDtoEwDOe0INbC1zYqfHOveYBDh2mzhqUH29HmD0x0Qrzt5uTR1WX6U79D0DHCc4ALjb5XxH9k72ZM8e5z3KXs82Xce25kN18frRnnOWFa3S2JKtf5v/3uw9T98payKdgWSaQhPtNMMRoJ4epDmsy1cmMCUmgjP5LTuoM19Z+GR/FTATAMYPaoAvL9QLmBRoMjSKxpozioEYB+F3AbC1BCJOp30kanwAcJ/jOvvqoY5ly3ZGWvPy+dmYY5c4+vsnAbAB3ZoR6gD4sS89BoDzvU+5kI8BYKoqv5R9SzYYawR2Hq2vbm+kfJ8zNsEfsZDw2S+333z7Zvv112fbP/3m9fbtV6fb2anKRpChxTkMsIv2R8gAA/Te43ylYKTrnMbDx8aFiVK7iuvXGV/es68/gjpc1xLs0/qeATB9gI+fmIHGvXy4vBUg/whqNkQRIdSlOuUrAGDoeLiNXfxh2TWVnWWvZ04fc+GZfT34rBms9mv7/E9ru4zhzLb4mWs6ay7JDsxPWHCxhcPO2N9P+Z2SRLATRZkOayTJowLBGqOA5JFZXjLIDG78AoCPb38eggCc/YRZJn+iIu9cas/QBPRlkqZzJEIcPtwTiR6tT3I/RIv+5BOA+K8NgDEGojpUYEIAOLW3Mxhcje6ovR2HfIkt5bW9WYxjk0x9rxlT1Kkl/nZAcCL3BMBxEtKuwbWgBEygLjYBJX6PHdESU4JxFGAaDk9rl7QCYDyPsohyJBME6PQOvAcOQm8VlQO3wGaNcR1ajcJPi3dYz6V1K8qwxm0BDKYl4TkBuK5vbgiCYaRSc5t2JyNTsNQd5x7TTxfPlvY1677JexMtTYaqsrkCK8oCzJRo7WNRIHndtMtJts2fq1pcUZF1P5qH0SvWrZy4pyhYI0BLWi3pWwbAVjRmNs7q14k4p2Y8NU+YMzq/pv3CuYvqL8YSNGxkm3vGFWuOnyOgFLjCT9HHKjUu2+GEjW1G7AlqXEPXH6IgPYTrQ0OiWMrwS5iqB/6CEmWTcm1lPJMZl2AV58JUtoAM3NJou5ReuQCMrt+TnVSf5ASJRKnUs2P95yCVE6u5xnoPpZgR9dGLVNmi2N9EiJVZrrHUAS2qXOZOtfJ2Kpp2ABYfHDkpQuOZXYPbxKZU6yvwrNZcUIOGM+est+8pIJhOIejZXF8ACM5Om03gBEEdA8mAt6wm1hHHCTRqKD1f35LqDBVn0NPjjJD6fXu73V7j9zcOXhpc9YDaAAwKkCdTHyZMZXxLl4BBhyZSlCAu5iMqx0osF206WbhhQ2L7rU68Z++7g6WjRjYhtqMAZkCJQGK0DFYwkbV0DPB0UC3wK/sSWyMb7gxtjuoFDPXvnK+nPdUVZWPbh413ADpRmtT76vzJs1XwVgte/bZjk3OejCwwMr4DENtB7YH5lknREM8IewV7fKamAxGyTcS2cEsM4vi+iv1V9Gm8fnN7t11c3GznqAEGJd/q+wkgyu7LX4u9JgBmkLJlgG2XOw367xkAc13uJJiOe73zK38+AIy5cVmKyyAAalFygsUA4Ipe45h3nKvyg+VXYU+kdAT1s+gH/E+/fr39+pvT7fXpi0FLxr4O6Dy/vN+oo2BthJwHod4OF39oJmj/ZU+K8uwWSOxPbDo0adEKCr9A0GlRbtZ1fRahS8C9APjDw6ft46cfSXlGn+Lzy9vtw8XtdnGJREK1Juwsxmy1Sp587iwaKrStmiWxBshWANz38+w/HoKOfDZ2XGd2mH31/vyOQS8HtftZTHtgG8TXW5Cu2wd2BZl0eQ6zvAHO/fr5O2fmHx0APxWdWzOu/f212D83JRs6Qa3EfoAMUJaDpUV6uxGvCazI/NGtYPB21GH4M2aA8Tzd+NZmDvLs9IqeFZzHR3WWhfa7OlynRh88ow/VERlf+kWmPnXMwRGxAH67N2QXwkrEP5RIHcY9OwqhG9UdKtOhbPFkSBzHCCW4b04c6qoPLNAsIBxxEoHNTlOT0Y7hnp38Pj7dUOv3a32xHBdE4JKpXtkYyapH2CpZy2fIDWEcWN+D2ueoWQuU8f7sLOJ11ppOKsuugGuZ934YEYA05cCqKTGToGUZ1vEOcBOlVNRk/CRT1+ta00S+Z7uZfbbacrLdodWprlSZbNInA4xBmXXbA4DmL7/EmpDqcARpuvOOa6jOWYBPolPKAieAomwsshYC55kLRT0dJe2sCYOrxM10j8+209MT02BFZRdgdJTZJxreKyqzRDvkUdY6i8CRnFkLNZkhkLZGaTMValcoswELAavMXifzjmdGMMP7NsBQFPBQHNGDt1Rp8fs4t/h7XstnA4KTAeI9m3aJscU4o/Y2wI6vOTOVNRghHWXYRLVm4MfUPGYxuBZweKsGl32BmcUXUwCOGEAwnls14EXB5nj3Nk0IBlgNHxRmfFbAwpHuwnqDupv9jIxCQAbE1aCge3mhPr4AvKGmM7IOJgAVsK1onppKK3czE2MnNOtV7ZWiYp8MsQIusoXJCtsmjH+bdWHF45xvGeOsMany2hldMsDrWRz7Fqe9s4YCTAtk6vsra2AraC8z75O9KMu52s1+vcEyanWuPdAiV9g/y18yl3l/Od71/XvgUgC79uOo77d9jf3LWNA+tMx5AqsZsxFgdawaNlJjJBG3xBXGGDcA3Mem32vqfnuGG8+boFxokDUXpb+B0YJNQhukiwvUqLsm3QA4tmAEvpj9LWFE7TkHRh0cZSbaWeK/9www92E7+A/P/cdB1J8CAO8FeTJfqKEVM0DKzq9fnRJQws5dX99vF5c3spPZNqkHdgnPr3/1avvVV2fb7379avvNr862r16hDlilIFjLAJcfLpR1ZebXbXLip+0FcLCPEU/WGtboUQTLCQmCXwNglpeQyVLsG9jelBKEZMbf0Yec2W/JCP/w/oriVxdXyADLHwqAFGFjP9CUc/zxWTz+ar/qCgVyVu58ffMJ69oKJJmJwrNX5RK5x76/A0zp4/jZkqkdvjZ8LdO+5dcoA5yh6Gd7/OZDe74PiuPL/gKA2yLfWybJutTB3CkthwX0x5aaJuYR4DtO726tWqTap3CojqET9026993p5bf72mod1zfNe2730R6jQHPhL1QnOmOmfa/UhCzivS9ao09xXlYDPX22GZtQH/M6DYwd7el7idFaYWmjZUeZtsCiM2sGU3EmRVuT43JydioKpPtf6vkdgY/SnX8XMN+jZhHI6c/VKWuJYK7jkKxtHJH0U9Y6Fh0RP6kBzPocmTLPmwzOsYWg9S+KLDJe6mEbWjLGHLXhbKVkBoDYCCV6FZXlcqha5oYufhNHWNbSWBOxum2QkhHFfpGSsYV73EOV8+D7joEOcOJrBj5aw8p05Zp4DW1pPqJ+xyIenTod8MIMPuo32f7JNGgqMyqrK6BU7ZXijEaEC5FvUGlVr4trlfBU1u+gHCcjn77VAcGLQx9hj4DcZL3HPHqsuE78fxKrUp1u6mbzOselrW22IWjZacyvsvWtXZKpmgQ3poxhnljTg/VjByDjFCEhzVmJy2FeIF5FJclG26QD06jWmmepKGOM6ZB7PuEsM6hhxWjqGWCczbzIGumR5tR3M+vvOnNkobGnks3NvSpIoUAWXwvV3YEK0JEra10Bq3wfs8ovXtABww9ofADAGv8KCgbo0Aa1INi795cbFNdv7+7YvgiZX2R52Yrs/k6OFUCpFr3mrlGdn1G9WSC06M1Ct2LWuPVRF0fx36s8oDLuOU8DFjtFWdu3zlSC1sY0yFmSgMgxwNXBWRzJBAUnELZLAdQ4Z51wz+d5DthfPUsUwG8xJnuTnQLaz7CYqukZvFbyWoJyU4/fDqK7RklIGAbfek5l1TMeBJoOJvNeHCDutld/9xnVtCewqvq5uAeAeZ40/Y9+ZimIWNnxYi+E3SRw3X9ik0AJvby8YTsu0KBRow4Kf+xkghu03wG2DpykTVSo0VX3q3liMIt78u+TAl3BoxrdY3O0DP/YB/38l3XpQfwZYK/X6EEm7u5WMtRpz5gH1PS+eX26nZ6IRYNMKHrmgv7OAKxtm/Qc1BYPvYC/BgD+9tX2229fURkadcAQwYItRPshZFY/UHRKOhYwn5jy3qKs7i2q+fFt3C3CIJc1wO4DjM9LmEtMFohg0YymrSIYYWY39L1Pm+fVDoXqHz7cbN+h/dH7K1KgAf5V7ytfdM9PXsd1b+7yTPpzfsfIJueQP7Bt7f1DlNQWugVVJgDd/NmMwyhRbLaWQbboCewA4ABdDBGCAQke9LHImFRG2MHgKbin+52Bt+/4k233LxngJ2p4F5W4w6jz09nfx8DvmKAD61/0i+4U6P0FSp6kYLuZ/d4G4bP8mTPAPBSX3RcwlGc/lsWNc7A6DgXqqn3RGh2vcXWWfJnHAIi01+kbRbumNg4NmrOFU8k2a827U56sRpygZ9vp2Ymyd8lkDQrZPCOpZ1Ckq+a3A+fxCRsavndp39ENeV8ba615741JZ6Yfao36g9dCsY4TWfO2ZOpNOUU9IYAwAQFUbEkTd/TOte15llB7qwZSgYnJaJkCw2cbgk/KRg4nPBmP9JD0vwHAmKEzlWZiA3QHkJRmURYZZEr00g6jlCgjzrRRJRgUUoyJ2lzh0G6ZUioxK7OH9+BAw2dU55rPqHd00dr17P0HWfVEq8EkSEYs63dQR+08d8AgamGNZYIi40Dxa8pymdo7SjAcfGv0fwYS2KZCAQ/cl2jDagPGPWiqcuYPAZA8o4IKqjsVoKo2OJ3CjcxksqNUnEawwPW5BKQG6bge9leesWd5c1+IzOMndbf4TMAcAjMSKhMVS9mkKj2Q/kPAv1sbWaF5iGaZxsXnMuVVtcR2htzLHGPETD7Hq5SCzy+uVYmRLOfokaxMOrPHboeE9wgAIysnIxXbSlq1FdJ7VuyH799vN9e329XVlenNEFeDkJsp/gG7BLN2cFyqgScgkGr9fPGmsgPYE3JW1TpGgbX+LL0mOCUKcoIdJGwthrLue+eIzwHA9X26Ql/3CSQkm9Ed8Pks9737JnRqKFj1WAY49pbn3M6zBIjKZmrOyvls2hQjwG32i9eEekG3oMAREN5tRu+bLJZCcwKbmqzOGgUk5WwXWM71ol0Q4NPvP2dV/+6ewc7rOceT6cv8c8xoMuqZeTetJhnzh/7UoO2ff7gi/Rn2gfT9BIIGsBYoEqtEwTWK9aEG3W3hOjskQRiVJv19A+Cxtwy8PhcE9/NDq/enAeDZyymfNmsgJRDwj07P1M/3tdWc8dnLqzuqIl/dWByK56fpx19+sZ2dvti+fnNG8Ps70KC/PlMdMBX9P20fru5IMz6/QgZYfhXWPOZe390DbvJVtS7EdgnbhrRrB6Jx7d4LmGvKZyFGCFnLAL8ShVOJRFSkE9QCAe33by+pDP2W/YHvKZilZIs1KEb9q3zDbnP6flzHOu8btq+9oUKn89kzX7uyp90/1L6tdZBrrfaNvmOeo323BAer3WL8TxghjVdRp3Gm9TWYAF2d+elMEgB8aMNkewsg81Z+AcAzwOgE/V8AACAASURBVNxbPJzopZF9LZCfDnz3JoKRnKaKNg7zJiZSjoEmN5FPHbpWIT7yAH/tDHBuKwIGAm21kTvg685/gM66IbvT0hf1UQDcwFwHzh0A726QNp7p68n6zmiW0eGT8UxNH67Jmk0AFUYo1UeWIkwW4Jki55+KgtcBsKim2rDDAbRHNqLdrjGmOq8dnE4N7U4mriOQ1ZSWFyXxHuXt6w1/D02lO764VncuM4bJBEPZF9fs9dDzOJfhgngaHZW0pzH1d6yN0G4tPMXfmzaNR2IkH/Wi/LzUa7VuQKs6GRTrUK2V0U2tp5SqoZwsumrV9Crz2WnScrDgGgPkI4sGQ05660u1yxl0WgPSAFbMkZSFERhQj97e/7WzC3D9AA+pnWpGlG0txWDO2VAQh+BSVE7VcmccQG4zNJz/RrvH9fGTHsVZb1ynrtnFxUI3SoZftbFSXU5Nr8B+HYx4ptDDuQaTvW0U63xfACPeh+wO6Lr4DoxRB8G4L2Rys0dOUDPmAy4gFu9hTZb7OOOeAoBVx6wfiTA5OBUmg+nVqjFLT+soQ6vWGNcLAN4LxiWjqxpoBSCoNG22AGh/CGzBa4KyLbIEq2OTz+H6qAHGGusAeLBNDJiRJUM2Gf8heJC9+sP37wh8by6vt/v7W1P+ZVu4Hoh6DX6R7WVwTUiYQKq19VFm2GvTmgAJMAzguxyLOZ84Tg4uMKDj64RmEJBZYFb30OvAj2WAjwHgsCti246BYAY9QvNudl8tULqf0Nlf8981nhW8yj0lsJc12s8sOsSNPcH7a1lg2gm3Dur3MZSgvYZjB2phe3035J735PwtB5JPOTmZbQiGeF//3eAeNMHK9VymX+O1P86iCHS1LDH2guwPWAhWdjXjhMyMjx+3m5t70p/PP5xvNxAJur1hSQlsadlKMXQYzGuCoWyrZkp0V4Du9/SPBIC5Tluu/Skg/KcAwBU80XfHhihQ4ewpbNyLL7dXZy+3b74+27756nQ7efmlRKxQHwsQazo010v6xr94vn3z5mz7zbevtv/tN2+233xztr06E2Pm/v7H7f3lzfb+/JZiUwBTOYdwDwWAtboDeiswgrZhsgGq8XXtLxl9X2wk5bgsJCCY5xOC3c5Y90wrBbTI6CldAFiM73643v7tuw/MBCPbLaV+nzXMFptp5DO376t5Xx7+Kzav2wyOgVmI8WHHmcjAtP5F0a2mc9FD8wHA9H87XXuhM/ezbYDXCFwhaGtfL9+f70vmHFhHttP31AL68g8TwFvKBBvzrfu2soPlo/wNU6Cl4tZpwzM96o9Xgdbk/5wM8NPgNwfeU7RnHhQt46WDNHSzyhT0BUIAHCdyp49Z3wbJvu1tlDglRzfRmpXeeSPbxMC5o5qpKJoxqsPxaCAUlyhlt8iZl4oxPiNHQA5qKH0cl52ee/3gfcwYjI3OjFtlGavP5Czo0Z2mQYNkJlEZvLF22KPzYbu7kcOuOsCX28tTZX5paEevuwQw0kbJmWY78GkKzgzXoCJqLFInAcOTFjC4j/QU7TSZPOsIOrQIWMZoNYi1XvWOMa7PXHvhNaq5LfEBWacaU2XLIXhG6+nMq2pVQ3kda/nHT9vt7c12cnpKkCMFXYGbgJnU1GLvk9aK3rupczXIVrBBGUgBYIyv7MPJ6cnIKIAKqozGJ9ZlA4TyMDCgwt9xnagu49+cW7TSGS2tXkikA4JBN1BwfOB34P6zlrg3I7zSAg0Ym/s71WQGrPL7DdoHddi1agWoFXghYMN9I0PtOc3zMrPpzHLWXQCwVKFFbS1ArrnBcxCgoQfvyQsHIkTNTpZ32CiMxxCfUa1wfGysSYxB9Vt2KylnRVO6oQxuamNLGTnAkmv9R7WCApDDs4JFgDGO6vM9qfYKWLx48bKB/Y+kmuN5AKxhjyCqgvtPTTWuGfo35xuUZ4tQ0TY9aO1iLaIHb+yAglyqkeb6cQBDzpz2C+4b78HfAZ6T/VdZQdqsSEUUzh3u8eLyeqiSdppu1gX+BFiG44T3dyVorSMF4AB8QRNFpgxidLSj20bQcEeBumvOdwdScUR1cwK/Cfh6uQwwMVq9LWdmp6eHTVSANNkV081MTe/Pmdwf11ETyZMNcmAr2fHYpUUVebJXow59LmPgWDUad84oOeH+j/fQz4GIBe4D3/Xs6Y5WbFwCBB34qp5W6yHq4HmGFQDz3gaduilTe0wQkBuOpQNiB6yu5jzOojpuI+ib3bv/2KS9s7XAdL3aAdM4y5uIWhStYY9gA19hfzblXGozPHyUYJHZDmgPg0DR+fsL2YU7ZIBhe+/d/kg9qLuwla6J9owvDgBwzseczX/PALjP29iXf0sAmGfSM7FcXnxJ1ftvfyU681evT2irQYP+/u3V9vb9lejQZH4JlMLGf/X6dPvtr19t//ybr1gH/PoVAPAXFJx69+Fme38B1WVlVvE5ZnXpT1SmN/YZYxQl5wRlQ90H6A2DB3+PtknOEYFCgV9km9WiR7Yf14DNPzv5kjXKCRDhO757e73963fn29sP1xTtAu0XQR+wfawdyMxoyrLCcIn9f8oHHsHGts+zdxNU7DY01xtBskYr7usJzxQ9gaIiz50M9vQG0nKOrfqc4bUbOSVzOujl6y2LWzZPv894dsC+ngvjGi3x9CgA1k25pmhDe5JSpCX9BJNr5bP6sqaEpvWgn4YZI9qQFx6bwKcA6txaRydYtUHCQVNfnNZJ/fv0dx/QjlKPw6iJZOwdADmkn1qAmriZjpjvGJS8Ji4yAdMnQOjeoXXsXg9/P6v/9ih+X1BYlfqeqgNL9E4GQwBEarVRNJ2pMom69IXcqZ9jAy0U0CkD0GkXkwJrOSjcAMmot6XXN3VAGt6L+w2Y6KIpEcqAgyzHNm1gBET03qotjJgSAMApAB0NumoJh1PAtRiax1xbGwDbHYgc1IyEMyIo5xtBjdQGd6Bejqc2XLKAPXAEoz8bONWJ4YfgxBSbRNNlZNO/1HW+I8PaaDCtHUuMKq6lPqLq0QrwRqBIR949dZE1f641g9cHiHVd5gDAoaxQ0KSyoIoQVsZ0ejb3rU3dFw4OAFApW8NhkihRB8583iGSYiEHByQIGNIrFkAQkVpSvd0aqNXDZv8MW+LAz/2tWkWRNs3nBZ1a/WoJRDm3Fsl69syOnlooaS5E28Vn8QNwTsq5I6m4nlpL6PqhDA+11F7L7PpVBgUgxuTPqTY5dG6Leo2+rwCJ6tucjC7uQ3WxominfjbAM8JxysAUPTi1wQCcsiMCPLlngVUElb4cfcZ7P2rO5/39CLpxnxAcK/jBqD0YGKZnRy06WWB+J5waUth1toVGrbGWSNgIgJmaloMZtEpm/zkXAcCYR+0L0etKgEcOup4zWWBQ+0jRt51fD3JlUGU3Uq+IrBjnnbXSGAMopt5sV5cQt1KNL3r30mHin+rFLGfMWVzS1itjnyOaAnat3WGo7Vz7zpImgcf2T6MX9tLOcDCYmgL5WMOpBXVdPQ3V4emEvcn2YEsYPGdI9t1Ku40tU6BsOeNsz8I8wF5pidLdo/Nx/6T7F4eBcfgisw/iTFMH3ka4a2ZuPN9y2X4/ZBIci8cfEXXkQ7bPaB8r4JVA6+5AjEDt7Mv0DJ+CbmHglF+VdScwIAorzsjYiszpsDvu8QnACwEs9QC+2G6vQYFGizGpA6ssRQBY61NUdAQ3YTcQxAoYDnumbKlrSfn5lC/hGqJDa83POi+HvuOxkdLv/zj/7PFr/5xXy0fQ3Kx1sFwathHdFxl7amELPOX7rq9njdd6UIJA7BhQml9u33x1tn37zRnre1+fveCavLi82374cG2hqFueVwr0btvrVyfbV29Ott/+6tX2u29fb9+8OWGG9ubugVnVtx9uSKVm8NI+/ThvrOAcjQUEGHFN1CG/PntJMJoxwlqA3UbvYvhRWuvpRbvx/l+5fvmaugtqIfmSZ8zz7RSffYlgpkUrt2fbFZhkdz/y/t5fIlON9X5P0I7fxS9WMMgiqxYV3Zv/DmjxOkCmlOTlu3NNxldrWdJca12vHcDufZ/Ygc4URyg2pVfN9obhGOozzD0THc4ezwHC+iacbYf7SAHEAN/PsVUH1/g8CrQAsOylALAuVL1rBWYbgBz9Al1fugeApxPncSGpPzUAPtiQBsDj9z4YntrYGfTH7q8D3zEBy8SNKKnrrCTI0Kb0zwiAZeBKpS3P3Fs/HRjw0VKgDoifC4ATharo0WE7nnIAZZj7/eRzY/M28Dwtu5YxGE6RaYcwvh0Ak0bMTIWUImlE3MYmmaO+fNkeyL2BMW9wppURRORZCs3aNEUJUzG/AwqNKjYibhER8iHcQYxoulZONDjvh5oOlrE6K5ObDEheBF3vkyJ4MZoENVbZE0CEYwrQZ4A86gwlJsHv9XcNo2rfKtl7ABRkDWGxAtxx/8MAss9wqLvlRGtukx1VNlmUxOrliu8PFXY62JtoTUBlB91RuU1Nb+J0oTzn96GwStRLmf+sRwphuV+vnDoBUwlClSs79ncyhHd3zOZSGdz0P4xPal55Hb+m53PNqwWKkhUTddKKwlSNlnJ0nOYIZsXucF0vYl64N/UNFsjFvffAioRHDuuSYzO0lxQIZUCMe0ZObcap9yXG6+m1m2fD+gBA05ouYK97U2AAi4yBtQTXzNHCWr29uZuYBQGrGffUAqdndWq7096oaoUdlWftt54L83pCh0bAOPvT8UyO/8sTK507SBSxsDiS+TOOdLKNpNB98YyiJwkEximMs9m/U/OqfY91d3V1y9pezfsDxyHiVqSPY05db0371mrHpJL7fHtm+xZrwc6+A/yaHTUo0JUpVb2v9irW2fQzZWcPacJ4r7KacsgCqrtdX4Xdsob5nnYedqcu+384Ul1HYPGQerbn5KUo9Ls/5docf0s7DPZ8i06LzloQsLII0yTy5bKXKLbnfT15sJxlCe48quXRGT0D4ITeKIeYInEEwAXayEDxuhlnbKdEJhLUakP7WV4+UmjzOpsYALKKbw+W5WwO+we2A/1gwWz48OGSAPiG7btu2Ac4th2BHJWMqF0Yg0wGwGGodbG+TBno/7Qp7NdusSMGy/5xAHBaZx3fBPUK53aHLv/5vrJxglQPeGEGxslw0dkAxg6AL0AwaNBfvzkhAEVm9MPlDetkUdMLgSz8ADhLPOuE9b/IHP/qKwDg59vt3UeCX4hLQQVamV/9VD2uqfMWjdOa+mI7RSLjBAFk/FtJMowV1gqDpQaXsdF4DnznyUsxaR6sNo3vwudDf1YWuSUJ3d8dAl0XV/fbFej+AMMXoG6DEq3+xTxHzbiS2yVROvqkC0bo86FzLN8Xhov2fN+fsbF9HeBciqDn3uv4Xc7KXrffqdPJ9sqXKxVn2ZlifvbrN7MySjD6+dADio+B4Dqv9awTlvk5ABiHYwQq9lSINfCfkQH+iwHgw209R8A6cPd7H4m27hmJpwDwEKxq/fNyEPYFGKGRp2oy1ns4AKifY8n8Hi6QCC5NtU6zEufBJZ3VyFiGDqgMcLI8Jaqj1VcD26M9qU1dI/XT2LQAy7wRFsAcBWdHuWRhK6IZAJ3vgnHodO2izuIALXomjA8O3OpHJ9VIGTcJ5YiCKocQFGiKVz1Xb9ioZ0ZRudOVAxSi0qzMWgUlmH21g5LofEAOgeQSxSsA7EwPrWUOHo3qGH9nfblrTW1OTYWyqsrM4Dk4duhD+hH1KcoAenh1zWWRZLaZlUOU0PU3Uk12ptftdfDRZGQ6gOf6So3ruFc7zn6mOEsRg5Bza3VhR0pDjWP7GatU5338Xm3IQa2mg9qyvcl2ZtzjGGJdoJ2M1oGyYQR4z9SCIfPYqejqFw31aGVL8QMAGGotAw8Gtzm46r5N7+0BA2cetUZF7854dpo1DwrSvgRUsw6UidfnQjEfa87rkM/RxMs62KjaZa0hBU70DJlL0pwcMIHD2zPyaZ2Fz2H8UkaBOVGmE2DOGWJna5P1wjWhbsznHUBN9UIpI1Awy8EJPLcPYvU81hpeSxQQ1U+9+OmJKNRr+UUCIqJPg5YuwCiBsOodrHtbskjOmMMxAqWvB8MYPPHaQdQfey00MYkIwbG72y7O1cooAQYwG/AflJ3VL1llABGJ430weFRtiWgbvW+Z+XXNr7aDnb4hkNb6+kbsijWsBsBLrezec+e62Q+pLw47SuulAlypxYvdHrZ/J6ieaw+nZ6TUY/PKQCXghzl9LIMaoLqbns64PQGAV1Hk7Ok9ACx7egiC+RnPySq0BTDJuVqCfnnaiPr0qHqonRirOLATvTLwhHTw2SFag9V1luh9WfuyL7qLmseq/Q4DImdL1gQzwFi/rqO8ukHf6pvt3buL7cO78+366krlRj86aGfmSbXbio3Tvozae4Jro4WZQUHaE/4jA+CxVo4oeOf1nwOAV4CygmWCymSAWY7ynErQ33z9avvmq5Pt26/PtlenYGk8265v7wmAv393tb0/v95ubh4IUtE+CbXD6AeMLDAAMNYXaoDfnt9sf3h3xTpi9F2XnVC2VoJUCsaR5uxWR9R/cK9f2QD7P+4ggN9hLABMs74lkiUgT3q0a3dhO+Q3RAALtcMKBOH3CATh5+5BPYIBeFGv/Pb8evvh/fX24fyWmeS0b1KARz4LfAzSrA+a+QYgiza9F6BY/cbMcezn8A+ciMi/+ed4c1iDKWWsdqHCFmqD1GnSK2W6X7fbjPH9ZpM8BoDLss9/68+yfs9PEMFq0Rr6a/0wr9dyAP0tA+Cj4HcBvX0Y9xbP/PrxGmJFOJQh0WR09WY7GM745rBNgKFP2GP38McCYFJIm0NRdDILobQsn2d/OmxxbzQkEXwaFGjVio6fHQCM11YAPGUCJmbBYQZ4ffYVHHPcbYDGGCaraCczIDIbNhGzZIDx+QGAoR6Ymk6vmdCDaehZ0xUauJzikcUZFPgSFsDz43vK+Oi1gOBk1kakzxaCa8Vqxflsnk+ZlQJ1AndV+N/XVRSkeR92pPj9TWiAxrvRMNVI/mHUWoZCvGeEYuQjjPXJQYK0zYkR78Y3diSOIjHwEjwqWyMDH2c/hy2CEnF8MHcURmnquqTogQ6afsE+kJJxhuHW+GqPxpDqeXRoZp5urm9Uz4d9YMEziXmp1jXrKVnhBFmowu293w11ghFZZwgqhWrNIIwjusq4oj8s7gWRWGRy06fXO5UARfTA7vR3VgVreh10iVOutVRqtQnAdBG1ocbNDDJoUOoPnOxagg64/9CK8ZwEuq6Jx30jm4l74DqDI0TFY2e3UTN9nxpsBKvUVgttgQDWcF8Qfxrz7iw0nh5jD4G4zHOCF6n3Uy/tCihEpI6fdcsk/Hl6ciIFWQaBKqgXNkhqfbHXE9BgG4um5F5ruRgsDBR88YwKt6kTy7omMDHD4Pr6bsMaU4BEzg/23xV6+V6jrldzHpV6gXpLaTrYxfpIrAFmt4qCzgs6mzDX+LZAdlOA1hmlPZCgQHpT9z2p59WuVju4OmBjEygeE0peC+IliBLHU+rq+/oMezYn7409Dzjk2bATpUud9r79Sm3wEQfBWcP1s93PeAoA9+DI+FxYd+38y3iEzphzup9HGfeeQeF+3DlHM04K1KUtSVGgc5ZynbfHTyanXrcWi8d2Dv4Uy6kLDFEzhBk/9b5OsBF/CpTLdiIrxuzv+fX2/t359v7tewLg+5ub0Z/++ZcoM4KAYgInKo+pcgv8XUG3lEOU8N7cBkk24h8rA8w10zZGbNXefvi5AHj1UVZ7ANvLtkY+z0hpRvb3q1MC2m+/QmskUKF/ZE/f795ebn94e7m9e3+lzCqztagFPtl+g/d/fcpaWwDUd+c3BMzIACMjrHNQ1G8ma1iULt8S10LmF6wfngfO3g4/YLQQQzs6lD+JJSQAH5EsUKRFdcYat4kdIDr2L1uKQlwO1MO3AuX66uaBGWAAd9Qwo36Z7AyrV2vO5Dt3hlY3b7k+grmrf9Xnts/FCB7agLDu2OeYWJL6v1Gbay2YSih1llTTjonOSStJWcGp7JHurPvxKafYA8B711jX7QEmGIPhpNCTbZAykg3rHnN6NZh/exngecPpHvuBfUAf6jSrHeGleQE9AYAtyLM3WQIyUD+s2tq9gp4/HwAugN4zpRqbKIEer4GJQwsDMYBfc2BnKnedolmU2k8lTX9sjLpDsS7o6d9T7W92k2YrjhD+PhxyZICdhSOgGeJJRTcMAGbd40cJd0Qljw6eAQhrc01fDY00jkdA/h6QExipFRUQFoXlXCPPOZxpRyW7I5Tn1DZsG3eJ4g/npalxcy222p8CReX4xzgl24hx7LYg85Trx7HBv1HDHEW/4UDj4Gke4pj/FrjoGfq9Qzn08541R1YqTg/utTuZHZhy/hxIEOQrQSq9VoJudYhXthH3ixpnfbdozZl71bKZltyAdhxzgja3gunZm46GcE+g0wuQKeiw9r6U/XAgKb1/E7V13bWcuqKjdidHYlIKJHDe2lqU0w2kmYM2zASXB6B9EABwFLl9OGbe8Z0nJydVYmCxivTFxvWpzmwKNv4tcKwaK/yPToFBMuYANfZSDFeADVnSZHIruxPFab2mAxrOStUdKkuPbG31eUxmnGvEQmys43emIMGqAFTcDzIJcdwSaEltNMVaUnM7Aok+e5wZC1guunP6U3+k4A/6nqK2V6I/ql0H2EUW+IEq5BZ8W4JWbFfE9YzPPN++ADMB61nFjvI2xprolDzb+5HR7X1+e6ZdZ1Yy/d3JjekZNiXZkAGMA5ATaJGt1npLhloAOUGFvvdjJ/q5sPf6ep6ENhh/H98aJfY92xJAFBu8vieAc90zfSx+CgDuPklACXgboamqfrzo03x/O9vG2TB6bspZHfPhAFX/Ho6RGVMj8JlYgTNM8/mUlklzu6mAo2gRdEc2GeBko5PxU3tAl05gjdjWsK4d9Ofbu+38/GZ79/5ie/f2w/b+7Yft6vJi+0hlfIMPig8iIJayC/1JJo7b1okBAj0ACS32QB/ZKNyb/5gU6Mk3boGXPZ/z5wDgBGz7nlhtBWvCyZySfUEdsOp6T0lp/u23r7evX78UFfrugaD2999fsncuzg/O7ZfPnQU+3X79jbLGsO0AksikIgM8Mrb+HgDUlMZgDSBrjLZKAMEJcuMcUpAZgK5aFurckn1H1hrChqQ6QwQVYlenEruqfXAYBMy5nRpjBbJ/3NAbGL2LAYAhjIWaYJ0TtpNJLXnv5js6szBjLJHk472E9+1m+UJ87paASKnbAMsuGaIfT4qzPltgWt+QpM4EqteA5E6gM2f7XxUA87xkIlM0ulChMfn9xv7WAXDurx8AcQL6c0x1Rn8SADxnf/v3d5GRur9+cD1eIz3d994p/sjvtKlLsKKMXjlEAY6rQRwgJ1L2rB98MRR0KzIdILoDgFu2UfcyC0PVgV4Bi/68nY4lI1APOwFGewpZrwWAUfdoI5UWLRHkcRaRzq7rJOEgdCVRXDYBDAJgtjqRoBOBYbKHBvq9pm89EMqZM0B3ZpMejoNPfTzy/jUTMObJFO3UKx4eQFpjNEx+kxxWKQyPLLQ/KCdI80Clzqk9UGWxV5sQ8JVMLZ0sAxKCRlBlJ4qoFaYN4vJaDxINEAmLNK6l6KMouKqvxXczu2inMYZY4kuV/UuvzxF8YP2k5xNqvayFq6wax6mJYaGOFdek6BKFz7SmAlqZhTGYxmd7hj9CP52W3A86ZDzH4cE+ulYQd2ZmUH89TwJfVjo2KJf4S9G45r2hOnB+xwjWyWmWsmoBbLFZ0sZC/XN16Pmzy1rCLUHhu8dQ8Ts6PBQSUY1hFJpZb+XXkCVS1hxZ4I+sBcZ9jppeRs7lmGRMAkjk0EooA/NM1WhTwQCekTGI0JdKFPS8cdSx4UKtV6YewLzqmmWrZGwCegmWrB1AYD/6CqcUQQCPey37eVMLidCcGVjKf/cPBMAAvzfX19v97a2Vr7ULGaBihvvQi9A9K5OlQIsYEQEJWiqVnevndjLCOhdn8BsGRPZkWAj9POt2LOqjKe/h/PTzdNSbFgUpeyu2rjNk4ujlz/V8iI0r56vmqQeAuP79lb0LwHpU8l5cr7x3jOZ51uBSt7WP1wAv5+xaq0v6QpWyKFtqNfGGrPsZ3YN9Goe6c8VgnPFqD8S3+L0ps8kYRRSxj62AEM6IcnR1jrhl3tLHXYBTY4k9wp7YLGdAMEuq9lLkVYkCy2wePrI+/v2Hy+3t2/Pt3Q/vCYKvLy/U5o4q0sjuvtiev0BAzGUvFsNSGYZA8C8AuK+BOfmz+nVdpKrv65ydP7UGOABmz0bkd+kFjDvDOiGAPBMI/vYbAeBff4Os7guuO9CEUdf7+x8ut/OL2/FwAKLIAv/qq1MCYKz9C6yhc4tgNTownhvfC/GrqJBD3ErAVWd+0ZcDgBOoU/cN2HjYuFCmdT0JHCIDnQxwsFO3+zmrUmMcsT98J4D1+dUdgfv3768phoXMsHrihiVImLkIljXgGb9tBPbjK+2gTr+ng1YBXwPn3jvcQle4kZXOTBepvXe1xyV6m0zxbFXjl6w+frf7+rv90Bb03bPPKzaaMd7nZIAblUmTiJoiCWVogfztA+A63LndOE4FEmaRjjFAXQiiUVT3D8HHM8BZEFpcVduZ+0gGstcS6z5WB2Xv25fC7v23HP1t7mk2dHOBfh3yM4DNZhHgUARPWWABgKpNehwA95ZIcrDn2x19cD1vewDY57c/OB/6eraaZxoQi9wQMKVXp4WsFLGsCDINv2m/jDqbZik82MQ9nE1UPXQaqc19frtjlr/naQeQabWodDR2eqb2EapsizLJXEc1Eo3eXnVk2gRaX8p2hapb+zogYBx8rZVLfjc+ZwZD1lEAKm4kyrUxYqCdApRS+faj2xGZQj/XxAK0yODTebIjk707WkUNQTE9dIlEKdKP93UAnECL6lLTO9d72BFYidJgCgAAIABJREFUUY3VwxgAFPeVTGLNl+Ye1wNFFSCGTAi0ArKaNTO3bIsjADxqkb3WqrZVGYrMB4Gov6i3mcma6f1u46RznzoTLKVr7aUvrVKcQElq/USvx/2CoiwAq+sqMMAacAvBJQaT7w/wyN7CtQZIbzXseP3lyYlsQYCPqeepy8V71KP3nrTH3BMBMKnrcDYEEiXI0WjUrL+XDex2hICVyq7V/1dMgC/UogxCJS5PwBqM06+MY2jOCkQBfOf3AcHz/qs9PjLFWHd2BEJBzbpVjWPsu5/tDirOt8x4AejzPyqDg/58vT2wDhrtPz4iBWGDZjCTkiTPf7cnAU+s+20tgLrT25X/s3+yjwtglg1Nja5eU/aOIDulIe18TQZX4Ef3MLOC5nKQ6Xsnhot2w4z1vUab2nSePeu079kODLNmIgrX53OdW+2vRotob1DQo9b2PK7xNeYDLeMUULiO23QNr3XeQ8peoire0rIZ14DMg7t18LJncjnWO4JGcVIz1uz20X66toGyOXo+niOjb3r1eM+cyvZpvCJ6xLY3py9H4Cj2FDYTpQ0AwD+8u9h++OGDAPAPb7eb66vt00fYdAXAKLoHAOwAj0pULBJpUcL4J0OjoSk8s0cwef2/ZIC1Jmq99rWZOf5TAOCsibE2WoAa34ngCCjNZ2cnFMRCFvjXv3q1vXn1kgrMWMdQS/7u7dX2++8vCEYBDvF71AIDBKM2GD+3tw8EwRQbtA5FaP0sWzIDAUAYquT4HCjM8l9dJgWfzAZI/q52GK9nvw/CVkx+oNb3S4Fg0qtttyrEF6aLWTCfJJJFP8l+Ks6y65uHUb8MUay0R6LIIvwHK7bP7DbX4jZDmbM7ZQ4HoNA32LO8A/g6UBgwHH80QdwCyfnexq5cDHa/ZhhzOTdij7v9zt//mAzwHwWAo+4cthTLiv4qGWCSfDgeqwEXAI+B7sJN5WCsIlUd/PaNOE1CALAPm2MHpH7fv1e/qfXXspot2q0DS9k2OYZzlvdzAXDet5MEGLc8R/jmw1ifczrCnxhGz6doOUHasJ3GSwB5JAOczEgNRova+LsCRnoml8/UbvMxANwX+LrYNRFysOL8ZY6jWIfvzaErJ97Of1NcVRNyCzmZgjjoVpi5GErXhuag1/fXM3fHoW90UUrm5vAHDlyybq5lrWysMhyZ4xjDqiPvImFNFMuZhdR5Rrm2O7K6pq6vGs9QRb1mHe1PDUp3sDsATsY8AAygMA5+sqbMCLh+Fl/L8bYyMueI9aFSAY5BF4AWeyG1p8O5dC0R1g4zvcMp1xqms2ZKkbJYqfc1ddZ0d7w5PYFrrSYKLLCEH9CgAVhwb1JwVgSZwCxCGQ4SpeY8db14T2i/mL+h+uxNnTlNgATfJ7Bac9JZCXi2UIZxbYwramY7vVeZXh3uyIjyPnNN05nl+MuR3DG8tnPpA1zMAAnYSMQG/0vbq3H/PuTjpGI+QGMeNGcqqasOOJlrZbWVKc6BWJlgKZXrGTImasvEOaBYiT6HZ8JYfPkiNeF1YGtLYJ3VvCIehyxsQFAySTUX1WZHkXwFzkSfk+0J7RPXwL+RNVDG13OI+bq9364ur7frm9vtjmsJwQBQ3qEOfrt9Qgsjs0i2HHemzwtYOuDGoySBLhonAU+szNG7vJ81RXeOTUoHAO1/vK5A0ChtGs5qMicz+6OfqRWIcC3tTjA59s+7uM4tO4+dftxPL9mqBDZXltQsyoKLSmxpLjfh7x8R/ukBgI7c44fg/I6IU2zwfN7i/spe1BjPLXZWoDGuZQCcLPQQwFnKVSYA3AIRmYt+/o0BbmdwP2/j1ObcxjpNJ5CcpwWSI6JlDYLYkKX1VILk3B/8T7X+AAkAwAkwkfGBDHADwN+/Pd/+8N277e0P77YP795td6D94xzGXNJuY7+B4RAgq70fNXqp4es70/u921QGrb7421WBfsy3y1we+sWrH+pTsvl09dklI/yZADi+VN/v69riWbWoiK/7o9Pjcy0A4BOcWycvmMmFuBUywVCFFgh+zoAngCH6515f3xMQY60iuIne0lBjxg+yqaBNAwjnDAgAy/7HGoB4FWp/2b6SCv1JKAgk54cZ3pfP+bvynx1MxhqzLxGV/zJoCjiR8cVgJE3yKK8RY1L2DHsQgljnbP10s11c3bIuGLXACAzx7HBpTxgd5TN6t/KAV+AsrLsEq+Ir8zO+wc5ODLOj73P5P5VFTtA4/p/OpzoP+e9RkljJlhU/rOuhr6s8U8awfPzmVy+2Zm8N9t+NaxxXgXZX0OyqfupkAy2qlvMmmDOIfQGsm87bclelbO9BDg8XOZn6/r7J+6FzpIZ1xxjsgajHDsg+Qf0QC4ijCzgmqO5p1Dnl8F2yngEm/bn2xmNdIHvvOWxpNE9op+qO+TnS+y6bczyfQRH8KzisdLaZYRENmIuZz18wOxsnxjHAYl34+vBcu3tscSura1XiCEC1eoI4COP+TeMI4BsbLGDUNDE5um4TYdAUoyngn0xxUbxEv3RmHpsMNEQK7sjhXffAaOMzHD4BzNxrf71nibPeQ+2M8ZSzlFZa+u4ac5UwzE5ywEM55P1ggNEj2GyUz9zHAM4NxJfzNifzMy6hn0c46TlEeVIHFrEqZ+hBhSOFGQcFe99KcVYZywJDautSTAwCGdf2ppYzh19qfkZro0bLHPaliUus/YlTmx1QRMqe62C5Bv3d1dPYrYJYb6gaYXyWLX6Y1VQLoNS1Igij/q5uveT11NVLA1i5fg3u+5pJX2FcQ3XJcgJHFji08R8Bvr8cgl6i1da4ChBazbl9T+qAxj2mxtnUXPUJlp0Jxb3TYVMzG5qZav5E+aVzaweZ/XmZ2XE/ZjMxmJUCuwD1VidWIXZLrwTTxj5l9L4O5qyNEaBL/aMp5QKxJZqGuQiFrQNcOestcPCj+o9iHtVWRYGzsd+Tnb9Xbe8NxK1cP46A0M3NjQIpt8jeg4KfuQD4rSBlObvOwJqizQGxYJX2tx2q/C7z10WpWk1ut0v9nGUGuwFg7v0mjJXASrfN+XzPxM+Z4zlHWWe4nXEffI7B5SgYXzE5cOP8r3N+nItmMnT7n2CRvuKwvKiALN9hv8I+Te4rAbUmgrV3Lby9913vIFnvn2uq+xgG4LPFoG3bF709T793D+cIgHaWW1NIt+nXeNoN6OApvysnESJ1WX++u1AwTT9kYMrt8ULlL/aaPoM1k9Ig1WtaLJICRqAvWx3aQEOMD1Cgb7c/fP9h+/d//2H74Q8/sByAKvrsaQ02Vvr/RllePgeC0tERePESInYCwDpDpL4/KNkOluKczpk+BRpa9n/PWd/73TqPx/2WA8fv4K1/SgDs5Tv52zkTetDlmC3Iuhh1pccerPleez71en3uBSQBLNbHXrnwIZ3Jj8KzegOfbK9OENSVrgVowhDFgtAVgDD2G8Az1hnGDsFP+SkK5OB3Hezhm/FenCPM/pKSb/+LGwU2XXXimC2cR69Akz4RdR8/AYqj7M/tmdLvl0yTUb+vv2tZPeO1KrGkkeG5wg4HH7dLtEW6vmMfZAh5oU0S1KxTaz9lbhsYjM2ba3aLoqxAV03gANDUwkkAMUBbA9FbHcWGiJY9C2MF5HJsmop0cM2KW7pdzPP3c/yx/dPLMPr7+jX7GlzX47P/9i//cwyDY8cS+XGqpbX8bT0CD6O++vIjYFMvjZ/ZaBweQo/sq0VRst9HczamkNjnA+C9733MwNVBq+fLeztA1IAX+JUj4HqyRgvMxB8az+NG8nMAsNr01MbqsESHsMFSo313yug6JvnOAHvRhxTJQrYHoj0wJisATv1s1RgpC9UB8DoGB/LuOxOkjax2TrgRHHJZanEbuwNUG0zAJAfA5FSFvtioOTp4A7ITZVYkOz1ZOwjRGlCkLxmsiAV1Z2ml1uL+BpUNTrTFiUYtrB0fAd7q0xhAJvDr9eb+panxnR1N0+pcZymgW4Y19EU5+Wpjk0xqAgPdwGVd5NmSqR3rZaHlDHpm9HgWPYFcG2BKvYiTqZUKrtaG+pGmZRWz9VYjDh2V9Fq0EfgIpeG5BU8ASui547lMhcbrOOQAxET1RGZaY0ST5vrAUdviGtpywDQ/Adu4Txzs+J5B6zVFW610JMxULUnUxkbfVaBeY1PZ/az37EU9s0ST0tqoMq4tepq11aKHme9k10M1JL6KGrgjx1zPqIMKVdqgT9l1jRHsD9dEagD93mS1Ms9qryX6b+Z0tBiyY0xmAKLfPnSx1CGyNcx9A8E9U9zbUmXPsw1GejY7co3rrOOU70wAJaJXI8PvFlYYN6w52QM44tq7qT9mqytnf9Gz9+ryZru5uba+AJ4dGYz77SNUrQ2c1T7NDJGxDtqZ18GN+6D6FPaY15ks++CDfWpZVAwrvns5p01WMlicwa/WZLVii3meADDssS8ayvQaVBbYqy+2b6gg4CRs2M+xlLLIAevK1CVm6DXbsrxxUld7qmevbFjsV//9ga7Fch51u857/wQGhM7f1cnL73ogpgtfZUxUH6tAbOp/OZe5151gdYKhPcxQgYv5pvt74ml00CXWhWztcGwbCCajB4rNpu1jf+oMq2fmvrA2RvqoItOGfYLxSTBA5TLVYuby6nb77g/vt3/7tz8QAKMc4McHCCqq1RcBP3sAW9iqt+wyeEIJRoQOE8wc6tMGyhHBUqa6RMbGWTbHa6YB/HMD4AQSd1yf8atj9zCf93WFvsel0TE/YK8D3rv2oKWaQj/5vf6a7k89du/dFuA6UWKGHc3eQI0tBLEAgL95c7q9PkNm+OV2eoJM8KftX39/vv3bd+fbh/Mb+oIMmpLp5TY8VmZaAXDsHa4PyjX+w9/Z/RFA2dUmAMW5HtYostKvziSWhfsVYJWWCvYCvjd1wKJCa13xT56DpkE/e7a9Pn2xEZpPwFwjBh/hlmJw6hH87gLZ4DtmgqmL4Uxwz6qKEVh7D2cOfgJSi/04txAtAFwgWcEt7f/y48QE9tG03d3f6/oN4PW5735K1sG6Nlawuucz7q0hPfdhGU1s6966zFiMs+oXAPyIdVsiqesk7EUyZvC79uCK2nMJqqyLoiboc6KD8yLeWySPAWAGLHKANrpwnN1jz8tNRGopMkjKwOCQwWEmAHwiIajUPxikho6hZ/w8APzYKAQ8RwgpjnOcgw6AV/EVAk9TFEPfqNrgqtVGBozGyDWredbUOUNs6Us4+RxHG562MaFGjIga29SMlj0VEOEaahlpXD91s7jmeoj1Q7mozoqgj8PKABjXUo1jjKBmNOddKHx8n+u34vBg7kZ9tFP4vFcvig7S9flqas579PtI/XZtqTJ3AnKkNPvwiJGMMFVflwo6VAaMtObRg9jCKlbi7YYzNaak1lrEjAES14ZSxKGBSDpJrrNTzbcc61BtORbOVAqAqVYcB/Wg/3QVcVNhc5AFKEYlOkCz08u7c47vWgVocn9xrjulKWOONSO6sAI2hDcGKqIJzpky0G8TQKgMsUAmv79twGOK2RHL4v4eNeUlMkaHfSgpNxVWrxEFsSKGVXtv0Bbt0ARUdgE2tUSCw6OAUwJiWSOpO5RDozVKRgEpkeoPLOcmjnsAR4XR4GyQCsqSD69fK2tX+YCCgFG2xaPhc2hjRGrz7Z3+u7sffxfofdg+QaSLvXvTki5AzAO00lrHrw1Ij4DfUlufe8XKhrQ2d815efZsDiTLphRVWkGQut4fA4B3T97mvPGccOBt95x0Lf2jAHhx8FcAXKyamU5dAbxSPo9tToAx641jxIepWuiAOqwH2dxlTv27UC37WZusDj4TMTj8XdUICVxWl4b5+u5b+v+z9yZach1HlqBjy0QC4CJpquYrprv6F6a7Zv5pTk/3fOYsKrUWEiT2RG4RkZkA5tx77bqZe7yISJKCSKmYOhQyY3nPny9mds2umU3KuwJgrmgB+/PcWudIdmUfe3cGMKtIMl/9UHcBYI67AmDWB0HhIFWANoPD59TMCpw3AODvX522756/SgAM2Xa9ibP4gK29DIBnZsKDB6LR0tnmOiWRamNGjOZXTuN/rwDY61/BLiOyCwwJ6/rY7T3FTDZdKou7AuB6DwNg9YhWxN4pJKgMDQo0/kOOLwAoimIBDL98d9m+f33R3iIKvFZBSjHNpFfEECxj02D52GQnBADu7Y9cxLAXtsyaEdi7qBQNKvbTkyOOweD4FhWcN7d0dIKmjcg1qNik/XcHtoolWl8DXNe5qs4nBiWQInMjGjfAL/5jJHh1zQix9ZL1Xj32uBZ0ZT/fUbTOtm91rtSCV/m+046yaJVsnVxr6q8F8Ov94Aiwo9x1n1THZ8VSFbjWPTWJtBjHrwA4FMzfPgK8eOhrLikVTTE+glrrQ2968rbgOAx+fe99G8QHfN44+fcIgDWRIzXMxnYHakHN04b92EAxwr8wrqHMAIARCWZ0JZSsD+fnBsAYvnN+PD+96mUR5h3oJtFBHq4QmKqIKQXgPpc07G8VReSz0aBXnqQjhwbAupbyogiQ4vceDezV62SsyPuX7VySiiWDflBMUwTYBRm4dkG5ToPGFJSxDL6NMxpTpal6pwuXIkwGwlJ8ygc2EHDbH8yxKd4qVNQJJJmbyYbtATJc9CoME+e9kvpZKjnXysjcQ3FtAzHep9Cdu0OkXwPRYkVsnYs7V4S2YjQAhtLFMzrflEA/gCMBWKHC4/4GwF3gBz2XxlSwI1xgip9nBWJ53THe7DEt54CjE3jfhS4qC0B7Q6CkAn7PhalaWbgtPMJR0dn5zt5ToOOCZulKmHnek51hWjTnOiLVMoCUjyw5k7Qxny9HgU1Rd36s9pwrNUvW2SHmc+B931sMRSXrHgUOqrYo5eFQjI3vfHvON8+qxtbPGBgFbOHjvp95zjKP3jnzMCIybxfXpDc/Ikx2/JAtwHYrUb36k/KHz95ftgv07L1atc1q3a6vr5Xji0Jr3O8qp6u5cr0CVpkcDNAxmvcgXEKIgIlRpDMXhlXp1UsdE19OQJxOkKUc1epY875KvZDj8lmadZD3FinQeyLAHYgtIGFfw/Jkybh28TXvldlwojzuPcy1OWYA7MJ7PWoaRQR9LRuD/ltnuupnhIvCqThQmov+WIis9/PKsyDwJRmraspmHAAIGKQLDIz62TLG15NMTwekdYFAYLa6kwzJn2p4jwZ5tElyzYcAF3bQHQLAuC8jr3E2lHOryrl4zRFgRsceRmFBOmM/tYvLdfvu5bv2/Pnr9vbVu3a9QQQYehgF4W4FjpiiEXNk556rd99/0I6ZY6ye6YxCB2PLbfJqDvC/RwDcWT2xFUZbI3tI173y14oAz+dWDh/R1QGCu8M1eu0+e3LcvvripH3x7Lg9ewLwe9S+fHrMtkHvz1ft9emqvTu9aheXG+bKQg84ZanLsWHXR+7uw7BdS/sj1WiQ80tVniXX8fvTJ0eMRAME9xZGcXYBSmEnIUoMcO7vqUNAFLtysAT06wey/5Z+qMciMoyxGAS/OV2195ebto6cYDqpgjZdgSSuOfcBlm6sEV23QUtb0fnFZgXqmplKV++hgo67nR+j3NZT1tcqvvC+qrKsvjbP0a8R4NKQdfZc52T9NAr08tbcfpWL2im96XWxx3wbWCaVTZsiAfwhUDsqrv1gefb06u+kevFa3UBapqN7w7uVzSdGKzRe52USAJMCfcQ8YPV1y2f8sRToIXI7TTsPPYFVBaxqe+A83O75myjqFgLVaJpX1QaabNTIyYxomg1dgUkXTIgDHoAXWwJKVxVq5YmkgdNbHLnqrI3zyOksfWPrmHIt9arAeM5x3zdD8a1om1Mp7qW6u/uCylMX7XBKNNeectzblZcdj1UUTRQ2gwsDAgs6r03u6ULdZQuBRwLPzBsVY0K0XVGg8KP5EhUbP87h4nwUo1P7QXRtA1d8nmC2UMkr7cp7204p3NPrw/60uFbQrGdAjmsnIJ1yi7ohmm2G/Hn3opSCclVsASCBqGhbc++e8oQJ4uUccIEXG7C9UIVztCP3XvsszykmSlF7zG0yUAz0e0pD5ArLiEY7H42vUpo9PlcKpyGjDTmkgdhpQaN8RwS41gSww4y0K1a5zKisc/hwH+wFUK8wLyo4BsMi2yaZTobxiZKc+eHanwYRWXzOStf/Gggjnwx5TsyrjtxsR4Gd5uEoML7riB/mdb2+bqfvztvF+UVbX6343+3NJqpZRx8ZIJpaKCb2dI1m9WhtFKUaZAIAbjgUuIdLVWRTjtOgqHnydqztSVtypHABQFufmQq+JKcOAuA9FZYtL2YK3aAbi0zbBcItIzy+JQp0zk+AxwKCZ2PN1YK7LA6ntq8vAGq5MBbdquCi77Mqi9luTQDY4KC3iOmFr8Yo81JOs3IMtWi+jhx82feYe2XWp5Nxqu8blCs3UJRIy+PDEWDJKwEIpg+UrhF4NhTBokwvABg3hdMJAPj7F6ft229fMgKMVBb8XF9v2kc4o8l8kDPNEe7QjD3qyxSJcGKCLUJqbeQBZw9vFcH6ewXA0zJu/bm97/IjMwW5ykHqq4mRQX3cUzRGB/2Sk+qutqz1r/e7e+oqOi8gjgDLF08fEwDjP4Bf7Cu0HIJNgnzgF6/P2+t3l2TeqKbFNkuygi7ZG+gRjerP0hXQZs6xxftw0oDujH+Rv44I8FfPjgmEcYawVw1i8Tu+A/ALejODJOGQwe9suxQ1GjC3NQ9XaQ55KmfQiVZIyAlGf+DT8w3bI603YLjJdqMdVVuQRcTXq019XACwUgczgupOCp4z/K12fglyUy4Hq3DqBDTvgbsCYNuf/rzkKFLFEkst7XO0RJpBf5XnloH1u4NM/5UCvZ8CfdcDrKhH9tRNQRxFhzpQErmqGt51gy79fkjA3eV9CxgD4EEohpBbAgbSoqqQLLDpnADNmwEYC/mUCLAruBoEfw4AzHG5fzCojdFmoQOVhaIAfJygHDtqs3RI5gPjvDIACEaywjMvQzkAcJgUMNxNd64eelNHMiIpQFMdEPPh3aW8bBRn/7jtXSCBl72VLaSnlJ+B0mIw68hpBZves/06YSB3Gn0MwbTeXgCOgj1zzaVcBFSPHoNBkNFdgyUJwGw15PmkUi5tLPBd/63ooAw0A1OM33ReAbXMRzV1yc/laLgdHgDlEsD3evEUG47+jO9jpeoiX3UdCdpi0qxwnd/Uc6/LuE1JxmcEvACCAcZFS9f7jjQqilwBbFfwxdPr6GIFwAYvbkP08fYD9yJbeUXhLI0PFYkRsVS+L1o9+f6OiIsujbUoBclCKXsuTOG2Ucy2n0ov7D/YJnhO05yrU8RtiLBe7peLL9JpUNomJQAWLVnfk7yCR9zKVt8trcxqDmjsP+Qq8hmj0I8ikm7FpNwwAGNEezEmyxK+tt4Q/K6urtr1es3/TPPv8IMGHubOjknJsYG+3B2W7JmRcxVR9Iz8hnFVdI0diGP0V0J9SRcs6YXaSaECSp+7XeDzhwBgXqMC2njK2bjx5/h29LVNuRTsk2BdzeCXssMMmpIKUHUjz2ePGoerr1Ry9me9CNpXLgLjwlbOI1XxNu9//Vv2emfzpBMCkSLuTyUQdePZ9zUN2uuU7QaDHh3gl58PJ1Zsk0ityQHMINipHFWT9PSUKI5TAbCdkvso0I4AKwdYAFhV75UXjLxLR999TrEV4HQ6v1i3775/255/97qdvnlHOYg9IgB8wyrnIwAuXR+iuCKLbEVVaKQ8sMI8WzXKwUpdHlWg/x4B8CH7dN6vS3vQ6+091f8tzJ5xT4zgx5//MQB4Bjw6f5HaFBFT63xRldEf+IhVob/+8jH3AwpjgYp8ub5mW6QXry+4d1DAreawhnDuh1ByQ1FgtfFUTm+mCX1ixJk9iYPObJAKuvTTx0ft0YP7YghFy0bqFNCko6iW82UB7A2GndMvfZR1aCSbZA56Tk1Nxms3Hz621eaGlaHR/xi9ghXtlk0uFp5S+xxPY0CgLJ6f2XZzBbuUVZEqZBtZ10uQ3GVt6KRF+Tzdz3/abvSa7wfL0k9TEfG6Dbuutc6tb9Z9P5+RXwFwKM+qmLZmtijgXe9pBbw54CnBBpYHqBsXk0e+G6dTT+Al4bH3vj/wzVHJj9Hn6s03V79v7PAY1YiSG1HzsEdPNOUAP2rHJ4+DAh25fjEXtfhVPRAEP2WXD/NQ3WM7npdKO6oGOxqoohZjrsIMJP08jmDn82aSv+fFVDsLYuUOZhVAjMGGlUBnRCIL6LEBjvcdMVLBAhutGTWoc1BzNlNRjYVwZgVWp4rPFRu1KhtRaDNvV88WNNYAGPC4A2zVHFzNYwjKoG0PhaiiwrFpv6THBwWtC/WIgoMS/fAIBtBSP3HpKVMUK5WpjtVnWMIyclfDC+u8LwOYWrgNUVB/p1OCEO11JWoafKJCMzLLHn/Zy5RAFzlCxRFihWa2AMdW8n28LqZ2Od/N13Klymo0qjiUesIK2Cvq7ihyfWYC/DB8+x6YikTQwIj8ZAMYXx+OAs5tRPZrNJNFtW5vOwD2/QlGA6R7rQ2ecS/nUntszqmuVGHLUI09qmAibx7U9fAAe07sOGDvR0SBo9CX2iZl9WauaaynDWtcH9/redfsdeyc3lEm2vkCAMx1ZU9g9a/GsXaRNTwXqGiXFysCXgF3FEtTvi9eA/BFL19RnqMSOycaRZ6iTgSFiJxEVVaz3YvC664sNKZEdNrzNvjlwAd2j/J3xbatqRW7WVJO8ej7aWILzWfX59FndC8F2tHPPcC3Xn8Av/FstZetWVQV7M9hzl1FsDzn6dAaFU5dE82d3k/jX/qGBnLpYWzdNoMLfXdcaxv/Wp2+dP0+juzW79kBajnj/EJHRG1Q+6zPzk8+V9xvtEH0fBmZEfPCANh5wHSe3X7YmwNMcBEAGACDHSOgQwFoQv6rTkG0bWGthQ/t7HzVnn/3ljnAp+/es0AefpA7/xFgGOtAeW11+GZmAAAgAElEQVQKdNIrtW8fMLInp58q8Dttx9WgdwHguh/mOas7Y7Yrxl0z0j1/yHv+bM3TnL/PfbKLPxsfrkDA35+dMPn6tnNkyf74a0aAq02CsdIJ4Y4Yke6DM2t5i/VCbi0A8P/0m6d8XQWpHlC2n56vGQF++w5U6HVvgee5SvAlZhYOrQMndMqwPZecIxjHb75+GpRn9RaGbEdOLt5zISw6gLgfwfiDYwdsSLEeXMNAFGgXwcpWdbYB82yPILgDYLQLRFGs6w/MAUYuMADw+/MNz54KVgEACwjLsaxzpGfXKts+ld2tNo1inRSbLlL0aKu6i0t5TTal9sqS7V7XdEmmVAC8tH9ti1ecsbT36/6fr/ODALA9BEGM7XQ2zZhu3StDB/Vy6dD0YhlltF1ATJ7P8YHGgze+Jy+NjYBR4NRcprFhO8ccdN/6nXk8BwXYkDyfvhR78BPAicufAHi78EiqtOUIsJ/7kFDbtRl2vZ7Kt+SVTYHvquArGDS1lWCpFPnB5kT+mK/tyJBygFUF2lGiqspnqnfNR5gF+iDb6x+TRhKYlSFZ2+HwOaK9Se6HEAJRmAnRrH7fLbAgMND3Os+BhKSowZG/UfbnDIA5rvBo+vOe0w7q4IWM682UwqwS6gUbTaP5831Zw7CpBmRGg/NaFVja+KPgu1UFwC7kYowcT1RbdnEp3AOgx8auAadpx5IfrkKbgrgDtuIEsLD2uhlo1UrU+ExVzGmEBriJNcfrzNG1EycqGnqfdIp1qdRcKaQEd4y8CsRrP2euHuaH0dIAwZ4rek2Dcu39WKlNOR+O+tV8W+cCIw/qEdeAwCtoyKK9CwRz7WmUIlI9pgJ4z8rwjVYNEREmhTfOJ+ZAEWDdQyBWLAffA3OPYlmsyI2WZ0dH/QzgBVWdRvseVGa93/cCfq8A2OtNI7jkQttZonUJ6uZCFNhFsTB+R84Bgk2xZAX4cKbImx2tNSIKrPWRA4qKm3t6rK5d9RpzvlwpOqj0ZkaEVuR1VitEei/Zyxc5vqjk3Hv53urvT4wQYG0j/5ncQiLrns+bvXojshW94p0PXMOHXVeH00DyeyxQpeYiY6TX+6EWbFpKiXHtBLfsm/X9EqCr+kdAUDIydYuKdvkM6fW0Maxdq4E06MRixFV5nnrDqTDbeq6PoTilJEeSFs5oKse3nQrU9Vypblyf1/louqajsaI0L9ofZs/MDo/I353tEoMDUVJL+6R+negx6vSZHgnOXsdLto6jTpzDEL5hO/eUGK+LHXU2mGFsSz59YM6l27rJDnI0XEXlBIIftCNG2lRtF/+B1urPGrzDGEerl7PzKwLg589ftfcVAG/ApJBeVY53rmGXe1GfAzVKBJ4etIegsEYE2ADYufx2to4tkLyPdltcB+3HPQA19/nu63dbbPdH9oLgCgSWxroEhuvZrvujnkUDIMv0PIOp38fzsZ2qV4FS1VcOYJg6LGek+udCnyIt5asvn7Tf/eYJC2JhTznNhY6Ty017/RYg+JJpKJ3aW3vZTvMpWW+GgCn7D9ozFNxC0aunx6RB0xEaoBJ/o4gVzgNAMPYZgC/p0sxxz/xep80QCIdOpv7pssI1JyzZYx4DtEKO0+mL4nDoe7y+aeeXGwJ+Fv6CvRapCaJkSxayjV9EugVcI2AXepCMuQ5uix0SxQcr/dm2WQaztitJ131QbU9/d9hDvRZOaNPQ3TleyJH9KZ5V7tZrL+31JVzFNkjzLWSWpXFGr3QvvjBFD/tGGpWGb9ZptTsAcD1AUmpzbqw4cqngvalMLYoKoIVepHvHRop2MbMCn2mnu+RL90aEJySvkwddE+j7qTpsjSTNynoWFov3Hr0Se8RfeqGXPqSNkFHG4I0NSnn+HueP9qMMxTGP03MrAOz1Y9QoegEfIweYgEhtN+pmzE3o0u9B0S1RgK6Mixe80rO6gLbnOiLACYC1HgQ+Ado16jA6g9KNw622SXq90xJd1NMGUvfoK9fQ9G6vYx6g7LvbQS7a3ERUrnrhRdNU712BPXv+HFrIiLCix7IU50PMCGkvUJD92ETVKQrcbQEiQuU9WSMUNkRM1TbFzZ9JY0HRVrUEkucT1cZVZMU9iEv+WG8flcaw16aIj26MFpu4t0Lw5y18bVz3s2TjeOpXh73oH9FmlddLoyxywezEMpWYkeOoFs3o5pALrPxZgWP0rDWlT+A4KcPqhevc1wqcDc6w5gLW6UxxxMWA262zakTdbZbc69BnVDlPBndRhIdAE1FMOQf0jKIy44ymgyDp4za2nf/NZ4roJ64jirSKebF1EwyA6Gk8PlPOlQusaa/IiWRHEvcS2qfgGET+JD6nSKpobI7mup0KjoP3p+cwnUUZGVG0LPt0m65qKvMo+xL8WAnDmefIFOYXtDowI7An5DgQ1Xm1WrUVosCbdbshRVPzrNx/tzMK/dZVK8xIF7AScup0ZhdwIj2zN8OK4SatFnK3G7l2JFmedeu2yv8EJ7VAoyRmyEEzmEpOdzWKZ0A3GNFVlgZYSyN8zNWsxvmS7vK55HsD+LVTPMB0FRiOnVqe9/SelD3zvfp+D8N0TumotoPGXC0m37zquXQMLwHZ8XrbUWDJ5pEKmQA4c4yrHpTucwTN7aq2r1GfHd8x6PTrnPOaJ2hnYnzAVf1vg6GhdiySK/i3RoQ8PpxPFxIiCEaULXq54nU5VcNpQCO4MaJ2+v6yffv8DSPA70/PyaqgUX+tf53qpL0xevQdJT96/ITnlw69oyPlcQYFWqDE6RMqQGhAUmVJtd/2reeSHbVkdNe5rsb30mf3fb/rvi2+wPZp2nXWzEyrzzg/b2egyKoaLr6vAnC9ToL94KPFg3d8UK6aska54f08RHoC9gyqQoOa/M+/+4KRWe0rOVUg20/PlA98+v6KMrvms1anVMUpLMBFMK3KzbjWl188Cbq+IrsMYsRug/4F+KbTDLnCcOgcPWROMqtYw1EbrCwBX7McsjYAQLIBPteoUosDrAJ0O1CBaVttPrTzq017f77uABj608BXaVhKf1Pdiugo4YFHYS3W92BR09SX+Aht0snZ6OVxRBp/17Ne9/SSLNdere+M9v98rg7t+/F+I4Mw99qukeTrOwGw1GEa4wLAMCTQ92o72pogy0nJLmASEbQ9AHg8cPsAcPYsG+lOo5fVABgTLoG20LfYj7aP31K8JS5ipKlLA0SGUjoLoBxlnAsIHFzI/Q4O3W6K1s5KbN8yu9I0N9j0zLOHxgK1A15SI5Tbp82bg/WGFQB2mwEpFxTBekTDcdszOxwB5+92wJ3X7/g/ONlL00TTI/IMWWE4CijVsdVCQJUa536rcq5kUaBq/HC6Sn40QRNbHo1Oh37gwkmiliYCqxAwVu41Esw9ybFHbnXMgYGwwXKNUMwAGF9xIR5RbUbDrNP9YnvSeGBLF9E4DXh9/qqStOMno9SVXhtn3MWySIiJglSlEI+FXqcEF3qgaOujMrQi6etXoiS8VuRu43dRhlCwQlH+7vIKe9TgCEXZfD32rIw+qzVSaWGuiLZ654Keh8/4O8qPDYMJ1CZ6ZAVuGIEEIAQwZsssGINoQwTnR/QvDjnD/RrsA6yBKcGg72Kz1bmS0RtVwt3aKNIFVCgsZCv9VdlOy8XKcEucQ5xJ/PBZSGXWszAqExREzkHPH8LmkPHhHFLS9oMOrpy6iKqgD2xcW+A9qZ00fB+qQAmLfQUoNIsChjCMds2JnG7ci3G+eH5oYMuZgPmQIa0iYVo30VGTdjoKS59NA4jc86mntI46D0mxVj7VYxQyiXlgJc71dVtdbdTaaA2aM9obqc0RgDDA7wcY6iGPtPcG5RdVhJ2PHn3LHcF1oSs9lKJbITQNlrv+ieI+vUhWyPg0IGvRKzuKx4jwDPY0P7nuo262kzcitwW0WK5vP+/YTqVGlA8BYJ9Lq9wu30IfCfTt1zEef41Ee6yWcdbXLijVHaV15WIRMoIee7XoVD9P1fm5FjNAC4fnQh4w5duCfWKnn3MkLd9tI5i235/DEXbL0YWos6mXVu/KH8xiOsm+0/lgeg8Ab7SKY/pE0CgBgNNO0PNJxolJobxfyUpE8QAWVIgKDkXNJ9cJha5uPrS3pwDAr9t3z193AIy9D3aFqas9BW0ygjzbxycnvbAgZB2AN53zweaRg1IRRAPgvh9iEaoMucuenffXNLT+p51s9fNLv+/6vvRrBiHmz9Vx+xxU2wivmQVVz/l4ltNBw8/8QABsZ3EFwD9kPgUKw44Oh433ENbst18/Y49g05FPHqu91mpz2968u2QkGO20kKYCp0oHd94gPW1BTlLl6kq/4fdnTx8n/RqO6igmh3GxjReozqRN36djB38TiEcxSUp/g9/413tIrIN0QtkZUQMQ0p1iWvgsrjeKciP6CxDMatBxJp36o4JYQYl2S0MLihb0Z+pk1RuoPchhHy79eK/V6P8hfHPIAWQ7ed8eP7T/5/dlh4ygeNc1/t0D4KWDnxIqDcvuyS8zWQGkKMFJfbLheGiDTPJkeZ0+EwDeuckjtxOKsOd7RG/bjMbXbwel8iEEgQFwtnvZpwAc8bIi6wqgfskUjuJ4qIoiqdmiLHchTxA6tRcqLWiyn6sjEwutRzqVT4q6goJZmWCt1fM3IufhSe/avRR2MrDF+EzJlDMhqDC9jU5d/JlyEh5Ses3tlNLnK+VWzg9ZGPQUQhH0vqeVopg5wDn96amzcIUhmtVHSzueXvBFIQx/Rh5JR/jGCqX4XK/iXfJlHfGnkRuG/SEALAWtHwNg5YBpXVVxOYpkuQBKUNx7tDsKPTn6aScGwCznNZQj78GcG0VTrTTxugCdnCCKajrnR5RU94Vm/icowwFmKU9irpyfhJQCX0/VoF3op1JJ00jpYDQUpvPVBebhERaVWWxcgeDe5smshCho5f6+ms9Cse5FSvTc+kknWfX0wtDFDz3wESGi8RA51aY8e82Ch9mBd608q+/JWB0dQ7o/178Aij7u6Vwx8hMOSuXju8evzrjOiaK7zj3DdfH31dW6XV5ctquLVVuvV+1ms+n08Q+3yPNF5DeLId5jBNcOWDkWKEODYdXpwIx0yOnMCKNC4XqemOEOgA2O+BHIu9LTt1RtHYtXCQCnvzfO/UT3PQSA04GgQfXz6TFuAf6fBoAtO6trjzrVjhbTCVNgVdElx1jVy8XhXQFwlbtzuoIedNxfudfy+hUcLYEPDyxBcbEXyriWKu/2uY69a0eNjWavi2mj/nx1euO6BtHpHFXevfRvAqpaTbbGCJQHrLPsM8Lcwzjf+YzpJGbhK4NMOgvV/giy4ehI+trOMzsqcO13p5ftLxEBPmME+Cacyjcsnwv55TVMCRD7MgZydPxYLZDAOCEAdvqGWxn+cADc53Zpz5XX6tgWt2cPLOjdaisetBvL5203zPf4RwDAfiY/i4uoMcL6AD15j5kP/OyZKMpwqgCA4ge9clEZGi2SkE+Ov+kALxPF8xJsGzKJep936RhElwFsqXNgO8Z38TnsYQBu5LGTzh/gF1FdjJNO9tL6iGB3cHjZkZ/tzbQPakcJ1Z8AvRk/GGsFwGcXoEDfKgWBDnw5r3pBrDibtkW8z1wEK8yJXwFwPTzh5/3HjwD3sNEeSVaKXM1CKs3tqhzDaJm8hzvv8DNGgOvzVNCICr2OnCY9IqnnoxEUrUQYNROlEn2AHQFeorhUoXYIABPcmvpLyzqoZoWyLLqxqvXCIKfzYapcR+HRc4aibU/Qo2nE1eq1ZbGcbyVhBrAwUrorCLbg4vwZ9E2Ry3q9kRab1ZrtgTb9p8bFRyXp/K6xtVBWpU7aiW1wyFFV9VWfvDFHL8G278NCSOgBaZrrUARIc92BP0FXnIWS94zpdI4qNAifz4og8jn792LuDYAl9AOYh+dSa2nasPPpxxPGPpUokBQFn0SJD7ATxpMUXlK2TYF2HmAtwDUAeBcLi8JIjlwzGmWaffHO03NL8JxRSwJk5q1H0amoYtzBc1AMAYAVSQlaE4GoIpaeM85FtBnCLBjMqx0UqkaPtG2ufVQzJgCPolo2RFUYw1FiVTrmskYO0cxoSPCg/VPz+pHjRzkTrcEM4DkuUqizdQ/PMdpWRB4lowfFIYC5zXZK6QDw3OR8jO9VQ9SOCjo44BSJ6zsC7PxiGEqbzQ0j5l5XRKKvLq/aJfJ9Ly7bZr1SP99weKHIlRFmAnHsr0AYBFEjndk1BhTpNfjtOUfbADjewpzqHunwk6MrgcdPBcCWbXkvR4DzrP01APAe/+4QPO+OFe/D4hxb1K9z67cFsK9n81ymXJoN7w5aw5eR6/tTAHBWuvf9DH7pDIsHHh2jWSUXn3FNBq27ZCWdQ0UHdnDc2+uNMtgiy1FgnSdVf7XRzTMccpyOtEp7jgiVivgls8iOBEXTMqqmiFmA4JAPckK5er9qBwAA//lbRIBftvP3570K9O2HAMD37qvLQW/LU/Zl/Prw0RF1ABxuAL+0TUiBVjs4V6T/IRFgn4c9VqNk3pTjOH9e7+erSwD4EBCeQW69xy8dAM9yZdd81jmQHeZ6HI1OlC+/OGGOriOwYhY84B5Gvuz7s1V7++6iASyiYFS9nvWAbMAArQGCoQvY1jOcrjhgTGuKfsCo9IzIM+5XC1+JoaH/2P4ril/tAsDWp0bX3Y6M/ePCVjzv9++xEJYKYCkCfIUI8I1AsPsXM32Ikd+wDUsvX+9L3sesq3ALwDX7jxIB9hncd07/fUeALXz2aGDmZw7euQQbpj7bs15zqiow2isofwkAOBwBPBjRzsntOkQlsPobDR+B0aAgOgeY+T0GwCU/bWESrGgpkHbkALuY0Ei7H3PVehXoABkVdPuZutIK4Nxb8UQbHUb2IuLiJcF3TStzrtBAf47oXiq7scWSc026gVxaYvi63id2BAyRiJ77282xyUssQ0YCfXbCRNawBVynlSZF15GvCmjS8JNBhd7OEvyKHiZwthIyhXXMF6dRGS0vBKxErbOBRA9pAEIBaL+nEVSAJyNMQMm06VqopgKueu4QMRVlCQZhXtfRyvm5Kx1HykaGpCLPimAbYPg+LBwVk8a1C8qT92AFZ24DhI+bUizFK8eN6JzxXlCOBW6zrYqUYyg3Ug5VtKpWdtZ+y+rqdhZwHXr05kZRYERVozgMPofv0ouMisXRn1OFZjJyn7sxjX/nA/MepZ+0i9x43EmTzoqfprEKAKsipc9Hl71FVjsqKyNH8lgsCp+BsQBTlTN8XhfoA8goThXvOxgOoDqv15t29u5cYAJVOG9v22a1buvLq7ZerdrNzYY9fG1QYY+4r7bmCyHaQCadndC5rZxG5WcXWExPCQ9rZ7LUCPA9pgQbiJr+678/DwDO+43UZwOzLbbJQPneHwEW5VXrsPRTQXg3XIMtn8B1WYF3AJIHtIDdYMo4yt777Go1Ug6mXOU7nxEAYxYSWBdmTTAYavR2oDsXxwf7qEZNgUoP7iA49k7XP9ThetoZdDN/MV7H++puINnDVBqyJ5xjGKwXOvvkePM1mfPf27eJKor/Hh09YO9VOzvJpgnHJgz5d+8v25/+8pI5wADAoq+Cgi0QA3tLzBS35Sn2SfxKvU76NeySYxbdIgB2DQMygRThuysFutsSizs2X/xrAOClPMtD52Tn3i0yxWfp56RAex7rGd81pdtOIMk+7J9jRGHRgvPoEVNWEAl2lwHsKbQKevv+kg6VFYpiFRYVzovbhTkdgE7WiAaTMg8QG/sZB0I5yI/aE4Dj6A3MHGTQobHXGS1WNJl5xRUAu85AnLvqSLPcoQ7urTpDt0U6J66JKtQdAJ8BAF8zZWALAJuFRsVWWoYWx4xM739MCvSB4yn5tKsI1r+LHOA7gM9tD1xGnFymW4o4onHdm7zcoHlrUe4whs+dA8xnJG3ChVvU9zfU4hYY8etpGIEGOkeARYHepiqOCuJQBDi9VZkjKI/1HDmSEmSBKhq2y4qIY0ZEk8Wg0FcwvHUsWpD5ZLxvRI0zJ0T5v9UQS05heHMDyDPHuPRh7bm0ntUwuJaLpUm528CrTIPRS5wVPg2CBcLSeJbvIoy4KDDECGF48JVbMhqpMHo8fy4iZRDRK+guSJe+VkE9J/Us8jWHdUQkL0BfByelcjONrQKY8bcBsPN9dwHgasjVSsw2rDwdHk8FwZVizXvGGPWdyDWOtglVaXNOevQ7o5QClNHOh3k1ShWw06JXMu0g2JHazJl1713n3DpC6dZD2MNsQxU06p5HVHpdp3c7nRXOE8ZCIwKsfpkBgAN8WwbMANvz4b3geXJeHdc0ou0wSjIdxA4i14cQ5dhGgNYkWjgUOvNs0DFXKwzWBMA4z6UonyuHdoq7jHU6NiINwnsoAbKcD4j8Xl5cMdr79vXbDgzYFusaeb7o+Yu85KA6T+ANtGdGq1lSNkBpUJ6ldfN8ksIcAp5AhE6XsQ7GDICzrsP0uc8QAd4Ffuvx/8kAuHJsJ7my5EimrFtwRs0iKWVOvmMHlfec9p8jvwX79pSfLrDDuVWuFee2AvF5vHX+/M18bZsCXUEw5aB7ldZaFASJSfevOb+Kjo053M4d5NYr+sfOtz6eqjND5nX2TTBQQMUEO4KFhUq1WWAK6lSwawLIW/cTCLi4EAoHBQAGYDDLpsvj0IsAwG9OL9qf/gwA/Lqdn120jx+Vm+hiWHboWSdWnV9dIgTAj44adJmd87UN0q8AOCy66RyOZ9+80NFgPVQEy7qur9FC5d8FU6K/NINjn1vnihvAAoA+fnzEFkmIzBoA43ObzS0jpe9Oz5kPDKCo3PR04odYFlMr2EnYx2QPFAaDC3ChFzF6AZvNBqqzwTAAOECwz6JYGQLD0jmRooZ/w1bD6w40mcIs20EpB6x1gWvgeW4+sAL0+4tNO2MEGNTuKEZHWyRsjqiz4mUlsKaOzBpOvwLgHVWgfwXAOoMwchzZnQ+xN6wNzNpCpRvNleOydNJ/ZgDMcYaRLtpz0lir2TBG5Jw3CmMVBkQA4IcoMPEgqEYogvXTAfCueazCuRcOCgBcAVz1wlp4al0R6QIVFIIFwDlaG5XCSopEqTJgLYAlAyzylsJQGA2fpDahSI7plQaa1RCquVwSVCqOxXt0OqPV+XYOMECHDaW6vfyNLHGvqBoiTniPUUQXhQoA3MdVADDBQkQ1/Yw9AhnVeTmvhV6YXnm0R5I31tGFaugkxXgbhPdooOnKcQ/vV9P8BF6yrVidA1VE1vmtEVIDnowYSkHhx95hKcQsilTvw1WK58WzqQ0QDEL1eVURLTmA8OM+u9A7ng8+RwzW+yIVsoCoQFaCOkc+PU61LlI0RFTnyHcu12Wud7SwknNE9637HxFgAuBgE7hic87fvd76qAPsKPCG+cI1E4CL7uv5ggOksiZMpeb80tDg7ioGj4oK1n1Sz5bn6tEjRWz0OT2Po8sWudrvAthec63d2N6kOynQ4/H6tq2u1u3s7KJdXVy10zcvxE7B/5jDHL18WbFZRc+qkSYwJFClB7eJmJHfCjju348IMOjRrvjsCG/ZI5ql+w0RYEWNt6OevO5fmQJdZWaNFMKo6xXZi+GsZytji1Z5fua5CFZdnyX1OAPKDn6LsJqNZL/lvTFf185qfA97yOdi6V5VPfeiUyUfWOPfzj23rbAPAFc5MsxzAEhFRnP0zuGlXo1im91pG2OodSp66kLQvHnm4nLjuppBMM4U7g2jnbIqik0CmGbLIxUfVWQ4jW7dJ1KjIpKWhYtUJEiR2G2GWGxhRrTevLtof/zzi/bdt6+YdkAWDgAwe6JHDnBhYCwBYIwN83V0dNyOGLETO83t6ySPf40AW98NNkRnmlQ2yl8XAC/dd2kM82s+V+4ZDDuI0V9EgqMKszs5qHjhTTs9u2rvz9EaCTrTBSixB3X1lFFjL2KAW+gx7Fn8h+gv/lOXExwOVXcWBfs+I8PHx2ql5Jxf6yLTo3U/1HDJgIVT/Qx8DYRRZA4g2N8hBfpi096jH/Cl2iA5/9fML1dyN6sCj9jzgoPZYWPgHzkCfKiN0g9sg3TXKtA1n/EXXAX6DuCzAmArgtGz7DzKscdhBV5Lir2/docxfM4IMBUYW9qoOM7Hj1aGUm5W5MqhrIZq0I4MgNk7VO1RlGujPJufGgE2BciFkrqgqpH2QvesEWAaveGllrERaxQSj3mtm5sOgA3UIB0JPKJCtAvvGNAL4FmgjOBtNqJWVyuZruXe1VC1B1G5y7ErAlyrhH41W7YBMIwIgvEePStcURcvCkqqwPxDRlNNUzXI2jane5CFg2Kf5wBYeP7rm5t2zYrCiEAKWKulVFBtSh9cU05xHUcNKfzDQWJqm40y7ztXZe5A1KVRS3RwHwCmsXRzU6qUZx9fFT/6EOAwc0a3aNBRzdFMhQ6aY05AESc1FvmiBYziHGBtMOeMmGzUugPz5MJcNCrdtihApOfK+cp49qzqPDoaVNVZkUh8znns3GsGunF9vu9o6wSCAZyRl9cj00GhJkvg5pbODRiNbG/24EHfOy4q5v3hwmE2KGBkyJs+5+RqnyOK5QqwdhIJEGe/Xj1XvjYDYO+VcR8ADOvc4HozQKp/aw1UXAxzierOMLbPz87bxflFuzo7be2j5rjTtxnRgnw70jxHv2EWqQJFGUA1orgCbHEmF2jNMwD299LlZePMtO4serVlKE6G3F8jB3gGwN1IjEWmk3AXAOZ49lOgDYD36cjUQcG+mZDOXQBwB6QlRcFyxTrFlflNya06XPMg54aflzKM+fVjIUHbCdWo3rUHk+WTjhntXGqfYVpmAIxr4tx6bDxTO6pK64xmMb5ZT9V19k3x/DDiebYMgG/UWkWV2W0jtE6HTkNdY8d42FImqj+TJsqCQSiAJQeW5ZXnAscFjqjXb8/b/wAAfg4AfEFHPWTRzfqaYBjyjGu0hwJNAHzvQXuEtkuPj0mDhi5uEA0AACAASURBVG0inS57pYNh2itz+8HaUq0AwT2shTp/de/Oe3x20Gzt86iev+9sLDlY6v3nPTiv+89Bga7no45v6TlHG9SyMM+FWhMp2upe0zVFxg4cyPezi1U7PbtsV1ebrhvEBhrvLJ2Dc64cY1L4H6Hg1ZFaLmHPhGPI32RLJFOjTx61p4+Ra57sJrIgQhemLMHZCHs7TrycuRn1Rbux61tVWncQ6nJ13c4uNowCX12B/oxWgerSkD16FdjCObWTrLaCms97rQJte2x5v6ZcugvGObT/q721b5/vem/p+tLTxjH7Ada9f/nX//7JIfF8oDSi3SLmsIIajXNNcGlRUJ3Cfcel4vgxD4/v2GDanggDNijg5UlQ9LJWxtQotNFUNCcrbFIt8v1UZncY/xKyqA/7EwFwvVRVsikYIxenKOk+Vz1yooI8pkdo3azcspn3soDS50j3i397wYmouLjPQKkAden6rlZcDV3nZXOPhQet5soo7zOM5gkED5FKRnyueVv394VCtMHtyJnos0GTQ4D2Y0ScAliKAhvVpgPYOZoHkFj3pgXPnONowx5zpz04Fjry9+TVz6hnRqYzl8t5WjZQrHC6EehCKWEsiRqTlatpuETBFIyf+TChaPCeI8AEz259wWJOMMiOIk8rCi25yBO97GMk2PTeYXyRV22aau0fixXFOPT8ogVZgduY8DNi/fFZgE8VfMqWQy7c1Ss1x5m2IVvp6r3FURhbeGYYZy4iRYdCvKe8XtH0AEbdSklGWkSpIwpT96FbWHmfKcIjJwVAtc+PlEU5b2gXco1CTWi7o8qPaNMl8K1xeZ48Z6w8HRFxFwqxYVlzY6WE1eu25l3DeHTunaOulolmS+T5kQMte8hnlfFZXncPOQB27EfIYTkRUMHb9OiUwZgXjWfe+7e9/yHPRzA48Ll5bWGAXF9/aGdnl+396Vm7QOT38rLdbK7bh4+3bXXxLop/FZCjMGsD1VlVmEl4jtxdRMSTmiwnmnSh58kFr7hPUGQufhQ7jQhqpNXQMRCt/Op1/B051hba/HFPAyCMOiyNvaK77C3hAA3EIu97oc1QNRix3/Rg2ftWtSG2wcLMkDqkGjk/k6E564jBMRoya5/R1ee6jG9J7yzJzFy/3G8660ml1HNrj6ozRCr4WT8nWyBokW6fWAYkPWbZoc/ZoOV9KxW66Pi5v6/vXefTgBrvMTIV0WwNPv02OI+IMK034fRk8T6tr3qJSnf0gjqmhsdz4PyxOm8UC1I9DTkOWCMgnKaeX1xrc33b3rw9b3/684v2/fdv2tX5BR2NSf/XZnWXB3esmKPAH29v2n04+I6OyWKhc/74WCCGAFhAWH+rsrDkcEkjcgrR0p6Ow7AEXuc9pL81KVUX1/3n1+u/82v+fN1fu2yseW9v78HRQbgEBus16rm2zbLr/Bx63Xhj33mdgdo8V2ylF/LPNGPqbPbn1R5hW6JoGQgKNCLBqPGgvtWyIRTNzYAP9oKo+rI38Bl0OEGUGfuY9mg4XvD3k3idVOzjh+3pyVF7wpZMAtjOL04nj5hLAMkju5JlJVR0lGyL6K0dugsFr0DnBvVZdO7s85spCdG1IRzs85rmHlSwYp/866yq6UNeMwYRDvzss/9tyy5dwmt/17O17xq7hnjvP/zn/8oZMMBYOjBW3vsmykLan/lbAeApXerQWgzvZ+ui8Ws6mLPxkLz5vyUAPiQcBrZZoazkOiQAnidHxkMoL9KfEQ1WNMlGpc7HblPFQFlCSIBUOYWRb1ME1Nb9J3C6tHhuJJ5Cf6S7yvh0G4XsVWuhSAAVlYu1z73Xg/odeXyOjkIhQoBauKcyjIrBAQBrjq/putlaSHlYjqgZAPEZFlpyOLpIQ6R4JA3qfD6X5g+vKUc5FFlUbK4tZ7xft0GH6HsWwB7H4iEqcrIq5AQrOh+oBI7nVpRcNO4EdmPPTs8xxtcpz24cH4Y3vZFhWam4i7z+FvaVQlkdAwbA9ori+jJU8xpLxbPqPsPvyjeVkYR9Jtr4DanzuKbaCLm6c7T6CQPRTpC5JVp34FQja+EZ9Zx5HnsxrsihxvjouAo6v+fb0XgC0UiX7MZG9NO14VdBrAu99TkmEI3IJ6pfBphU3upYVANr6Lmq+54pBgSLI1XYudyOEDpS7LOn9UWfaxmjtagXnlt7UBTnpIa7WFsCd1wXINqRZhjRN9cq4GOdtdlcM+f34j1ozxdts74MNszH9uFm1SNxXaeFIBH4BKMiWE69UMoIgoeCVnYMh0z93AAY8nmUHwtO28k53Z+zVw2uzJ9ROiwBYMmbuwFgfnYPEr6LYZ/6arzQLM+q/NtnWC/ZQEsy0TpSe1/7VM6fakiXFlXlIvW5agTZeiv1d0Z1/Voa/ALAklN20Kbu5rgmoN91QbSyq2BvBs2WmQTAyI1HL9XNDeVNAmCl0vh86p7SSb4XwK7aHqn4FYEwzmTsL5wPOebc9/wTK92+fnvW/vDH79v3z1+3i/NL5v4mANZa3wkAwykIAPzoiDRoMFnYtz1AMFsk/cwA+C5G/qy/f24AnHt09wHeZ7/+VADsfY+7OydYbQoVbZV8FgtIHTxUk4N9c6+v2/o6nNkBZG0PQFdgj7B+BR2YOl9q3/VI1OYSZHn46D5bIZl6/RQR4BPRoFns0+yR4hi02AMjwveFCeDfoZ9Y2Iq1WkSBxt+gO6Oy9Wp1TYeUHdS0w1g3JdKPIo1uOwiiVWOHxgPpmbKn0rFVZaC/WwNPi3bjnhdz/bfHYtkx267bZ+BAhPcAU6MD4G0j217Ou/hp/QDV2zk1qP+REWABlh86tXf7/N8EAN9tKDs/dRcAXJXp+Puy8vXNZPyq5ZGMbSmUahzYmNk1QBtYPRICEBdFdahoIkJTv49rVoN8r5CML9Yghb87HEiXey+VoPlMt2p+3qNY1eCKKL/2vqKcBsA+Dz36G7RSvI5iYfaMUZi4DUoZQ/fSlxyqeQ48D9sA2Mp9pEAvGXAyUqJicbRbca7H/Pm67vl81dPt6LLyRgHyAfw8f47Wq7G7lAsNH1JINSeqZqwIZhq3pg+ORnHdq13Yln7BfZ8EOKwFpAxsVexCoLiug40p/Fujfrm3o/J4TMq8B+vYSIEq9G/2wHT+cxi9fS17X1mdI+XljqBD/afVyLRHsDvlPg1o73NGgcJRMTgWQMeMIkuq3AxvrAuoJeXZ617PTe09XPefokqRNxsGphkOGENWQ9eJlOErdgyet6cR9MJhPsA1QhgRpviODJmxJYwBsBwWeR5k9OKe+hcAmWPiPtAkuU+plX91hsHzj16+1zDkI2JPY+jqqq0vL9tms2o316ju/KFXp+26MSo7V+UMCjNaEfGHLBiA3wIAJ3pwjwS7gv5DtYniPT5DBNgOytTv9VyOTgl/Rmck2/nl86YE836/KwCu0d+uzkvkfrd+2a/8DT57NLXkTVse+Gzvkof77l114XyO/B4N5H4WJetwL52HhUJlXu/YGzTUYy78e98TtbVRgEsbRGTEhH4R8BxTJNTTNFg39oQVeWcZaflkEEGHTTi41CosolGbG0ZmafSG55RnraRxCIjDcSW5576qan2kKGuvmButaiy/KS+DTQNa5+s35wTAKIIFAIxzCTvD66g9mN0HZIyPBnE6PhEFdgRYdgmqQZst83MB4MGGKYBkCRD/EgHwAf9VZwUsnbG7AuBd5zNlWuTgO70hOjjUGhD43dR77Gno7/Xmtp1fruXUCfsF11REWNFbO8xxzMS2k67BtXp0Nyo/w8GD3OBnT1SM6zjYS5LsUVQ12BYqGIno9P0GmjN1kVOPSF0W4MV5A0Npc3NL4A7QjqJezPkNW8N1XgieCwC2rvS/mm8FPPydOofzPP9tAHCC3yX71gGa+izzc91lf+yU8Y4Azwqy3vguN9DgK3V6UlyfCQCPeakj3eiwh8OG+fiE2ig/PQJ86P77Nt++Oa/vObo0X6sCVxsr+T1TaE3dzajqSJkzYNlnhIhi7vtR6DwETSSazrO4zvj9Oh4qrT1OHFM0ZrDEuVUQKOmloUCohB2Vo5AIpU3MkS1x3CbC86JqkYoA27ipgAA0P+Tbghpacxe4X6Lq7niIZQhUw2mnIohoqYuy+Do23it4SWMJ3sPI/wyD1Z9jf8SgSntvDIA77qc83ABokYdiOjQALwwEKwcWiOIcytByhJEG0rXaC0BuKKdKFFyvW3U22qNa1xRjlMEqOaJ2Mrm2VEwF7BoAO6rbvx9tdPDsjupjjnrusb2wUY1RwjSrPHOupoJe8v5KIeIHDhDmJ4fh55ZOnl8DRqg80sfD+5zRa6Uc4EldZIwgNBgKVFB8DrTVwVzLi4xnwly7DzCfPYAfI9Kx5nyGYGM4wmOl4fvaWAawr62AHEmSIZ4Fs9gj2cW2aAS4OE70eGaBGhmwNfKsh1qmgdZzkca4imi5orPX18yNVOaxZlHkxlFeGe5R5Ctye5VXpQJXV1crRnvXqzXzw9UT+6bdbtbtZrNpt7fYx7dbOZhsBRWOMlKLO21eObnq/wy0gszN2PcV/OoQ9s+aGnvvMwNgOSYqbbw4RUsdBa+Fwa/PgfdBfb/KMKSO8KdQoK0LOkAM+d//jgvwc6Vo15JsnGXE/JkKQrUOY3E5O3eq/Lyr3k1wnVftsmKixXYAPoH6mmMZW6AzqlKOR42IXlVa+rK/H8wg0SiTwYQndaGf8fOuRyJHpSPsXQY7+hN0auvnej+es3A2AeAiP17Fr5BnGCb9J0WGh7SCAN29/Qur00dF3Oi0gIicc4IdvbMyh1xhDvANKNAX7Q9/etG+f/6KABh1FOb+xh0Ah2Xf7YKAHGEiBHsFNknkAaMIV4DgnzMCvGQbbANdU+pHQ+mXEAHuTpOlw0tduZ9iO5/LHZfZ+bJ16ii/pP8MgGXDKV0GABW0e5xL7OXz8xWpxOgPrLz2LN4mRpPyfTvDAvYNGA3IKQeLIOwg0vyD+vzsKejPihSPzls5qZB2Q1YZATX67iLPFxXUZf/gTLEY40agF2wInAcAdozTKQec2+hW0sHtDgDc9X9EmavTe5eM/VsBYI+tLrJlUZ4P/bbkGDq0Z/bpkCkCnEnbSwfzxyio/p3PBICzaJPzbcZIwz4Q+rkjwH8VABwtfxYXOea0LnD+PuZ22EHRvW69V6grFjuH2yoj7Jqax71jpzkKjLdllI8AeDYC6t6qCmvp8gRdk5FU875s8VTvL/PWDb5ICc4ot3Pa7aU3qIMBB+poBcCKSkUf2WLMLgLgoJzM+RwQdEs/W0ouBC8LSZV7Kfo3ttQyGABI5HXCYz/fx61o8JkEotk3FZ+3h9ORbghUCWI5R7IPbgjbELiSRroj7oNiSS6e4CrIAFd4Hn6mVGpO50LkiEa0uCrDDvxLgTOB7qAbB9D1MxB8uuVQVAbFa6Di20iioRbz7GsZWLIoWOQKzznkjLS4d2y0K1Bu8oe2WV+r51/xFhOoRl44z0Sn6SofSJFHFayYKZNdUUWRrgpyOzAuldoVbRdY7VSZWCM8f9KDpTzsNfZeQeuIVCxpeA/AOfKBvYamhMOQ9Zhs6AhYx9WZA2nft+VJ3sNnILCz8hsLndzGiEF1gp08DzAU3GKFdPhquN9+iOJk8KKLvok+vihMt1ldtevrjdYB3v9bRAFugtmh6H39EQCO3N8CeAmS+MATAK55ubjQAvhF1echf/czRIB19iXTk03l35U/XB2UPd2p5wKbCTZXu9YaHATAU4EozqrllVsH7tArd3k5DaVkWaRsrbotHSYawsgqWLqXzo/lcbY/zPMy72leWfPM/SBmg398z/rvDIIrW2QGwHS0lVQCPKcZF76mW64IvOu/+VkFbAVi6zmPpRlo00z5QDSKtQZu2y3luJ4Ijji8T+plvOios9rAiHYqBo2AsPqrKudShfdUJMs/rumCqBeLYP0p+gCfXfR6HaPNMHcAgBw3u6emralKPnKAj1kMS4U6ERX+OQHwLoPer1OvxdxuA2PbvNtMjl1nZ7YVLVNzj47f3JKDE6XeDpld9/vcANgpM9V2qHrC+0u0ZeWin6BV0skRKzRfrW7a+eWqnV8gp3ZNUGw9ZJ3OVkshL8y6AI0/6dCqEs3ewE+O2hdPjvg78odx/+r8JzvC5yH2vc+Y2VRocySq83W7WqnHL6uv4/wNOffpXOh2Z2/DOTlNopOBip9mjvC8/nUd7wKA9+Or/fRky9FdTGzbubn/c3R3wVZ30h//8q//rV9rH1K+64FioH/puX80AN5PgUpBsaug1T4P1N9BBPgHeMi1fmlgzpuZhZV63m8WUtq/UUYgvfzZamSp+BDoRVI2R70dzPzdLrT2nBMD4K1niUihn1dFo7LgDCMXofyZJwnvXlRVrq04lB+sAVQAbCpajcB5DKJAJ+XWkeh6oP1sjBouRFq2FF8Uf6p0OAzLgK8aXZLFWdGToy9SxEIN93Cf36pEa75WGkqRMzMV2fJzqFV6Rro7FTcmRVWLASZE2xadHDSzKOo1Rcht3OkZxyrBMsS072BkEUyGh5+Ojcix49gmI07F3KIgWWv08vd1iTXD98wS4Fy6SfwMgOO9jPa5rY6LS30kmOLeiSJfUJr4wfwwaorc2YiK2LnRFYv7aMYcCsOqHqOeQwUmWJzFjoRoN9LPckSsB2pyRDy1p2V42pASAM6UAKQpdCXI+dRZqJROPY/67JrmTgpYFA7JAnpZ8EqTLvBf84RGhWsqc+apev/PHmoZ8rkvfBZR5Mx7uBr62C547/JixbZG6/W6bdbrdgtDHhFf9vK9bh/RuooOk6BSuvrPFL3VOVShv6QxB6PEiL9ToLMwVQd8Bs1cY256VrcaDNLPAoA9t7N+DOceoxuTk26oU7ANfCV9pOYF/vdEgMvZ5trHfq1nfJcRdsjIqSDB8sSFv7w/rBOtH2woVmBRdcv8u/ejXh8Nzl3fS7aC8g/HscR02aDu1Oft/tQ6h5kaIACcVdHxDJUCTQJCr9+RLJ19FpSfT7pTK6tIs+QvIk8wvBUhg9wYKYumbvoZDYDdA5Vgl1WfSxGsqIarQkWiSftH5+wTjf5XpEC/aN9996advz9vmw2q90o2+if3QKxQpMJ8QtG8pnQEyTSlhMAhenzymCDYKVqwVX4OCvQh8Osz8ksGwN4zu87CIYBUgeu+c7jrvV0A2HNHFhgjrbJv2Mf35Kg9fXLMvF3stcur6/aeLZKuCDghK1T8EnJRZ0HXkyy0A0d0fuW2uz0S+gM/OYlIc9SecJ93OsSCdeEicIr4Srfi+vgbkd/zy2vSszGemxvZNMy1Z1qfi86Z0myPVDkDxWlS90+YUX81CvS+NbvL2i6BW8+115CStz/P9h0nX3WRDYd31L3/9L/9X7KfA7iOisECf7cI7Qq8ADUOdgY1PxIA26O69CiaE9O7RgUvI0UG2+7D+bcAwPu9IIcKjN2NIjbmay85MrQZnS/jis/pua3gOY5RHPoE1fu3k6MMah6eAPiYBvzy+sX990zRUpU6PkvxOuuALANgvKdCWMpRNdhyjpvam9An3gGw85cyaiKjd6gsHQWCFPVM4ejDWnOOHW20kabPbOc+yJC3USzh1r2ZVSr0KKw7uKVXHh+z0UQgFVFRgy7tg8xRs9MgqabOYdOK1fPjeVdhBK2BhZSEd9LhWISKxUVEgTdg7kKxGIBLUYou/BDBh9eTObdYv6Rsc9XYGiOLrngMptZz7kuE2XS9nsccgNPPxvuG46Tm3tpAtFeYkc+P6C+4iXEpwuC9zirK7DOtaKJBbAX+BMmkFGZlZ9/Txa0QnXSbIjkEsm2PovQfuPloxEV1Sq5bgGtE+FRIKoF5zXfCXjcN3utd94TXBq85eiwDQPnyPaINg5PcyJGBg895z1kG1HNQi1tVg977pJ6H+n3vD9Pmte6aG9G8P7Wb65t2fn7Zrs4v2+oKFMp1+wiHV6gNyUMWPuj6T8ZyKYHb6eSgPZfc2DiPtaJz5gAXANwjJu73GMIi1mMfAO7P+xOqQLc2FsGq4KyzICoAnnra1rUygNW4BIEzYpzrbl1SnZB+zrx/7ce82744BIKr/JG81ri4hwP0WCZLBs6t5HYrny57h+EtjXWUvxbV3ZlZlV+JfufYR7pmpSSPEd0AwAUUW17UeejRZ9S1qG3Aqg0WY+pMm0LprvcU9VLVnxEJdoEvn0/OacyrwIF0GKidkCvsjXqsqBt6tDISF/25/Zxk4RTHG35H7uOrNxcEwM+/e93OTs/bZi0ALIdVRrgqCLNjUDJAFdDdPxj3QTVoAODHAMGsCK1cYANg02btVPPeqWvVddMOJsEMbMe/NfEVHOwCwr7PLxkA17mo29y/HwLA++zzpevNr9X9W+/lsysGXwJXRG5PTo4JUrEfsT/xPQBNRIERDUadCKgy7cu002jTBNvLziboN7RHEvA9YpXoE/YKftgeR7E3F8GSc0ljsU3i1kR0FjNa/Kmh0vPp+bq9P1OPX9UcseM6x6P+23EWjIEr8I22k5ZH3faLgiL12eq81v2mXOFx1u8ik+c9vm8t8375KYPaqh/3fW7X9XdFl7tu/U//uwBwBaz5gLsAcL7OAYZgrd7W+ZrjZ7gk4VEZi0TcZdMvfcaAN6ME+pSByPLhDG/8UIbSAMEKPr0/CbatSZJ2tevway635zEX+A7Pv8M+SAW93AbDbvpsqaMIsKM5XuceUUzu4lSmf58POU+HjQ9H/0ARYe9Q5MH23KX5NI0Uyb4xS8SxVkGrh9MATAd77D1tCrQAQxbCMsiUYZ99BJmvGS1ketsUjsGHIz2B3Fc0ngPk9LyRiFo6pzQajqehGVTVeEg7cCogda6JHVJ0K0T/Sa8Cn3fwiunZDZid8yJnVvYrrn3ivHdyD2jsScFTdKu2Y7LSNmjJqsMRPW4qOPXxk/vrujhRzPPQDii88iU/cEloYkwdKDLfOVuOYE+R7hbU2U6P7hTuiFj2AkmaCxrHJVLi+zqq5T1oZ4nOjAq/VAWIeUAF4V1tltzHmDnNnSZtAK/IKEAac6cHuqIi3/L23vZ9aYPREW7TdzEutvI4ypYQyiHOCpYqWlbWISj7HZwHHSuj5zJkaw9fOxdgYDOvLyLLcrKYXaJooFkR8KKnXvAeTYfRCEoyuuV92YuElRQDG12YDxoHtx/aNfKjNhvmCaoypnoYr66u2urysl2jsjOqd8PZcB+5W9H2Yktwm+o/OU57YSjRrD0G6Z2uABUk5puZM6yocQHAC9Hf0IidOqu/gy7caawTG4cU26xXEKOKsfl85Vj9vve+KLpLYD2jvgbAHfx2ABdV2fqz7wbAPpc0GruDT6OpDJdl3b/Hk17XoYARSWyBc52ZoMSa6VGc4jbAq6E1j2MbvI/60Dq+GlsykCfdXtKZetSizInPmvZ8gOJCYTZd2SBTe7hvlK4mPV4D2Uo57/vW8+XpqQC409YbzxKK7jj3sK5Gz68ulGqnXKgvqnqnsn/qY0XKVFho1KXz3ENugQL95h1ygF+2589ft9N3Zx0Au2in5XZdrx7pDyeY9Ue45wl2DYABgsEQEpVV6U+1D3B1/nje4kjmmTdrpyz+DFjvCoCXgUVSoJeeN8fjWZi1WM5Onefc06NMqc6EtAu3ryHbYipsuHyAd75qe2IXoDoEXiQ/dBZt/9T5sK0nh5jahyFS+wSVwAFOo2gVfsd7YDggH/jsfMUeu9jz+HEnBu5tV5cOexb7GXRnRJQBgAmw8Tdo1sdwiJcq0OGM74AYxbhuVcMF10XaAOQWaNlv3q/au9Mr0qBFgc6iV3UdGRWGDVTsQU845gTPNEdI2eI15mTcm1rPMegx2udpsxa7f8BPY+zzLg6OGdgugd/6TEvy+cfuoYwA32Ez50BtHITBsjMGrWhKOT6F8jVGLX/g2ekfx60dgavX8JC0YLsAnKi76vmLz6n1RgWszCvrXx+vkwJi+fpVMc5UkX0Kd3EuFiPolRK4TFVO6lfQVyP318JnFIoubLPU8ml5haAwRhCl/FtSSKxcEAWMPIp6312b1sqGn2V1XK1gNvkuB76ATQs/5/nS0dUjZooA4zqMItIzns+LeyGfUt5geKlBXVaVSQtXfr/sdRrvUb3PykD7RWvh6JSBpQyYniAZEyqCTAe6jmKk3dYLHQz7O76DKGOdx36vMP7U8xaGDAqYRJGHyEv1s4wgJCnJHq8NHd/f9F5HN5nbRcMGUcaIspQWSPU+W8ZBWd8qK2qrIHxnzqmVIZ0OLhvXnl/3D8YYXShKSmL0vntzcd4iEmGnGfdKVCVlPmr8rUJlujdygOFgkTJW9UjTlUlb4pyLyoz9hqJiBtF4DetCmv8OBcZeyVHUbWQHlHmGsR8tnmoRtWUasfe9T5XzwKPIVlDI+TwB+NV+SgJItG4BWJyhjBBrPhR5DobBfdG3a/9ne6y7c2HInd/O07T8dX6UI/sYAI4S9jQ89qvLdbtEFefVmgXZVJn8tt1sUOxqE5XuFS0HOFWRNUXGnQfelezCWlgmdW1SKiXrewUEIwoer6WjRUCTe3yhrgI+nznGupxZKhnZ7CIj9hPmIIpwTSrIha8Y+a91JKYIr8G5wVU9Iz4T6rUeoDgouz7TM4AcDeusxcDvl7ZKh3Sn12I2LRzdHLWRZztftTxNFocKGMpxaT2fxm3eb7eztzoD8k4GKMtR4EFm82HsDMm1tNPeZ8Ig0qycpGAmKE6nQj47x1dyrtWRKZ7HdQFiHfvnIp3E69gdw2Eg4zzTwYQCWK5eH0O3Xqxz7Z6/iKgCWAAYEPhSDigybCevYifZIs1yAzIC0eb356v252/etL98+6q9fvWura/WqjnwUfKWe3Uhom+nLey5j7dipdiuA5sG9OeTJyeMArMy9AIAzkKYozNo3Hcjk2rpPct126iua1DB3wgARodPLfK6pCOqXMo9PDuNym4tB6qeW4tIhwAAIABJREFU1e19GlKtFHXbBaB3fXeej62/gz1QbYIKevfZh75WAuBJIkzHGNfFZ9HLl+A3egMjYvvs6WNGcI9R8PPjR1Ki4Xx5e3pJ9oMAsGnUurDz2rGX0cro5PEx+/+yJ/DJUfvy6TGjwPXsmu7P9IAobLm5vW0nKM51/JBVo7E8V5ub9urdVXv55pKRYBTCQoEuRoFv04FPu4gssGUAjHFCP/bwWwlCMQ94ctrYhl2a99nuXfpMX8fQft7ju/aBU+qW9s+Mj2ag7n1fbcsuEybPyb49de9f/vW/99PSb7obL/IeEpb6GpX6LgAcYCMP5i4wfPCo7PwACjC5YvN4n92KbLxYbp4aRdQEq1DDoZ9dz39oI+3E5TtuOAssb1i9HgDYaKp7xQLA9fxHFySqIJdPWwChotZW+MtJ3Rqk2hIkzU4ATK1wAATgcYOSqUbw0mb2hp4f3VVr8Xp1KIiluH3wqxHA7wQAZqGbiP456uF8Tc0jDHoA4If0BrMdQ1BIfJCXogWMtEW0zs9gcIa/VRk5o6vVcHFk10Jy2L9Rcdrey4z4itrnvbBarQM8jzmS1ZjCdR0pI7iLHFgbQVg/RSu1Vwjkoho25sEGI+fbFXajSJb2gPK+q9Gg9ZL9tUsAUYDDqAr4YMqk183U4Bm0JqgYqeSMeBRHiysXV8MVv9uxwr7Nzr2O7245A2SlxV4zVTELlYEaiCrCco4ENTgqYNtRoF7GntsAhJHP16PppQiX5jTaTHn/lKiMn6GDgShwgdfZ3zJahTjanfsyqfw9dbPT7gWoUWyjglS1S1IhG+2jooSjNYQp1IwQ8/tBQeWcqhUMPqPru5q086mzoNUAcnt/6+xV7eJhmROOarE3bb1Cnu+qXaG689UVqzl/ZEEr7GnQ2Yq3uhanuoc9G1HzAOI+g0sm5KC95HGRzORZnaN90Q4pwC4LlQGsloIqVdZJgkeF+g5Sx4J4XUZ2rJ0AWPK6PGfoZMi04T6Vku3ItIv9DdGUZGhIPgVwCwqfnYd27lT5XfWRz6NqKWSKh2XfIS29ZHRLb5YV+rTjKhMdPx2ZZgwJAPtnBpXWOdazfsZq7ugsjuOZI8GhXSkMaz7h7Jh3KocBMIu/DawcrYErz85zLt070alN4yygP3Wk5GdPlygFjmxcK0VDcsH1JGYdjc+6dcxRVMMlAAb1+fiR0j8wrqh6q+eSU00FhqQsoJpQNEn5jgAim/b8xfv2529ethfIAz67iBzktF2w/7o9EVui2heQzZhXmCjUbezxetweBwDOPGCBdEfh7fw1wNplnxwCaTMI8N5YBsAKxuheepg9GXzzMmShpvjufK3Bvog/DoHatAH1hdkGnW1ffn4r/3FrqHxBNs1ox/mM1rO3/G29eohBUtfHNpHacalIG+zTZ0+P25fPHrcvngLEPqIuf3++bm9OL9t3L05Jx+e9yll0Oy8WdXt4X3nA0QsYABitkLD3a+0K73faS2ZX3btHOvbTAM+4ByK+785W7fs3l+316VW7uNyw7y9aITGFw5WeWVcFzCvNxdJedI9urV3OpHsO+5V9kVrbW0vrUL/nVEK7f3eNqb7uczDvwxlw13v7OeteXMIU83ws2aE/CgDXQXMQe7RYLbAxHpbliOW+zb703k8HwBVYJY1WG+bvBwDX6p0VHFpBmMaZYKI+axYhqjnJEsK7vYkSQAmAPWeKGCkahkJYiAS7X+t8KA45CQyQdn5vKwI89kJ0MaFK+5YAGqPAPWodwA8K2lWUlw7sIKCteEvOrIXGYDxFFESGihS/vOELvSKLMYvIxfz8NLzap3Z+dimA3Y3LZAVoDRThIvgoTgArM+XnfqKnEHNNuu595Xc60mnBQaBvam0cRucC4/5e40pzHJwW8Z265rgvx1L6N+PvWsiq+HS6COCMhHe6RxxL8R687Qh8F5hB3cV89dxo5hDLMO2ts3qFdLQhCvBXQIfXD8/pyDqoyqItmgFhdoGApXLQHQkOuBPnhGMthbtE6RZwscys+8iT4PZLmq+gUgGwuo9v5Lb6u3acYLvVNTIm1JwoimvnQ62wjPsIACsnG9dTbnNGiLVuQRnHvmV1dfVTpFHt3GRHlwN0aa12RYC9XmrHsrlGYRA5HgCobzY3KnKFPF9EgG827cPHGzodunXgvceIU7QC4n541B7cj0JtRdbxu5P0s5qTzouK0GY47QLAARx7pJa1tBLY9msW8Ot1N716y0jtAFkAXLImZXX9/CEArP2aqTyUFSUqD+BSAS3xfikE5jZslv1VR2fqR+oXR5pdU2E2oLd0fJWDCwb4IQBSr+fPwmBEIUNFE5PVszSWev00uIan7DvLr1ZDywa6c/52tQTzGdVZCTkSTrIObO3UiLYuMxCXUa3WaKJrpo3Vn73w4QTes6c219BOkDjDV6uNzm30+57n22NjaxgAABe7iggbwQbkHHKCox6B279A9yAnmPIrZI+LauFvUK9fv7tgFPibb1+1t6/fsWaCHe6yQ4sdU30isQhsaVacnvgdNgkAMKLAtE/QozhslF8BcOqclEO53+8CgKXP99uNlq1/CwDsPWvZgz3HOi/3mopiPT5mFPjrLx+3r754TAozHDBnF+v2+z++Yqsk9N/Fj8+YorjKc2dxNTt8kAP8WPnFiOiqX7DPs5xXtg1xf4HuB/wsnEcKOCgP+O3Zur16e9nevl+107NVw1lU/CIYcW4bueD48Yqpu4Val8mgSLg2R4GXQPA+8Js2lnXlNhDcJ59n55DHXO/ps5uydXtf7frMXwcAL+zjAYEfcOH+0gGwDXQeyCl0jtd+yRHg0VDKDW4AzCIvrjRLRSFDUgpkLAbiDfbgwaMGp0I1vLeMkvLCNgCOvqUAUSiG5YbzpZKtx+0533dITA/ddQAqBWoAm0WRq+iPKu0J4KWBYQMSQszFMOj1DaXv1j7VOJKxPvbENagipRV5F678C8M/aL4hfwqlNSMrlSqzNN9LhgeKfLw/PY9cN1cIVRKiQZpAKZ7nXuS/JkCxoPHzOI/TbYBctVjFGaKYmCslL0QwDSJpxAUIq71ptd56Oj8PIqjdwAuKeBXwCd5G48xiaattzkS1ZBQWUQwU0OIaq+gTo5WlGjLGYPq67+91rK1GPG4Zc6BMqR2SgSGebQYVNWrOauRhdKtolsCXijdlNIO5zkEftqKY91G+P7Y1IHWyMHP4fYuHyE00CF46i7pf6MsA4y6mo3kDCBbIdfTfkSd8130KSZUuBcr6c0S6jdsbCYhkOxOdrbH9h9o/qJ0ReviCDomcXzI8bm7b7S0qO29Id/7wQRRoMRAMDmPfmZwcbY0ePoSXfj8A3or8GnmE40kbekcEWIcx26nhLJaiU/3c3xUAdwPKwHf07I9gOSjXRaCkcZHOGr0WMqMAYH82YlLhaBsB8Nw3vsqu6pSzw6VH1noOfkFkC4LvkMF9GACP1GTpizAiewFE7/XDBlzVi563KtdmPUUDOfYLv7vVL3mUh2JTuD1ROpY8f3Saej/dFztH76knMCOx0ac76znsbqXjsYvcE6yvXjzxYzu/WNFhZPaUz7BYFYrgAlAIAKDmx0P+rirQwUgJsMDWRzE2RYEbaaNyziLqG4X2QhYYhHz7/Wn7459etO+ev+K5t6F+FwA8gOWoF/EIRYpOnhAEi6GmPOBfI8COPuc5qHu86opRzoznZnjvABA2oKvnpuqfXSDJn79LBLjiFacfUV+BMYW9G3m7Xz47ab/9zdP2my9PSGtGS6Q/Pz9tr9+ct3dnV4wEs41R9PAVGHaf6wfs/Ys2SADASqNTXq+izQpGJACW3P7q2eM4Qzgb+jzkJmxVgOA3p4gEX7Ag3OnZVZ9NMK1wPmyHVptqFqNMB5O5SseE19TzjIjtEvgdcN6SUVoCPrlO266PXTK6rm3dM3Wf0XQtEdZ6rTq+pdc/GwAe5uLvGAAb/C4tkBdkVwXjQdHvoIDvuy6/f4j/NW262RjQRgkKuq/VI6LyjLrNj2ji1WO67KH7oQAYFMJKg+OYAsg4D5i04iM0H8/IhwXXLOA8Z/7XAHg+IFsCM1xcHTCV3HMCvGg0jvcTAMt7Z/CD/BCCnajGR9pX5NhWr5QBo/JKkh4qCqiKFeBH1bAxP+ml7t6/4p1X03avo3LVOliQdb1QSVdrf3GeEWACSdPYIro8zHns09oaaRZ8tGsKYBJIid67AX74bJHnjXF248jR1FIoom7hGfzivUMRYO+DSm92Ma8KWmu015F1t0jAGiIXF9EwVT3W84ianOCQYO6BqhabblsLbNnTiPed84xxsRcmAZrzzEsLkkIrdD6do2Y4OyjEobFEb+DKeYOB+PhYOyAqrZqyqfxcROr1/dyTUnDVCcG91B1eSZPEuhqMd7ATwU2D0g7WIw8Y11V+dax75APL4eN94krVn2gI2ECv+WxaIwktU5+t+BRV/8C9waJWALi4J4HuLdsZrS8v2s3mOk6Hq9tD0aOtUVR2nuiEPTM39rOi+wDAikLlTlClWf+MvXrltOryu6f0LwNg0/tBf2YUOHIeDYJ/CADmGnWmhwolAfik+pkL2myzs+4CgLkmcVj5+XhY3X8EwINOKp0grN5M5bcMMSD0dSoTYVJ3/LMw1oe3KxD1vpm/X3WLHieq0Zvu/glnN/NJ/f1dKRtL41u6Z15HcqLTvSmf05FX585jpQwv7Y709xihp/OqsIbSqaD7EXyy564L7sV2rT1lYxfj+mLxJAC2ww5njgA47uXx2gmG82LwCz0Hw5+VlWn8Sx4ICOh3OsT5r6JneC7kYFIuMu+3VLUNmQcQ8PLNBfsB//GPz9v5+4uuM+4CgFNmS77CAfHo6HHPAUYf9F8BcO6P+SzdBQDXMzDbqIciwZbJ1Q7pts9cr2PhAO6yC5fHNDqWINecywv68pMnx+03X520f/rts/bls2OC0dPzDfff9y/fE4BCT7vFlxzNYo4hbQ7UZ+S8nzyWQ8jv6xzcZ4S37n2M/dnJUci5e3z/6FFJN/rwsZ2erdt3ry/ad6/O25t3l7JZgjFmALyPAg19wfS2cPxBX8wpd9R9IfQG2VfaTd5F9vk61YbfBX6lbxMA7fpcLSHlzy999vMA4FrNdvBi3nU6RJHthsQAFH9+CrQF6BgNTWWjirOHUeo+cDbP1PDZw5deVPqDh23OwS4AWNEvFEnSZdIgmNsf6X3T9CQEd7ePqoMyAK4bUApZ4BK9YNVw3u1WskiU8kPHXmZd+AWgZZ7mAvWtjqF+x+PogjjALAFwVIZk/hFpKcpTNpACOGJOUin445zF+YANLYAKmCUQCU8zxrjLgSLjXxvAHn0bhc5XcqXpVAhayKpk+voWm5zvz+1M/L0oroPrGLTRKVCiWVnlGVFTG3ARRQiLXjmNrnqd0TuPrzoMvFa7hFQteOXvJbCO3K0yPtL5SxTRRo5BMO6n3BzJHtG7RVE2RdDfwft+XkybHQYGlLXK9Kzcbaj2iFJUJKYTphitPbL8EdVNlZvqgliOLvf7ORIa+7+2T+qGZ3n2uehVB8j2Ttt5Ec4v0rRtZD+41wtoVKqygSmL0ZBy6F7GMmI9D33/MNKbwFpsAYHS6oARTTejjZJJGf31dbGnQfe6vLxql2cXpDejb+/HW1RxFp38ww2ivWshpKhJUVMxP9nx4GrXBr3V68gcYAFTKeR0ChoAL4JfU6CZQG7hug2Au96L+gqjfFWC/P0HcmDU/N88Qwa5GZnRefQcVrriAvjVhYefXQC4figD3LVg03IOsNMGBp1UbAWDNwFdnMsy/rJnxlHmX4cA8q7vaW+V9Sy07so2gJNTn83CWIfk1ax7hr8711ARlwG8Gth22npQEl151Q6bHgFOg93rVq9XwYVBsIGlHbOOVin/eJwtz47qZISTNhweNK6Rh7vaRFsjgVnJzWCswBEYvVWh40n7PEJvVFOwA+x2umhExMKZhjECZDD1wm3M6vx9QjukD6R/fvPd2/Zvf/i+ff/dS+b7VyO7P9UCBZq6PKjusAFwXh8+Ui/gkyeP6WAEDfrXCPBysa99AHgJiGzpyAM2bjZyzChkXVuf1X3n/C7v2ZHkc+Kzoz2IPtWP6Iz58ouT9s+/e9b+6bdPCU5X1zft/fmmvXpz2V6+OWsXl2AgBIgMOdfp/8cPyWhg1fNjFdoiQyKcPs4bfvQQzAkxQ3Be8INzTcp01NsIEmK7XKkg1jcvzxgFRlskssUid19Od238XSCShbKi1We1r+bPd5xwxyJWu+Z9dDwuM02lb92le9wkdVzVTluSy9aVnxEAO3qVwPCHRC7/HgCwJi9J8m6f4EjSoQP2ywPArnT5qV1vVMq9gvxxg5lm9eOKYFUAjAhPp9JFLiQiVOwJfHQUxXSkRG1kGwD7AN8VAJeAd0ZLp4qQXhcYN64izHZH0foDwATKz0LBFDJX/mUxDlJWdYi7lzKolRxrCB4/k+9pUOWomA25WeiIihNthCK6UgFwN0wmAef7OGevfs4Rbs5pjH0EZJEXjDL5KOAUhZZ8rh0VdZsj9drN6LIj5OXI9CPiuayCa0k4xZbkdU3TF1V0zFvjd3elE01tVWpBKUdzMY5eERp0QQJpzbdpvVpn9Y814PR696qLvXelHDh6X8VfMqKc1+HzxSZ1Diz2DwHwhw+6f0SjK43L+78Wf0N0xbnaBpbVacN2KFHx3Hneej8KbjHHTkoQQ6IREHlJlZ3gKI3HoyrWUrBqExYRnXCKuKiVGQ+ac81PAvpqWCUg8Hl3oFUgW9sIVS8vz6/a2fvzdvr2TVtdnLebm2tGZe3cYdEc5CEzxSD4XbELuQftGIzoN+OYrGZMEpiWJ86do2m7AHDUQNbVO/iVTD0MgN3+yGNCe6SkZd9/+Ci2ShbAslKfc4DlZMiIumTAtiO566MF43MGwJYLXo88v1lLYF8E2E6mWQdyZKUonQ3phwD8QQPGaz1FY4eSzfGOVO80hnJZ5kssRXJ9riXTG/c3fpT3bDA8Xqka5LNxx3Sj8vEu60I32NHZ6z30vN5oj1JkvvWLnQU+o9WJkABYAsYUQa5RBPwt4xTdyjoQdti5MqEdRnSsFZaSAKNqRoD2iWs8Pj5qx4iWwgEW8gTfYUs006ABfln9WfRPyYLoKhApJjTwS24zt3BvTzUay1gTVINGj9YXr87b//375+1Pf3zeLi8ueg/6QZ8uAGA4jNwbmGy4j5/aQ4CdE+QAox/wrwDY23cGrymHcoPXz+wDwP7u7HTZOqMTCKr6yDp2F7DbITL6yz7rss0yRcx/44MCoarejL2LKO7vvn7a/vl3T9vXX54oVerjp3Z2sWnfRxR2jdaH5G7rVmBbqHiqwDRYBShshSJYYEM46uvziM8AFGNMiPjiUsgTZnVqBNyi0B3OCXTru7N1e/76vD1/ed5O318NxbAOAWD16M5gVmXzdeBswLtQ9+LQHNf3q2y0Ptm3dtDDvYQG5aU0TZW3+wDwrr1Yvz+OL//yZ4YiWPNBUJnq2jcziodEhCl32u5pGjzoJQJs5b3rm6NC3W4xkGOV5Lfy8sGrru/di5ACt09Iz02C8FZl1/qjR/iBodtygdlQ4KX2GPjzmuTz6Z009BTB8HoZ+JhiWufHm0yCoFYa9QZcboOkZx8H6xxgbf4xMqFiSqJ5Pnp01FvAGAzWCHA9MLxWeLVqBVc/e519A1B/ZwT3+iSFqnvDOnoWAB2FMPBDARlVaxPEAtBElefuRdPqGwQ6b5bXCDBUAdLgsY/9X8eY9LXSDiKKAdWWHVW41D0EwQ06qkEerDrTJDEmFRFzbpcolKLJqc0TAHCvhFoqMmpzZWubCpr8fAbIW8Zvpf3asEr/Ugq5T417g/TfiBhqT6azre6FDn7iUOC9qsyqcatcORWk8h6odHoDZDwXnh/FlfAv9ivmRnk44QAprYgqwMP7NvQwlzVqXMGUaeQYHxxSLswC48xjrFRznoUAnVBwyk2LYjHMFc6exL1ndURm1C9QRr0ZDQTHWFt7gUsOPFuFxHEXINmmvNfCVczje4Q2UDUvXA7EmluPZ3VudD+3PTfd5zLZH15LyKnLyzWpju9P37ezNy/b6vKi3d4i3/dDe/DgqAE0OrKD9VMlzATBBHUuLldREAvHJfOiG0Zuh7YQAZYDt0icpegvF2xHBJiFwJyTHy2LCgC+1wGwALnmKiODArjJmnEEmD6PUtF51gs+v0X1xLVLUavYB/UzMwBOmZsR4Np72OdruEbIji7bKoV3+t3naXH8vc+n9Ip/qrzZpdu9P+X45QINLdAsT6+vAYoMgLejFTPgHf8WVZ46atLhTjmwc8UMCbLKvD/DEedoj9lOTmNh4aiIllZHgOSjDPole8SfxXUtV1ywR0WeXLlaAECFcrZtITwrIsEwzEEPRWQLBj2u76gto9w22MNBRtBNZoUdTRhHVL7t4HcstsQVmtbJ1adRFfft+6v2+z+8aP/f779pb9+8bR9uVPSvylnVPtH5kS740B4dHdM2VBqUWgaClXb8OAAw2jQdH7M9ztwHuDsMYuNt2W47om7zntSe0UVm43x7f3nO3J5zl3E4n+zl8zGe7W0G2Xz2t2VBHGbLpT1zsXSGq3M3ZqCfFfKBij09AyhXOJ5fr2PcC7BKZf8lWYT1xLkAXRn/EaAePWxffXHS/ul3z9pvv3zMKO7jo4d0xCASiygs2nOhPZLTg1woEqAW18R3QIV+egJWhOwJ5fWnswiAl7n6CADADmIlaUWAqZeYn6wzjjSAF2+u2l9evG8vX5/TIYRzCX1+FwC8yyaWYztBZ/2c9fHuXbb9ztI6La1PPwNq/DdgCoynnpEZAM/X+zFncjAJahukhUcq3oNKDf4BAHDICzpMe05UnwaFHnqkM6UynPuq9nfK4xwWIrngCeJ8zzrJh4D70oZZWqTU5iEUpyHa2M/5WJ5zj0ebz0DPwjOS5KdNZmXTFeXkpstNlooyaXGjEJVxaAqGnyoAF+lRUCyKAisPWIUD5jlZMjSqwtCVcw50VxkeFQQP3zGgC8+4IoQqjiNj/UF7+uxJ0n+jEEgewKSNz/miUrIG1zkn7plqwa9/pQDzmSn6uwHLdYjH43PFXrD3bhZMdY8BjEjZOydT0TqvMYFBab+B152zgrExwp3auVeA5ef4vvIps6KrhHIVIh6PAaAVoQyloN+EZWLjzj3gEIHHvgXVVgWisiVVpw6HgVmBvajmHweaodfer1PBDTnMPiPj8yg3V6kCzmXF9zCWG1KW1RrK1XK15zTnWjdtBs5J7DXR6O8JmBXGA9sEYQ92r6y806Zm2zlkYwEOGM8DbtMpYdNY8T1Tj3tF6Gil1M+Kdt1Azwagzfzp2gM6FaMAcKYiiDacjoVZwXqfm7LtKZrpzzSi7WAKajMi5BfnF+3i7LJdnr9vl2fv2MtXdQawDg9JG3Y01DJg2JBxmOSnjaRmU67uqRaC96gcX0STg+jW+mTFaH0hDubw2dGzY5WeMjEKH3GbOHqrokX86RRo7SNFhyUMZiDstJJeuK9X8w4duEMtz/pryOks+rmCX+aJlZxRpzxYbjpyLMfM6KCuLCBF+2phvqTKV1C3DbwT9Gr8kaZBZ4DmJx2+mVfrReR3opDhtm6hpOCWEQAWBddOYxnm+j6dkJHv3vvQO2IaUaC50J/lEO6b1dzz7EmWaC849aRoUT6bK7xXh5SvSwN5rhDNom52ilSdqK2tgjww8lW4SntNMp76sxShw/XVuswtXhTNYsGoh1E/wfoG1wihp3EJVPC7rq5f/tY6h0Mu5CiPwZBGpBQX1wZQb9ab9s3379r/8/9+0/7yp+ft6hK5yQWVlUgXWGlq7XdDAMx567offeERzQYF+ridnDxmX2AAYLV7k162jWIQb3kxCInyxwxs/Va1Jeq+WPq8HQD53QQDu+57l9fH8+8iSMWWmmTffM20Qfvp6uKynuGlsUgvjbb7Ln2x5DjIOcszu88emsdQgVwNvPiZyHqKgIAZTqgI/duvn7AiNP4DkAU9+Wp9296cXrXX7y7bO0RiNzfR2kvOHoBoOt7vo7UR8oHRCgltCYsDM84HALArvmMlSKOOyunul+2iWCgOd3qxaX/5/qx9++I9ATjkFh30kapAE6nMs5/PTrWluU3Ksx3u29HXrkNjYitM2bVedQ08jiqDzSjz/XWP/JE9v7yzlwD1oTOAMezaM/f+43/5b3vQ4egR1WYvUeBDd5aeGsDOIQCZh+1uAPguQ9j3mRGIJUCvObCzAfFDIsAz0NsaS1AXl8ZY6WkpgNMw0KKGeRtRU1FIADry9X3Pn17kxREsHKpxuywBWV8JAgfeVkSiOgCOnqC75mU2Vvaur/OdJ09sVS6m7/oQuNKulPWD9gwAmJVJEtDOeScCmGEgxb2qYO0GdYCLGgmTAhjzy9KZIIN3p1LlvfK7dW78ndkANYWoVscecnWDzsw2AFEESXtLh7VSkPAcBMDdsJpAezxIGouK+nnO8b2al4u/B4oz6GgB4NWHWNFLFgWLKILzsQ2MbVDWnFkbXl5j5wjjfna4CLRn+4B0gkhB67l1mhzJx/cdme4KpoAnAwSuf8FB3ThtqrzN53YOM3tdwqgWtdhgwbTs3DsC0MiH9RzMxob/dusOzndE02nghpFbgVS9Bn6Ht7o+v9dahmC2cpr7peZ1ZKjaCeN9qfMtY8vnw5Qr34MOhhsUvLqlo4HVnZH7e37e1qurtlld8j/lb5t5oX663EcAX7Fm9QzZBdTbPvUJSPq6zy9BpQFwNQTtoKhVmIa2cD67s/ocVTkLfwXY7akO96IuBt6a2l0FBA69mT4/RfzETDB1m8CGUYcSfV4QJ6lTfX7Hz/t9GYixV2Mu0lmgnH/uzwBvAgq5R2Y5QccOnTBaHRuglSpf90sFztXo9iPpnIcxGQ5Qn0vv9X4MQ54b2OI+drr5nsCk2oE4AAAgAElEQVSv2HtVvosKbae02v+oQnvShHF2nRpj+m6XAeHBVGEp5cB7Xvr8hMOrM10iDaY/sx1izB1U+kOXbYX1ktWiMyLc5Ws8Qy1mRmM/Wg8R4Bl0EuinEwPGOMAu2EWIYKm9EVq1qEYG5hERMdGmNZs8T6EnBIKjCnRUzJVcS6canXUhN1TQT4AZlzPt1HIFn7u+/sC+rP/2P1603//+m/buzSnZS5IxluFmvjzi+QHTBmCY4+sA+FND5XfkAD8+edyeoBI0qN3sDTtW4LZeGWValTT5+xKg9bzo35wnU1KXjPnRUP/bAuBdQKHKj7qXdab3B7X83Xl+Uq7s//4MXJZss+UVGV8dZaC0iXWtzoUcPgCfaIv05ReP2R8YBbEAYgGCsffXsQ9RlOrsfB3yUnIT50X7+H578uQRc4iZMhACzHNlJxH+VR/srKZOGvUjVUsXpVqOravNbfvu9SUBMNoiIQoMAH7j2jbVBimPbvtj3IvbkM/R4EqXlo6fwWkqmGor7loD2wmWsficz711cF+bGuQskeB963sIEFd7Z+mM3vuP/+X/3BserRtVmz+V5y4QMwz4MwPgwxOgzb5vgfK9XxgAjt1X57nmVMuLXf4rhugugTzPw34AvEvYp7+6ekjrIeOsR6sYUjEjCox/M6I1RV0KZeXQukqrRYT2BwDgnhMbXt4nT0967iEjutED1UaQqaiO+tXX++zEY/iwVUCGZ18qsFJB8P4DrgelgKo5zqXIVVVKfT9Mub9em7nglL9r49dAxsLPtOG6HjZEtfai68iBoDFWoWugGgHgbsB6nN7biuhmvgpBaNDU9ewBJCOahHE76u1nMOiyUWoFPUcsZ7q1HQF+xqRLKdptKjTAKH4nSHAUtOSB13F4bqwk6p7Q2OVQ8Y+jTlUp46wDFNqJWOedUcDIXbQByTVwNCsurYJXY9S33/PTJyrt+lPXuUajq7Kr+xxzIQq7WkH1CH5EqFwFnUYtqrwGJd575YZVnTdsb3J5cdlWV1dtfXXRPtyg+rP+09qL2yjw65x55dPOP0NMNpy21Fu9orEor5xPRhQjAvyjAPDEDazRDtNTbACxcByifqUwJIssht5xBLhH1Ky6DPyy8FzPX455nnVu/Xs0/qLafFGL83oyp7yT0xLY8HMTAJ4jZL4W93HQdJMCrucUAB5ZQN0R5P0akXuAojxXIzj3ctVoQT1Rs9PKTKHc//faNQGw0rw64Ipe1j5LTtFwSzxXlXdqQJ7lpFvb8ZfgPSLX8Xx9D5fK3ukgKL18o7VRBbbSrTJOK8BW9ElnQ6I5AaefmVEut4Mr/cLV51cylrRPRnyP2NoFrY1Ag8Z/WA8Woou2RT0qXlkV4ZghkA5QQB9zGY/7CuN+ikqr/zFl4wdRrznvvUDWx3ZxddO+e3Hafv+H79q337xo52fnvZ6CZapkfnZy6PesABhFsB4fMwcYKVB4ziUAPIO7ffburwB4txVTgfVs1x3CED8VAG/jl+rETwe5ALDkLBw+T0+Qx3tEKjRaIj17cty+/uK4HT182M6vNu05i1JdMh9XuA2OFeXAgzL9xbNjnh1seTt+bVN15se9RscSXmdbxZ6zn8XilDN/r918+Njevl+3F28uGYUG+L642hAEu75Hd8KVpXBP96rzOdrQf/7dALjaZRzvlNtRKzdXxt/S6lfwWc8nzrTv22V73Md7pVKhd++s3YW//J2fDIDHmxsgVsx8gNb8mQHw3IJnnqx5EbYns47/lwmA62LWnF0pbbdySYAkPba7+lqdg0MAuAooCRN4JTPneq6SPQMleGDZ7xSNvtFrD1Sj8Hrt2pzDQd7tu7g7AK4VhMNT5lxYePuy+rIUrw2BgcIZRocPbjeYDGLmqsvhPUPkexeYP8A8imVywSWBjJp3axpqNTpt9PkZbFRZsHVjrc9r0oSropJg4v9H5LT2qE0Knul69ouBKUuKb4iILiTNHp2iGX0vOmIBgFQqY7sgWXVEOO8Qz1TzUyWwZbvXyNBscPd1LdWarRD8L5VSRGDwGnJ3r6+ve36tKsSj0rlbVqVSEbCSU0AOFT18j5DE/pcWGPMPPVZRsx621Xq9Tdl1662IJuMyLiyjyEpWhnSOsqj5MsK1FwTCAYANrLUWST20ga3v6POj7ND1VC1arYvsIJAnHH3AEWFW1Vi3NmJbo4j2s7fv+rqtr1bt8uK8bdardnt91Xsii7EhAKxKyfkfrj9Ql2felBlLAGJCWOLLlDZfPxkAl3z3rtT7OEr/ZW4AgW2lAZi2bBp9APSJZSXZZApdAmBFMHJNfVa7vC5OuW5kRCScn5mcdv6MgGsZnw2gkGfcQ/2+UR6sgNQa5a15qimjtnvcmu7dnUSlUrgjzFonLXcH7CGkZiN5Nq6GTVtMF/y6ub4J+1Vr5Uhvgt4AYsHYUGE47PUbRoHpTON7USw0nLg4KpIzt0FrD8PbOdAlD1+UaFHxOQfuGRpF8lyzgfIebIJgFfjcpjGrVA2nfWgvpB2gz6P+g/qfZgX66MOLQoCfPvaquIgCf/kMlZIfqcURATBy7gWW3Vplnm/nHhtsS98HBdyyJOZJ471HUO61xnXVgvCDgDDTaCRnTs9X7Q9/etX+8Ifn7fXLN22zue4yX2koVjSTXUr5pQgx7BFSoJ+etCcnj1UFGo551lowBdpnK6OwvwLgdEalTbqdy13P29KczaB02ybPV/6aANhj6fLDrSLDIed8e0Rfsfex59EXGPse/XpRGOurZ8dkP7x8e8nWRO/P16IjR4FGVJP+4ulR++LZY0aOB4ZIYUjgCSFr8RnLPYBwtzAjRTraLCEqjfOzWt+2t2fr9ubdVXt9esW2TKsVbBLZGDU9ygZHTevwrM72aLcNowp9BceHAPAu2zb3xxgxxusC2/nje3hdKhvl0PX3vT9jvyUn1b3/8J//694IsDbNuPHHglPFo7y0k39mAGzFvuuQ9T66sWPykOwqBJXzse/gLm2Axc/vo0BP/AMrMBswBBeRN2kl9EPArw/hPiAmQ62C6R8GgAkUoGxReOIYdOhHUvalGEo9mH2TBrA0/XNx7u4UAVYun/v9zgAH1S19D4I3Ng13REDGz2AcBiVSADjeDyZ6PXCeUwDgaiDM++IuIJi5kkHDq5S2OocWogasvqcjkRZy/DfaCHmua162P+dnhvGVdOM6F3nubcTw3vTYy9Do0fJimHiOPH8M7BVQXCnTBqGdqk2w+DF7Jrt/bhR96vl0pUpzPodb+NyP3MCaH69V8dn3vOC+8Ojix1RdFhULWjrWTjnMZmGEce5rlYgsWnBg7G5/pMrOSb/uEaOef4dKqg8aIqSVMmejl0ZlUNaxJzrdFKA78haxLR1FN+3UXG3WjPqkPr2+pvei9lv0si5gve4Nzxe+i/Ghmi6iafpe9CJmmzHJCwCB681tWyPau9606/Wm3YRDgYBis26b61X7gKrkt6iyGfTKiM7xfhEVJACjDBmjiNvKUBHjNHg0Z58+YS0c2YxrGF35gN6VAl3y67siDSM8/NxxxQCLBuKM4CuP1VFs5gUTYCZtNinOI4DS/Fc5GjNkQL4IcN1rfNzvg0HYi0CO3DfbAWITJDigNtwqcjXmvFXQOudYDoDW4Dbo0hilKIIJel1DoIJ4CZugOFdKbhTC0/Mta2tQCJ28n/RbMRlQBZkgDHRfyl9Qf29ZyR2sBRi+t1FEUIam9IacRdIPN9egSQawpQPK+dB6jVEn5wPHuhsAM3XoCNRc/dej7a4ngZ6eIUO45YJmg2cdo5cj3bNHXBWWVa2D6L2N32Fww5DHf7/5+mnPZ0QkGPNf5TrToEv+oR3qWDezT3LN0qlqp5qpz6qU6/xi6VXMOyJfcnLqu6hK/c13p+3f/vh9+/YvL9vZ+zM6IvpP1zV0o/b8c68P9xQAMNsgPWEUmLnNpEBH9NxR9KKXqn5Y2klLxnXV+/+oFOhD9oud9Mun7/CrPxUAV3trBMB6B9dn9DUKTZqWjD0B+v9XXzyhA+g3X560//l3T9tvvzphRBZshJfvLtuLNxft/GJD5y7kBc7Ml18cty+eHjNlAD8V8OHI+RxjbgSAJd9wXTMhVChPmoG9tlGr41NjWySkArx4e9lev71sl1cb0qBt021RxKdoq3VUBbm2xRQbSkG51MN5jgAfXsGcZ68ldftwn3RspvodP7PrPocAcnXA/EgAvA1wfwXA+8KS41Lt8xrykz8WAPNgKRdJlZ9dmGikFxzaoIciwEkfL+Qy3iuKFe0soJVGFhQ8qkCDagQKdK2WbMUybM6iUH8SAA6jhAZ+5GLhfqr2LI+zK9riM66qB0FmY58RLQ1yAO02/EVv2S4s4ecRBXqb8uHnPqRAbFzQADNNLQC3lHmCAO81g175/7cjd/ieacCcDyoAGWcpDDVmR7BnCmw1CCS8bbw4Upw5X1UoV5Ap2jOKkqhvpMfVKcooBlPe89jSYBf4yihwRpfsNPD+p2JjPpo8rqLx5TpX50WlLbMiND8virZ68DnX+SPzyKpTgdcJAKxK4YgqfRCQZR/Ke5EOoL7Y3Hdu0+UCYO7h2ytY51i9Xo7ypJEVkbuplVZs3V7EzMWXmJsarY0MgK2YPaeYQ1OyPY9V4dS1VITXa+F2MlmcjQB5c80enqQ5r1btZr1uHz4qB/NTRNE+frptnwoLAyV6fU+t0X22PgIIYwR43w8/bwCcdGlV6FVLpVgta+C82l0BcGeGVMMhf7fUTCqsI9FBTzUANt6MCGuVU36Gfua6Uzmp0SwSVaLFlTav7+0Gv1UWqWCLIo2z7urzH9FLA8vcPwlWw10hZ1XJAc68VYONeIZgnFTaPWQjCzb1yIkj+UtRp2mmAzGpL24WCRs1t/+yQI383yiQBdlEwAvjFmAMv29uWAF2tVoz+ngb1ePppOqXEfjF+bm+3qimAeahMp/IZnBLsrEQm88cW6uANRWRYMkK58JHP+8HStGg7grAXlk+7HUf6SRgYbliLdkrpGcGzbhU4cdn4BgGDRp9UVHMB4WBXAHaBcSwLrKvM3+Y4DtytVXYKgtzeb9UNgblWCmeRR3AqtQaF50PdoaFrYSK0N88f9v+/JeX7fvvXrWLc9QJUJG8lFM63w8epAPaditsEEWAn6gIFvsAxzx1Z0RSZav82SVufgXAyzNTZchBW3jhEj8VAM/3rzLL9pRAr1JrXAhL+/9hVHM+ar/56gl7A6MyNCLCGNf55aZ9/+aSUWD054VcgL3yxRMVwMK1xFzLn56SFOcCNOmuoyMX2Pnztt9w7kCrxnkCIwJR4O9fn7cXr1WRGvKJTLOoSF8dUk4TzHMhR+H8UwMP7s+7tKI/BgDPjvP8W09YbS/fc2ab7Tx3B3KFDwLg/+V//T92RoCl2NS6IQ/4gkGyN4T4eYtgHaJA77ePwqDq4/+FUaAXCgzUHGAB4KxeaQVQ12ookLIwGfsAsIzkNBJ65dJynVmojR4ZKWx6nI/UbB6AyqBmaePXPFf6cPc0krPXW87vqvwCcAZgpEFRcs4qAFbhiyjkQk+4CjH5kDpPczCvXBygVkl139GYG38fhsYsAKrBOTIQthfI37VRo4qjCWpdBdrflNKPCA2KKEXk2K2QPJ4evR4AsKIBFqa4JowFmjgTvVTGmCKfXkd5ITNXVxTN7Jnr5/b1MAYYlDDM7Ijo0W4XSAkDto6b9yzVjOuz+NkZlYwCXr4vFQsANSufZkEsvF8NbzkbNM9+hhm4i/r4kQVU0mmgVagAmOA5Ivi9mBPp06JQo/Ko15NzHBFx3xf7022urBREzc7WSALgurd7h9Y59tjrefNZruC3n4NaVbys704l1Gmfaqei/D2dI+QwI3qOdd6s1wS/m9Wq3W5W7cOHG1XPjjkj+R30bbRk4Z5jmLoYtlHsJ1p4ARjsl++Kpipfmq53fZwe6HBcabV+JAC2MRGlq1yJF/csObR1jHPOclc94aAjOIhotyLdc67sTF92tFWPoH2cVZc7aPWNFhhZ3h+d/jzk3VbImFFonxens5heb5BmuWAwBEBtyrZBsM+AIoSF2hwAivIn8kL53WBEiQmQ7Pe+vyuLI/aU9FvMR6bFao7LffR35hjjewSwQe2HXoA8wd+gHcLYRSR4cEz6/iGflZ6EF/HsSJdIKn6/X3+ucIiEnO2pEK7kHstgMcw5hF0WKQuIQCEfcL1et836mm3d4Khzb3s441yHQxFPyQ87JzUXokYfgf7JCJhAAFogoa0LvtPrUQxdDVI/eA8ZxNfcXz9zyqNG6nHqLslOZxVhDzk3mTI0qu5v0Bbp3WV7/uJd+/OfX7ZXL9+2q4tL1gtQ8T+JDRfAsq6C/MTv7FVcIsCwSwCAbQtY9lZ5WHXXksz5RwPAS47Oqkfqmu0VwuVMLn3femqfbqmf+SlFsKz/LAq5v9jiUDUJDICPHz1i1Nd7H/m/iAD/9usTUqABWkHZBzvh/PK6XVxdt/Or63Z2saZWQfEr5PbCJ8Z2RXFozcxwxXPIM9wH71dgLOqzWSM4Iw8YKVaLpNbOLq/bd68umIf8+u1FW+Os224rbDTO2xQB9jzLbyVaxWBj7kSD+uYPAcBLdm9d59l+nPfAXUBwHc+hfbh0Ru/tB8AjzUwDTu8+btgV7q67/2gKdIIvDXwb4GgNx7y0eRiz4T6/P/fBzUP681KgOY6p0NHSBoHn00n2VVBk25KpP+V0kUMAWGc3owHVcN6nCHy+tEegfNEGKYpNBP3TiqYfygAA3Gfx4hIANlDQyOJg3gEAdypWEXiKfIbxMQFgXNnKs0ZM/ToFaon26TK6lgErPPhLB9nCuBt2O85PbbFhoGRvHf6F8q7eOwtzPBfGgsgbKWJhHEPJ48c5bvhd+aYoHKKWOK7GzLUrUYuls9WFWKHjGoQ7D1RGmmlsaejhNVAJkZOF5zCdz7nO6q8Z9N6IdJsKrnEDQIqibbBrg5wUxtvboOwFyNpqi5Q9zhOsiwZv7zANw8ghr/vE3lZFyKcWKsOeKM8bbZsEWNWKqVKhq8Kwca4+z3o+gQoZdjBUlQuN95KyrPYlWuPdjhcYiVmhubb8SMeGK3iPc+Q5mK/v1zMfWHm+Z+8v2vVmo8jvxUW7Xl+1D7c37eMH78mHEQNVeygAYBbJ6JRSgGDLYgNgtEFSRO3+fXnQl364D00p7jm3yHMImdHV+V0B8KxrYGkHMjHIYVVpHhyOe5d66nIUPY2VpMFBcZi+ZFR+rs9mveDXakVog5gKgO0wrd+bDVHJItPwkFdd5f02A8ztyPA9g4aOrwtF1rJfudqS1DI0ZTdY7izVhKBdUXtLl1xrjrf0Qe5Og1LrYcknb3mdcwd6oaI53TiOyqyIPEP+GADL8EauXWub9U3bXIvVYbaNZHxWJFYnBoP+aA1UqONu3+VoKGVy9KuXszKrIjuKUwvaWLYyF/njp7Zag12xaRcXq3ZxccXzBhAsDSkXE+b90fExKx+DuSKZK+DryDBeQ79f5D8iAgyA+uTkUTs5OWI0XlWxo4BfgGbbCF5v61nSuyOFivJiOqRYo5Nogzf5V3v9CX8LeZeIdPkeq9VNe/v+sn3z/F379vkr5gMDBCPVgucoor9p9Ko7BuYVdgiKYD1BBPiJ5gFyNvdyrXGR4L7KviVdaJlY38v7h8wp7ZqWbNP6mlh9BxDJTuk3vpFnfjniNsv1+bLWzbtA7G4ZrHd8vvLsFZbMnmesOswfq/bUofmp79uhMT+rnTXWF9gLPgNPTtDP96h9HQD46y8eEwCDkmxHy/Xtx/b+fNPenq14Pv5/9t4Eu44kSRJ0EDtIRlZXvVkOMdNzhJk3Pafqnj5tV2bGQhLEvgP9RETFVM2+u38gGJGMzCxURQL8iy/mZmoqqqKiRwfqUoCg2e3dI0Gwjh0tD4MZgesBUOacHoKAokOLmYcWTMfoEUwV9p3p6uZx+vHz5fTnn8+nv/58TkVoly2lyGTON/41tEnyc3DyyOOs3xlc1JzOp/sWEazXTM0MDvTcHHz3bwKA/4//+79iSWqSxlbcNmEMGpk90RPRtcDu4lAoZssLwLt5fqJNwPGhtI2/0Mm4k0VUPIQwRkdxPgtsx7NQk6wQ6Ch76c+Z2VM88PyuAcNrHuZrPtMZ0SE4MPd9ZQgDUHWtjkyQ0JNb+unp6tszuuNx1oz+nMFfmwfo34kodM0EVxBs59vgw46JHZy2WAfhqeV7jwxlADlt8lKh5rWzRWs/djgn6a5BYWuGIagsfN91we5zGBnXPoOmDCGi6c3YLOxlzpLISVU2j4AxXAYboDGCtQZw0tingFGjxjXapjZ3qrX6HuQJt3o2OK8SVYp+viVzgusV+EQtnFtQCJR6XAnGXkTP07gB+GVNnCj8AoOOwuKapCqs2haqK5ICtCua34OyG5zNhY5Zx0MOtlrcPDxGtoa1YnL2EJjAZ3hfQR+qQRdfv5Sf7XgpY8v7RqYTDnDQ6JWNLP2Yh8ypsw/OnOUxFXxgxinu271xcZ73H45ns++VruwAmABQRo41HhnhVbCrUtMlLtN6fgZw9vqzujPnSNRJVVVnAW8FCwTS1dKIdZFgUjw/T1+/fJ1ur66m2+ur6eHhluUaLdvXMq9FFZmAHsJBKutIEayyf0R/XqrMIwCBZ2gVSedeeZ8QttlHKeDiT+pcFo6HQW1kBRmHobCbMtJap5F5pZNfrr/Qsudqe2WBVftbfyoAdg/p0TZxLyj1tlVkSkJSg9CSac+xRYxOqLJ1rpMsTI7i8YwBboHPnEftnK122HXweT3O/uIyXAOc89TrPoTjYlAaDbBkaVtWMdrspF3Na68twXRtkeltY+PrM0gCw0JzFT+wxbQPqAfdQRszZR7tGNI2FSVzKxWTvBAgmXtLOI4ShELpBfaerNnmI4n+vDXI2zGN4nq67R3nicANPgsGGED6bVAwr65up9Ovl9Pnz2fTl0+n0yVqZB8UZNw/VOsf9MZ1nTGAIDO9UL09Qc/To+n4OMEvgG9zzn3RLbiWrG+PM2t/rfERwW8FeTep0DhcDd7r8PnM7F8o8KtWTQpEx9+Pz9P17f300y/n0//495+nv/z5l+ni/JLBNexBCE6CPUOxsvsH7q1goh0dH08nH054v6A/mzWEuaPerH2rz7f4QGuAzNTUHmzUxM7rQOFr/Mwl32wEsJiT20BkZ6cK6220J3PXtcbg8+d9HPt7ngdL/k3NAiuwHoy/BSBdn98SEK8BPCs5w0/900eohOP30fRv6A38QX2B8R+ysgK6mIcPDNDcP2g9IjuMf6NmHXPQ9+SyANXOv7DVElqTiYatoJd1XMzIQFskAG72CUYrpocn1gKjHdKffzpnX2JQsLn3RqkGxojzuBgU+9eDAhU/U0vCqk3PNdgnIJdAcT8HEi77L/mR60lLH8P+2Wvn+/g5+fLr394BAG4TsUWftXmRjjocAXt9pdVuo3C2yVdwxm8JgC08MT5Un4OLQwHQMK4Z0c4HXReQRFv8M6oc/9qHURd7O8arAHBmkNzLDj1+tegdqf9jA2CNs5w3ZoFJs8LGI9rJWOfbal1joCoAHkHc2uZkA8oaLNCwZwBwBZoSUunpvp2BrSA4ar4E3FI8w0aGi+/5mYB720+jCcYHlV3sewfXDa0ZsnLguol5XpuWqGtxFjaN8bgB2fmo14ua2ccnUWzaeBahHIPVKppUW3MQiIfT2HoEhxPtqLI3PgM4OUZB74dIRdCF9XllQytF2RmkpOe5xY2o76pPfSQow7k4D5oIVbZfCjPRQDU+i+854EFQXQCwqfJu7eX7qeNXN2fcn7KtdpZVY6t1oDUM8IsN1PPuw/sTHS6ycp7vzjxtOlMpeGPKVWVx1DHHZllVT+X4JWWdbAC3hAngp88rqKJsr8YWfXyhkg0a5uO9FHIxb67Pzqf7uxuKXDE705S3oy6V2cEFADzM2TZfAwDj3wDAnC9/AwDc57AC4HE8QHmOx1Toz7m+UtyqWmqA3gw+R61sqe8dbZvbu3A6NGElCzz1ra6azQ0mkb7TK+MmTTVrfkfb8k0AuNSA1sBMb588X5Mc7nXC9RaZXjNlaG9L0Mt20cBcIjMRBCq6Dclyj9pZg3iC3KhdjzGiGmuAVdmioLqHQ8V1EYwWrr9g6qvPsLLEXnPY62AzoCxrwacac/V1Z5C/ULsLIOwczvIPgHM44FiHEOVCJvj84mY6PbucTr+cT+dnFyw/YBCLIFwtgrzOcU3Yi1EL++HD0fTxw8n08T364x6Snuk+pbzOut8MmxreU2lGgvwEvfGMB3CrOVnFEl2JkDbGexdscwW/HgIERC8ubqeffjmbfvz5dPry+ZwgGBoDT/eP0+7+XthSZ39V/9vaIB0fFeqzBLIcKPSambPn9b269y6ByRH8et723/0+AHibfzL3ft2z177/GgBcx3K0eaNf43Fz4KT6Z35vvJ43A2Ay0vaYecU6oLDVh6PpP/3pePrhgzLCBsGoB8aPwC8A79N0DY0AAtLnpmKOz7g8ANfjYA6OZfCLoFtdb6mmLpX0g32VPmHfRhnA2eXt9OefLqafP19GSyRlm9mj/AnrXTXIySgqjIIh0rapmZJR4zHA4GDgW+cNQPDfBQDWhOkBcGOQuY6q21CXAdjvDYCZ/R0yyTznzCVVp8D3KCrgWOOYIPh7A2BPMm20antkBdfqCC1Nxu+dAfaY0wBggwQVmgD4sG+HVGp926YXu1wHgItYhzMRy/fuDPAyAMYGWoGTj1WzuQ1kuJ5ioJfi+tQSJ4MrNsw+Tr3G0cgreh4GJzLQKexU2RB84jyUj5HHEsgd36uBoLmIqoFU3TxM5cZv16DacI1RWjmIqZZdxZnkyCoKySwy+vwWTqgBrw2sHePqFDlamA70O2VsqKrszGTWPMuZDSGul4mZY1OInXVlRiZqv/2cau15C8hEm6F2DcyUZ3CQ7VgiwhYAACAASURBVDmC3tTARARDmoNT6qJxf3Cw7ADbidOYyebivu7ZYgU1tI/TyclJaW2SGV7NJ9uu0hP5RfRQMysyOJD19BhvtxmpKtCaO5XyFCI0qOmlGE1whyO7xcBCgF4IXKHGF5R2gF1n9gF+H6HqDHXnpyeBMNa2OlspUTLuN9K1Vhut6JMsgb8+Yqz6b60XZoBLPpXvtQCNWrB9SwZ42gG6eRd1w8N1RF9fXwvuAllnjaOy7/7b6s41A2wA3DOvSua0GI3WCqnV5zrTX+/XZTOR1S1Mj9FeaIxinhTRq98aACfrANeUINx20e/TFpQ928FR1b25NZNA/giAtbdEVjqevbOWssmZBa7nM4NE+2r2Lxd7pJxzaANWM8I9cyxFtPzoQLHGfZvuLSfYq7foBRgchvKrAWeXHS5dD8xLxIyU+Bwo2WpHdn3zMF1e3U7IBl/fQKEWjrFLpVynDyaNymNIxQQl+ORw+vABTj6Er5AZFkVadroPnvT7RQYV3MZlrq7b2a+6R+G4ud83b6ftc2zvEqUjDMKW7LPt6P39E+/369n19Pn0Yvr06Wz6/Ol0urq4imNrP0AACcyfw2OAe2XDj44OOuoz7KHH3HZkzr+o++AaAB4DF5sByzx6TbwsAeklX2fpGsfXRztQ3PnZQy+NwW8NgH3y8XyvAcB1Lo5/17nmvzcBce9PwfbQR2XrToFhrId/+XjMFkfoDwzginrgDycKEjkgDGAKhejz6zuCYM/dPDf/ikBZ1ujv7e2wxzBBMP4L/RSVi6iUB9cjTQTpE1zd3E9//XQ5/QgxrPMbUqGpYROaI2IuCQDXe25j6oh/1Aqb2TKO07cC4F9Lm/5uGWA7JH1fNU3RMePbPruwMr8bANY8az/pFBmk4E04kEs5cn15DsC8xQgtGSAN5iYFd/w8J583vtLry5TKbRn47w+AS7scZvJkUJg1o3OwqexpsO/N7vcGwI0Ga8A9tGhqBqAICvja/BxMnfI8M7DaBLubjoQBp423AWVuMv08qZsEHCzVhokaNm4Ycw5UnWMJ9JPirHmv6wRQVG9fUVcqiPZ11E3doNZG1OrQ7h05HsMq2RUE69xBU49MuhwYA0VQ/5QFZlsht6/YUd0eQCRpb8/PpLjhuwbMvjcDal97dfzrBuHnzG1nrAUmkExqN/tdD+JUnlte76DlGXw4kqpMV2SArTwLgZ3HR2YrqEwZx4ajb8Om60wFVv3bGUFTPLOezffs+miAYKzF+uP56jHwXHSmFxs6s7vRDgbtjCAGhDrfewBfgt+HUKaXbcW/EbVzIMEUeNLXVczZQDDvJyjNpB1DEEt1OP11huf2rojoyKS6BzPsDrJv3wiATR9qtK1WmBBjXdR9CThTAMsXXNsbhVxWKSuKq2byvYLffI6mN/eaEFojzuDzKAM9ms8y9sDq+Obfvy8A5joOhozBdm8f7FNkhtBjhrkq1fYCgIMqqPVSapNJJc6x899c6wFkHaBKoO39vTAeZtq1GYjaNvO3/qElXXwMvd5PVfXnzppnjsmwyTeQaWZMpQuH4BfOZ9pkOT1tm3rlugzB1EtkoGQjQcFUi7Loq2tF6/tH9UF+UaAT4A81uah7RPYXtqEFyGZAsFk4uB5ntyU0uJkFrtmvOmYCwA7gJcvIQ1QBb/d3QZZSwH5mBvzy6m76TAr4+XR+fjl9Pb2YHh4gCvbQGFkAvqz/ZQ/g/a5vsstBRqA465fFnrANAFcAUffPEeT+MwJgP8ZKQR7HOu2oVo4DJt2arPNhCxW6+mQ1IGZ/i7aHGVcFQ7D3okQAWWAAYWR/IYz1Lx8PSYlGza+D2FhzEMT6enFLcSyJYOmave/jut3bmmuHNfg6H2ruSXWObLCCfUmRZr/sKM9AxvnT6TXrgfEbzA9Qrh3Mk4+0qeZfx62ts6E1Zh3zbwHAFfxWP3HuGsbnPseoW1qHc3OG8+TXUKAT1PZN1GXw+4KqPzQAlm9RsmVWzFRvW4HfaC3AtdWPlibsuojU0mLdtoi1e74OALdm1gQ56mPpSWmV7qXzfX8AnM6tWg8JJAAAMwvHOs34TIyHATDuiVm+sI54Oq7XHMHI0gKg4VmhQCMy3lR/I8IsJ20TqDZjEQbWtBEcX5t+Zl5kpCV+UI3J3MbaOVGklibF19kLrb3N7O8B6pwiS1Y3Bn9+E4Bn3VU1yPW7GSyCCitUrEMQqSkM9urPOkdkP5pjmJkD0+08JqaxA0pUwSZjDWVgso64ZXQpiiMKcWuVFM+KKqsBiliLGu1J4OBwrUSf0HEccx3lOle2u96jFmvdpD1GUjtGJvipUQyzvVG0QylKkKJLizIrAx19qukYyxnHnBRlG7Vs6gGKjRFq2WakKLqrjRQ/uZFrttVN186/6yN5DvY2faaDW4MPo1PB4AHq6B7gLIvqDGVn9PKFmjOyvg/3d9PTwz1VWJ/Z1qhoRryL49N2qaZbc9qAL+jDhZ7banotLhac0g54xLPeCVG3Nt/5nNQmCbW5bH/2DTXAbfHaqaJAXwx+AF5md4k1lZluqtPx5TkAXIuzrLnhvXQuqGkw6z3J8686cNpPskcvx6SkVf0djVXJxv5OGWDOu1YeElnYAK6jXXPGUHNZ9wDnz+16HLzpMsBxb6QKWmCqAWHdo4ByZoBH296zTQKAdTWuoczetcFrPJwOAOf+kLuR1lzawnqf+pTsSruutpY1n7ge43/Uvqu90r5LhkuAYAW39G+sIxwc9syvWfwQzjGyRSq38JpUOxjbGoEACM5la6MaUK2lSvm8BH4lPudsve4/gxQ5Ph5/O+1JN4/Rcba8lCc5cNjqrktNNAAIMuAXVzfT9fXd9ONPp9P19S1bJUEhGz8HBwcUv0ItMEB+65rQRN1SJ6HuF3nV/V+vAcAjCK52NudN+gojOF4699rrc8cYfYjvnQEesWq1C+O91eCs2W4jOJsb13qcagPT1gSrqyRAKEDFlokKvKMOGPW67yGKdQIwrIwwaoNRCwy6NIAr9nOoNH+9uCMtGTXButY+OC2mmpgnuGcJXukYEMbC8ZCFZk19lJKwmwpYDPvIFuNcE2nQn05vpp+/XE2fT9EXGKBbwJc+REGAI/OszY8A6FVkr5aNfisAnntGfk5r83xb8rEGk+bWwW8AgHtjm8bANRrba1CbAz5kY23ZuwEYotX1fPrbymsJzGdrgGM07DT4OAKz3nBc95sZFQHikUb6HQEwJ2Y643Zq6UjGYgWgXAPp3xsA1w2EojUQoSLVQ2JJzgJXhwzfYbYoivN/bwDc6L0RBcv50rfHGReZHAtR8MfexgZ73f13GZ4xq6ujN7AZFFBlhewM9LkDzG9kFGtWtRqFutlVIFzX3GgU671rg3Abp6xJHs+h6D7qGQXeGXQYVFtzk49+uqTyqwZ2BOkGwDSAg+jMeB8+l51mCtcEgIRKq0Xs6vVUg+x2StXYGtRanKsGCuJJtF7S+LcBMG1LRGu7Wl/3b0a0NzLEEtgJunZEaS3oxb7A0f+SmyPXC9aNlHM7pxHCYpx/zoDxCW4Im9ApbfRsZYuwAZuWWuepny+dUmaLQHVWjS+A7+317XRzBaXZK6o6P0PVuVGVY08AIKH0uDPMKt9AVhfX6+Cj5jc/2WjNpD27Fj/6ACvZ3YorW+oNStD+SXCo9kdqPZMKxHOb5DYRrJTEDL6YOyG4P7GvnwA4exSrVU/ke7GvhBq1M8DtmgfdjZynw7oYaoMFdOWcLbY96oK/GTyr9kSA7PepAZ4DwAJ6CUobkB+uVVkYA+CY2yUD7KwIbVSUWlg4y1kHA+BKaa11qV5HaZtCK6FoJtCBNPsE1xOMpQoE5+aVX2Pv3NJWamwLVL+bmeA2O8JN6tPKade1hzhIRXvStUPRccSKQW2yyqgk7KXAXddnN4KsVr3Hb+zTCYCzp7LPa+fez9U12Pwdoj5+VhJcG/ew0BMo9f4VFNn2Vvozzxm5ii4oIPF42lVkg2G3Tr9eTZeXt9P5xTXVscFWwQ99EJRjMaiYPalZIz1bqzzm7fPJLQFg+2va1/vs9pzj/8+cAU4bnuM6+gVzANhjW9fw3N/9HpHPsgY/WiA4glBk9cV8NQ36/cnR9PH94fTDR7VG+uE9SgX2GgjGfIRA1dklADAoyeG/m7dVyinY3jDAsXVgKHgFEBzZYGSCnQV2EAngF2278J2bu0eCYABg9AVG5lnt2bS2sQa0t6et0JhpRHjPhWGaLIseB9VxbgGoNcNXhACXQO42APsHAcD1LitFi0PS84xnBuT3B8CmAZZNojgLfvimkQlEZy3XXK/bXHjLWcAtz37x7W5Rb8sAR+bNIF/ZX2VSvAFAWXltonx/AFwzoGrh4uwvs1vOiJWMRN0wCJJ+5wywwap+92JPtaZ1fKj4fALgrM9sxzP9pNzbCAwN4DxPM8iR6oZ6L+k/jaiwM3ETr5vrkrFxBqWObbeyB3BeM1SVGTFu6qYlC6yi752pyRlVlfEV+8IBHYNMOU7pWHk83JheUTwZ48wEZ2CiUs2rirQViTnepZ2T7z8zvJlxSmfSCtShjs+WLFLu5fXxeFlHzGtkBkY0XxxHVOhQjI6aHDpeIfyGOY3PAqQ3kS2L1MSzdmDGNcsSAxN4wA/vgfOV+fcwx5lR6rNsmfHD9Vm92XPLzrfXgDJJT9PtLWp7QW/Wb/YZvbmhqvP97c309HivTFP8GMQb/BngKhMFSnO2c3IqmHMganfhbVttWeMdrYQKPbWbt4USPgJgqIbvfCsAxr0xSqCsNtse8ZosVGc1cmSckSqLGsK2nqSAuwiAqf81Up9n9p1BxFHryQDYtb8RTBgYNQmYBhZDCyrj+7+9CnQFwM76t0xuWfdy/vp7Npg11dn0btf/ml6toZWTqLr+zJr6vZYlHzLfuKZRN4FZzQg6myWBJ2QQ18BScyj7XcFr06+CStzWxnB+v173gAbW483KSRNpIta3GSlNRMpaDLr+8GsbXdS2gnbDooQR4DKVmZ5UCQLDoCDwNmaAOx+mcFhx72Zz8e8IurW+p9E1oX7fQQjXVWe2LLPiuSfK/vKzQ21j1XAgCGZWXHXR6NmM+kjURN/c3EmoD3YICfLSkkYiXgmAbRtHIDbnB9RnmX/3reg2QTCeZT7h7wGAvS6XHNbqr9TPjEHupe9vCxTNZYBHv6Stn+IDed3Oj3sd0zlWZwYD7XvoGWc5kW0SwCh+sA6Oj1Ejf0gqNNohAQCjJhhgFWJY+CzOhtpfZIEphDWISFb/o9KjPZ7I8rr+GMcFuHYW2PMRoBjvuS0ZFKh/Ob1WX+DTa9b9W50egaCWXGqgNJJ/FO/rx8r+VgsGFINWEwcLLPNuGjCZM/PB6suugeC/DQD+f4oKdCRDdYE9dTMnYc2IjgTr5SiZDjkc881tkAoICBRgSlB9kL7+uQiSHYdqpPS3FoD7Y/q1bcZvaeHPvb5xrDUAbFpCo7dWtcTowxeO+OZEmafS1M1Zf28hyMdNrI3BEuDK8e0z7IzsR/2v29FYBbcaW25okQk2iDEFmuccAPM43h4B36FqykStdV0qDuPCf9NeazYVx2Amr0TwbYRsyKgsXNo9+HVt2s+Nxlavtzqk1dDUbGw1DKORcsSOhvkgKL5b+qZ1YzsYPRynOqYaS49cXdM9zTmNdlBzX9ASQArGHidfewXgWeOs6GitmzWANLBWjM11espa1Out49S+U/ocA+hVkG2QW2nOctR6CrXaHyW9uNK46dwFWEXLBIlSPJMmzJ7LMW8c3KkBFjnrogdijlO0AkJsVEeWAybaJwC3nFpvxrw/i/3Y0Y+gjbLQjtoq+2IHdHQScgx0fI+PAYFFw+7u7kkdRE/Rewpc3UvR+RY9Rm+Z+eX4h3wVWwMViqtAMO4LTiVaToW4VWslZEckSlP4YPfUAqnLAkdQamyfQOBEq93mG60NQegenxEB8EA/0xptFj5Mf2lMVM1izD8BYHwRiENrG9lsb/BeX+y7G23FOK7BWjIA1k6j/9PtVvuYALbZs7L8DPAF6KQazeBgGI4MAGRJiVu6NNLumGnl92MsAjh3NqnU2iqr3QdSKgW7gTMrVOP+CwVYoChbzOS6s4hSvFcAZwNUbjkXayezpWI2kB6ItUOl+HyAqjOPAEMDkBkkGstUDLAaJZdrSm3anKWpgLqdKwJt+Tg0qIeHWWOf4xdjOG5aJdDpt7wneA8UoND1VzEtsaVqqYpsuAC9gK3WagrmKQNlXQc5q7Ah6keswKMo0JqtLqHQvI6ZHNOHe2DMJU9ZMXl6CrjvI/fAYD2V4HPeewZsMjCdCvp1mSornPfnmmiMF+6H7aLuHwmGoZSNtlHIlLFOOkT2cE0OWuZc7umx9dpkRwJMtIvpNRnGfTz9VY2f9kl/p/q3M5PjjS+Nvln1O/I+ln1A27Q5/68Gbdb8w3X/OcdqHNc6/8djaEz7wdjwkcqzqZ8cx0BzVAwkrZjIlrJv9g7nPwNB+3ukP0Mp/YcAv//pI2qCBYABSvEf9qJb1KJfCwAD5HoNVv/OcxLXw707ArxYQ/BTAYIBfk/Yi1uBPa19CGfpXNZHQB/ir+e3019+uZh+/OViOru4oV+BMTLjwftEBmEy++vx8Rj6Wuoz7uf65vjPTc1vBcBz+K2eZwTPuv58krZ3fm0TI07Tzn/+L/8tXi+bRgDgvIB5MKwv1pm4Gbl2BrKra/KGG1S9bqA7UGgDOAK65QiPDIo/78h6T5PbfFjpOI6gkA7NN/ysGoABALcHxMuprWticTZjm+O+WS9Wn8FYAD8+r2+4sVd/dbOtFKlRyP6i3ogqjFKC9QbKuy+Kj36mnNB8XXW9G2oiMw5ONeI+h1VbZfG04Tfaa4yxN0BbxM4RKZGECvbmNgwD6mrgqxGeXZTF6fXG3y38oiyMDLCN02gQ8LodzrnzVKPma9dY59mQRfPnqmGsx1O2RpFzAGD2cR1SIQmwk+YtYKg6YEeK63i2ur4GgJV1U91Mgp7+PngHjSYMEOefKlRm+joCGDiW6mt1rxLRQiYb9KFcTx0wCMEaiGxpjFEnK/EtXx/ozsoopKNE4SKDilbLnAqtnKPv5MjrHuXUeb7XTBTedx1ezQZ7acBxxWaKz6XTYFun+5LaeAqLqLURRK3up+vrm+ny7GK6ub6muBVef7xH1hf3KDqz6gxF/yXgJUBRxlx/E5Eyw0tHc9gzGngtlGn1AO5tvABnBv74lDlG9XN60hy/fbRZgwCWAYP1H7IvsmZKTPhwngPd5q7W4kAlIBR/NoXq9t3IgJGVg8BZ1G+RCo5BKoKAUZi8ywxDP5fb2tkIkIopIVABoJ3rtK6HtieEinuzPXGvvmfT/73nVRugj0Y98UBbtT3GbwOGpDWHqCGfDwCFQb0GrQbacL5sDaT5yPdLHazP5fcayApWiVWH4TBKwTfV9J0FFVj08Xsw3MIepQ5Ogn3Z+5eU/apgXZ6LM1HOJJni3AB6iDwpuG5/JDO51a4nrVevKpgTGuHOkhf/BveF+8ePbLMzjvG77aN+D59T729rKLAOMb7LzLH7HpNOrePTPwv1agOG2qdZ9q3fN/is4/nattfAQZuTzbYn06fOr2pzbeft2DKAbYBRmFv0corwkPdFBzVq72SAYQiBWVTRI9+vpxzX+hzrvmNzNdot72d57T3IrftkgunRF+9myav/sbTn13N+aw3wtotZ839HgF6fe50fgyvBt5bGuz6T8e96LV6LGwG8suaUNJHyMrRWUAP88cPR9KcfUPt7OP3w/mh6fwQavdqc7e9pfaMV0uXNA1WaDUTN0PLcZBKA9Gftwc7Yck1DEGtPWWXUF0v9OYNJUIgmE8Wxz6BC//z5avr3n86mnz9dMtCDY1nkzvfe27U+iuDP0C8LQF5f6+f7GPjZnAlLALh+cpwDc3Oinws9Fqyfp69t3YTmx8uSjr5xW9//1//331/0ZqGxdQB4mQa8DQDLQTMHvVdt1GXlhbUL6rJtZYdvEZ0B/Ba/pA6UDZk23OU63lr3O7eYXwOA1xb5HEir58H1tYfTMuK5mc0BoPr9zXPn8wLVe/XaFqJk24za+vn7b2sjyudI543ZKQhhqR9wVcaVs541wHX81haHz5oOlLJs1alLEJvzQbWYAjxuPcTNOxwxb7Ytql1aHc0Z2P58ygyO110317n3lEXQvBi/XzfJ5jCW5vTVSfB9eGxGZ8LAaHPdpDPDGtqXyMB29ehZh19pvRYVo9PUZabSyXem0dc65wTkBpUgAsdkO6UiUGWHtwpreVxwfERAfd8104vXqGb8IPvE7FHQ30w9VlY1n19zYMu8OjjYb2CVoLoImOF8Du4oO4ExMQCWh8trCxXUkoNU5jCc7tGRSbBhR2DTwNfMbqOFDiW0Xg8UuWKd7yNbMFng6vryerq+QB/R2+n5CU6iWhkZ+HJtPD9ErSsbxMeaM/iLHt9Bccb9MWNKGnmx4wGWXTMMAJw/cW/Pj/FdBMck7sN5w//HXIy6Z/c73T+cdvf2QwBLgFGAAr0R3TW4j6FVd8C0bvfpnbWJ+EIE5HxMgre9/QC/IfAnGWAewnMdIQHOu4NCkR09vQEAG5C6l+u4fjsbyMmj+vExi9it941zeJ26zdJmn/Y6FkkZ7QGs1kqoMBd682gfTVvms2n1wQbCKc7U1l6h8dlBpYMIAExRRQFoOpoWgAlHUcfPrHwdP9nadPxaaUEkFWSTk36sZyngKcCe4k8OUuG3BMwj6OQAbSfU1fs4dU/h9ZZ6VF+DfCddDwFw2BGDPh1DT6ntF6Y3R5/iqhptFoP9EGekZGfzYK7pReCarVoiuLY8D6vwVWbdff1tX4rrbKwMrmmtbQJrx6hc9hEfxPWJQaO9iNc7LFR8txP3idth+cnDMwECxP38W6UseUw/89n1/wogVh1v+0HjHr4EMqq9WDr/W16v+6wDh9v8w7pe67nq/v6Wa3jrZ5fO3+ZOlxTqKb11/nc2ryRKDIA91rQpDDAqiAsGBwJraAn24f0R6c8QvmI/4KN9glRnf92yDQAYdcAAwPfMxCZYZNCm1buLVfH4qP33MQSx2PP3YJcgmEJYke2FnSNFOmrWZQ+kIv3w+DJ9ObshAP7LzxdsC4bzQinazAj8lg5AUJNLsqfNNVb4+Hr79VT9EP89UtHH51uV61/z7EegWr8zNxfq5xVsigBTfNHWdS6rzeP9EQBwNzCzG7JFXfLBtO8MALhf5DC6qSY79wD+eADY7WYEBMcemOM99AasD1Z8bwCcm/AAgEnllNMCAAyqqIU3YHTcMgcLEZvuaOzWFtISAJ6LIuI4yHAaVDUQVTI63QJ0dLAq1pZM1dxmMuccVGA4F5lKo5zAxqCsGvI5gJmGScBtdDjHTWFcL3l8/WUAzPMvCHnI+VPmJwFgf+5NQ6ZXWrCjy2xovjh67tosvFYDFbh2gG8HCtRzT+d1psl1w3ak+Ho4oKL6PtJbZiYqegN7jPBdZEJNo9Zxs7ZXGS5lnUw19XNyFhgAhHTm2HycieJJ7amvRMnoRK+UKiw9X88rO/0OOtBZLMqQWF8YtzsIXIW68+3N3XQLkauri+nu+pJ9fGmLAH6jTZHH6OX5MQCwHHGNLWiTIWwFQBLOBFktAYC54QaXg38PGeA6XwS0lf0fh8KOHJ3LWIvvqJy9P73bNQBWhrplBwtvqcKP3wIAa34pO7sLOnfLhpP/y9viM+P9v3szAIYDpLKMzOxvrq0INuMayMwotGWvs5nscbu2CBi3dTSTAfY5K2XUNiDtkqn4mamvFGivX9q7sK2mGeP4dkZ9XRU44FHje2wPtq9MDQGwKecF/LXrsYhWBGoUeFKwxY5h/o35liPrLHKOUc9AauJPoYC8VvtogJxrcy7QHwGBVh+dwRODX43RJoD2VVfHu9k01s/q3sj2iFYp/o5p1AbBoAi3Zx12DoBAzrhZFQm461zM0o3MfGvdV5beJmhpgYZYJ8LgAuOsX46gJIAEQGzuTfPH0h6QQQrvLQ6kggGGuuDbu0e1dLt/mu4eJCTkzHa1s7attvFzwKDZx6Jd8B8AuM6O1/39twLA9pXYAxgU42CTfPx4FHTkg+nDe7VCQuujH94fkKJM7QHWjou2jB+ATtCfr24f+HeyMwrTisGlZ36HLbzYyxsJK9QbS+RKQDdbIB1SLwfZ5qTqUwEfe/jzC4W3/vrpYvrrL+oLbGaDA2NKIETiYgiQ2a4x6PQGAFzn/vhEGR8e6oy3PfUlADwGibYdZ8N/KCryfu/7A2BnrlazuP2tdgMe0dl6Q2XLCue/ZJ5nRu17A2DQ9Kzq3Bw9RojGWOb8I08Aswl+26RemS1rE/gtk2zh6iL765YyoVxK0KCMGyikBAmx2LE9ckOLTQ6fGTf0tesaAbCzZXkM/eX7FoBKGiiBSqnJ6BZLAcBzYzsuXhgSgPtxjLcB4OoAtPHwmBSAh3vLGtdUB84NOjNpBoS+d2cI5wCU7k13jlYABm8+bnVEPQ52lp2xHsF3HRs7fgg+yKFJ4SxTqVUnrGwvDDwoSPDLGSmNqKqAZwLgPoPfC2vR0SVNz1lKgVK0CsBvg9iaMcO5AYBd12sA7Llq9oZEqgSwODYR5dVxQyHbWYsSMKlzS0EPXZ9oiHLs2Iqh0C/bM2gtuzJz5hZJuNW558B+mWx9IucOP6yRe4QDCHGYO9b53l7fTHc3V9Pd9dX0cH/DrC/nDSnINTtbVmKhY40AmHOkcO00RsoCL1Gg6xqvANjZXl8P74FCWPnDLPvegTKxoXCse+17HvO6yvd+HQAOexJ1y6J9i9ZM0IRaZANf4N8oKTAI3j84bFewEUCLi/PravUlIUEHcbSe+b88junPfU/gnFucw86cl6hg2qS+XIgZ1aXoYaFA245oHkfwI5SAZXt8fcnKsc1oFNkihuUxc1bFdquCOtbMh3CRndDRzrWxG2qX8sMIawAAIABJREFUR3ZFlhD0vSNtx9KeRa1rPLVmP4Pl7kxwG+duZkZ9YaFjJwWz/6DnR33fr6XN1XfWno/HzUcXDVgg+ClanFVaJG19ZMJhI0Cl9I/qEwV+3T6o2awZu1a1C2LKteudm1Le9/w9n9eHZqunJjao+wCdWWUgmb0fhrztvy3g4NUStG3cMwAI9gIEBAAcWCOMfz88tVZzeT29FsY4xnV/7MFxZKdK1nIE1uOxtj3b8V7X/l2P9doM8Lbj/ZbXN3eu3xMAa09QKNJ/a37vTUdoj7W3O/3phxP++/hon4JX+g/tkA6mg32xudQySS3EsKNBeA3qzMgEAwC7VWEqsIvZh/mL7xoAOxgHAIxWSKrx1TWa9gx7KBszTbtUaVfwDz83dw9siQQQ7JZId/RvQhsgMs+ql58PFr0VAK/ND2e734IxRh+6Mvz69dfvJ9vWQfObhmTD980AFyu4NEh1gbXP1Mjs0OewujT67jKFW5sH44uL4/e3oEDbOZdCrp1XUy+3XX/WCtZ6uNcaprdMzm2TbHPjsWBFOs1N5AfOHOu2QDGRYI3rHiXGofv/VgCc/WR7hWdvNK779L+XAHBzOmZAcLfJFbERfAf3tgaAl2qExyywM4t2xGqG044kprujfTh3PbY/j8/WbHJ1GPsNUk/TIDU35nUBBIHAbJlUN3SPQ3NEUGOIrPEj+tWJrl976PL1R/TXRUQW0VZl66m8XWhM9dnVc/D6C0C2EIxBMN7H8auQUbbEEBAwOK8BKV+/Aa8yVaJfMmMbWYpa/5XGu9ASnbG0WiprkHc4900lrxlmzwk7qVEcHJukaoRwbeovmI6hxwfjyQwHVFBDrOwR9W9wKh8epof7++kB/Xzv8R/6+96y3rcqjtQMcG83axQzsq1Rr8qK/ZIFbta2ZEeWMsAGy8oChU2kqE9Vnk6qNR0Z1q7ieQAo9m2QWKtcAPlvCYB9bJ6AytEvnLMUAXNQSbzgNn8PXg2AsTaQAQgA2UqFDFgVDa6AzH8bWDSQOgBgvd5TtNv6WumHrtss1OcAsN6DSc9rdD07mVoJvhZnEX2srH1P/QIFNZMO7bVUATQz4wyq9uVOVZW4Xpfmia69AhZna3wOX2ueU38ZlDWwVinSTRBLmZrxWJ4Lsnd9ayA/K5+39s5dAsB1PPS9dqcbKqwN4AYQVt1c7huyXUkphnpy6zVeADCooaS/l2Bpd6PxjBUA1LMf723MqvszdO4DmDjr6+uGrZKwUPRRbS2rMjNcsbizx37e1YbymKUFDD7jOuE7AJgQzCIQjsCrA4ear6V8LW6+B7xZJqQ5848DgDMgtO6fjnPirf9+qx87+lprvle1Q7ZVAr/77PuLLPDJySFFrk6ODyh49QH/HR9Ox0eqzT1A5jdqdCVcKQAMZsLDE3yV2IstVomgTenZjfNKsVzzGferGuAsMaCNCVvFEsKmoL8jAS5kq3mcl+ns6m766fPV9NPni+nr2S0F36ov4MB6WyMFCHOs35gBXkvUee2+5ZlvA8Dj+w6gNxs4YLkxgFK/T7/ku1KghzDgHMCdC9HXSW2KrMHuuBn80QGwIzF6MM5EFmdvC4B35mjzvl1HupCxmTHYb5mo/uzLy3J9tVs2jcCjgWBmzkBhg7FRxE1GJMDbb0CBBjAh6Atnu2bGsHidfegCLbUWbKA42wmpGZY5AOzxWcsAa1OUgazPL8FqZARbO6wM1HhhjyBr3DDqtfm9ude8GeR16K9aP6/vbQaLKuiuANb3Vo2OryGdc53Hw1xNgsQhUHOqDC3G0iDfLAFdZDrUOS/lfFSBrVrT6+dnESlfq4RbxE5wdJh9eYd2BrV2yM6QQLCCbjWDXZ+tHe5xTJhFhuAMAfDTBgDGselMB2ITMCwSWREpthPHaHMAaV4LMhtoZXR3Nz3c3bPe9+n5cbq+PJ9euEmDJmjQjNZM+C/rl0xb5HWH5Kyp2QapaT8y+w46MlVOQfgtIlBuKdUCFjMU6PG4clglpEWbEuuG57D6dFwElaB395V9pUbZO/Gx3IPWWdli9N6cAaa3UPrQaCKo13GoXyta7zIcBAIyC4yPHx4edWu/s8GmyAelX/R7MRj8k8cuo19YDiP4bfTTOIRszdBLeQgqrzmhOIyzxJtrIgNaPoaJACMAruC8HseOtjOrfU1soU5bpZk1wAm4uIYHvcR6PwZnfvajw7y2J442LDOXcc4Q3+pte82AC+i1PaU8N9tjO7yNxu75HbXB9dj1Wm1HbZur7XetrDOntun+rHoJa62Bytno4SG65Qyws/NL88MAN21+oXHH2Iz7L8bDwmi4H9VLZsaV/279jGWv/BkDiaqbIjurkcG5PN4Guo8E+1bCj/rxEMYEiEEGnMrRN/fTLQOEfZu/MYC9BsD+AwCvraZf997o07wFADebE3NOyssH0/GR6M3qES3Gw/HxwfQxAPDJ8T4zxACpXAvUIJDdkaBqUo09z1RaoD0ZrZFaf+AojbJSu4E410GUU9T1ZTvg3sA4N3sFh/YBFKg/n91MP/5yOf1yqh7YrJOP/uACwOY/u7Qgs6lvBcBBJJt9eCNYfc0TXvqOX9943gvlY943wj3c8Fsd+PpDAGA7hXKEMz3viAQHrngndZIrQzhS4LZnfnPj+L4ZYGV/rTj5urrfOpEqAO4XipyabTXEb9nw5ybwNgD8BOGcaOWEemxSTfeUyRANWr2AlQneb05+3cTmgNvSYhop0OxjGADY9aC8nhnBjPn7yyhuc3giC2wnpc7fNofjYM5A9s5JztflDHB1SvsaKz8z/Mb9ztFdDaKrQWlgY4HSOBpa3d9Ygz0PgBt9Z3+/1bwyi8k2UcuqzXJslQmuYiUeU9b8kvL8zLmCecLnydYWUJyWinNVeDaYxRyqbYXg0OFYzGhETRjAhDYmn0esA6qcRk2wAbAp1s0ZD28++/haDVt2zEqr6SirnscOmZ8brz/q4jEzrEqO9w3gTX8dnU3ZS/coduBMsw0AlpkLUvkeWON7c3VNejP+/fIEivd19BUPBUVGGGST6hpsNF5XJEc9ntWZ+R2npCPjK6dT9aow0RUAy6Tb7qkF1CiC1QUJyucBZEVZVc03x4bPquo9ACjCzuxuAGBkZnU/hkoar18NgB3AwjF5TW4DZlZACIQFEuPyiyzwwcEBzz2C0M4WBQAWzT7VnzEXfB+5nxl81cys3jXQqp8VeE2acwXX1b4t2VvutNHHewSE+DcDkEU0bqRCey35XM4YjtQ3t69z6yedS0+Qf7dMdGl7VITSxuunBS7A2Czyrqqqdys2Y3/R1smgvN2DM56tdUme3QEI1fZZyTVrZJsWhjM+cQw7vnHZKaa2UgM87kX6dzi9pQyovi4qcbKHUBdr2jEGLBVqrXDv9izzM2QcG41Rr8pNOxEtzegfQI8h7kstmbIkp2aELeTldk4AFWLOBIOs3K+fTZaJ9Iyw6CvRGDweAxwT7ZOQSaNiNOqEH+DTOEuewes5Xyr36pxMY/BzDcQtBReW1uPa6/3+XkDPloMt+Yh1X/s1fuRvcW9vAcD9/WvNSeVZWVRkftG3G/1+IW4lhfUXZoOR8f14cji9P9mfjtGaiJoDakdUAbDnX+VDKaETlH12WXgiCMa6uosae9mxLJHwmpDaczIHXBPsYJvAb1KksSbOLm+nHz9dTlCF/vL1imBbeifyfWrWtvbPNt56Sw3w750B9vFllzd1ZUZvVD5Bsnq87mU39Wk/D/hXO//5v/z/sv1FBTo3Pju/407gFTOefqxDxYXYQJT34nCakKYh6XMVANeLr2u0B8B9XVdO8tdRM7ZRoOeoYXTdmuz/0tjoirct8qcncPQV6rdjrPurS2jZQsl58QZRjZoXzXoGeLshTYd9/rP9ZOufEwAH6g2VEZETL4fYjj1bxQT4haKusnwCJb8mgmTgx2gvpeNB01JkrtKIffwRvPp5tQj6AJTtRNpRtKM2jo3nqN8fwWc13AbmNHqRyTK9yse1wzeCpwaA3R6qZYuyJrUC5m1zcuk66/WOG3hbt6RM53kFUiOLOGRpDf7AAGh9b4v8vu8bY4PaLIA5zJ2DQwVJ8PwAgB+g8hy1ylSUjbYdysA+NwDM/qBBafZ4GzgLrEZtcbAONkCuQVc8AAFWAQdnqS2K5bGqwQ07C84qC/DnZuRxw30nTam2TkknWXOwd6g4twlakaEwAAf4BbUZdL57gt+bq8vp/hYA+D5MjNaF63G1CQoEsxdoRIs1L0vNbtgrlSroPxmwZtwDmAiU8rCttZOuXlYubJbvKPoAe05lK6q4XBU0JTiP/skEwCrsbEtRwBh1wKEjEOrR0zvmo1tdsr8xB4Ar6pnVmCXuj28GPaEB4DgHWUrxzDy+usydaf/wsO0RG3tN2Sdb9reCVbedKvdsMOh17vowna3+CDQ6ANXszELP87rGu6NY7dmBrCF7bACcPoWzswGE4nsGeK6Z9785N6tNa3ud9lZTpu28MSAcziTGfMxKZ5Tjdb0s5/Y8BW50/WR9lDHzOtf9qqVJiwuVIEQCYK0NPB3GiUx3tGBX7WPcQH/6FT73kn9U6cA4T3UomSUpUYBkw6inMN6HIBTWIOuGad9RdyjAoNYsywww7mclU207kEKAbqOlQIZ7Bju7RSZNU9nO2nX1KBZIJ90UCvYAqmxD52yXmCqmczsj1OZDCF32tlrjKlua2THWaBIEozZY/V1Bi67aFbjX+ZIXKdT7Z20vHt/btldv993yEyP48zvso14nSbzR7/fzPi72A/srS/Zh6Rrr8d9yH+NnR/96aQyrX+M1Km0RqDirFA9A9+TogHRniFDBduJ7qHdHOyLQn98zOyzBPQJgahC41AHlXAj4a3erJRbOAKveFwwv9aaGUFYGhHq8gKNUACw7qHWAuK7tnwEwrgNrBgrUP36+JAj+9AV7PYI26nJiP0E+XDItq92yf7cBLss8yXFee3rOhL/+CY8+v1pF6WcEwPXZ+3pU0pEBg/G5U4izsUpepp3/8//9b5kPH65Tg+JMYg/KxonnS1xaaHOZan12HQBvm/BsddEWbf30OjDN76xngH0/85mwUnM184xHwzI3ZgDAfLSFi69JoI1f512+l/6Yc1G97QB4/ll6A9AzWp3mrs0b6LG4DzvI7Vl32QC1iSEAPoDR2Q9BLDjg8iAqWJnbEOoY0yCUmrNWXxbZqjkAbEGY/v7slOhVrXs7Pb2gjK9pTKr2joeCBHYAWq1eAACBr6h5Ltfv2g2cQ85B9Hy0jL7V+vIiWzYkMyuGGnM04wwSNaM39H9rjmmAi6T2iq6viH2dIwJBNqge81xvmkvuu4xNh0AlBlBZ4NqbNiKX7C0sGrSdLmdt8R2AH2ZuA5QaADNS6kBI7SccWWBSfszAwHiGM+rWAQ6i4JrbvbtWJ5RQa7DGzrrmRV9bp+eI7IacZkUirTSakJYWKSYQNi//2Hnz2LY5R9Et0cWV7VUvZtTvUjTs4XG6u72dbq+vprubm+nxAW2NVEdNynbnAEVarMz5di9qXCeHzkrp0eZLfQ6HLZMAzfWuUdNJgCKqoVaVfjiDhJLztWh71VJABpihBs3TuSVS6a3sI0pp/oCZYGR9JbwV9zcAybLQ40/bUtW0a4n1e4X+2df55V1FkCKyk3QUg27M++Qxd6a9w4MAwF4zfbtA7wGeV3SWmqhW3X9iLdf3o01Os+9uLxMDrmMqQzuuz7l/d85JPDi3HdIai77BzoC2WrX0IXr/wPYjezQ7w9FAbMwLO9qcIrG27ACu3Z8CSz0A8fqyTW43P/4xIxTjOevvuoY3MziRjY4xhqNcAbmvn+C8AHTPfzu4Ck4EZbeA+rGmdgTA1TF179F8liOTKGxUzQw3Npo+ywxsqQvG9VOVvzzvFgCoazpsQfpPoiBnTbb2UTn4duat3u84lp4blXZRExnPksFPtpwDMIVolRx8iA6Z7um5SpGsSoN21j5EB/tHrvN53zXVGisVfgyODXEs1EXf3N7xnAjAOuhm0ca6RnWs+Rk2BzwX5+LKG2v+W/1aPou63g3Qe9utz64nYbz/LJ3/NfeybQy2HXt8fwRQ4/sO+Ek1/h2zvg6cu93RyfEhKc7o7wtjgzV8DBB8tE9qNASqoMgMESy8Z7aC9wjZKgV/0taEgjkCNRG0wfwFw0JbUl+nYXvQ9sVmB2UTzPzU2tid9jCfY30hu/zp9Hr688/n05fTa7ZjgkAWx9pU7EgQWPBVbk/MCweHhgQe/fkBBM89n84GuT+5bcOwX9qXqYGL/hlW7JFMwnF/6gMfsY5LG1Gfx89IgUAC4P86Av0yb3ODNSjTOGULhn4ANjPAq4ugtTzSYmuLwZB8JTJlDwoOzrf8bM8AazB/CwA8d53OcLQ+lhyH2sJmvY3TtntHK6S1nzkDkp83MF8+Ar6v2kFTIMtnqwMR87gudAFWZID3CX738V8IYhmHzFGh69WMAFh9JaN37EDfdY1jBXsbC7jVVfZGycaj1pva0BnwWQShBjP6DYgzKeZTrJWoN5rLArcAQtQv+Xwtche1UOMmV+mA6xtICpTUFkfjmDpbwRZVVC8EXViORQYdHHXT1RAYM+taexmn6IwBMJ47HfEiSFNBMAx2E74C4A7Hi/Mu1JJF2RGN1k64nDZlJSVOVdvgOApY+vxauIa9O1NRlM4estQhePJAYKm5TvbCnhgo1WhXYyvMFtficSlAwVT8uRAT7go1u+NPg8rGqi8TqX9wxiBkhSzFw/2dhK4o3oJMOWp/AX7vG/jVc+qPXkUlxl69mr1ymFqf3Gajo89Ayeo2uxkba8u+OIMdY96uoCH6hMemOTuD6n2ouw5nxhg3U4pQcyoA8G4AYFUia/11NcAjHNcVKQaXYF82oEakQ+SP4L/v923gCkBv8ApA3rUvekEfYDOYHFgrlGTeyggO499dj/MEvz6Xxl4idhFnbkEp2ezIwIZGwpKFr/ajznHbQ/XOTiDrYBa/N1D6dE39TG+At1NGziBAikClL1IBcAWEG+skgl8OrvmZ+jkSxG6lEMdRy75g++7gmrLOujf+Z8D6ThliBxHzM3o4mfnJOmUzQZwNZoabjm0eXxUFOo9omsMaDnGnjYDUwkOOOE4GAgtglG2D8y7Whc8roaqwty3g4QzqpkupOWLnPdsnVaVbBjELMPV4UmGXVFWBZbY/ChABEIq6R1CT8duZLj8jtXPKQKOeWZSctMy9mVcaVzFp5I8qAKCBQ100Mr+mQ4PKenZxHToe7maQ7ACtMx1raR/eBgCX1mV9/S3H9mfzd9jzatfa85xLqPRXtO5fbL9625Sl4/ya44/+i68CPgAzvqzbVTkVqM5mZUFAD6JSR64BZkB9hxRnAN4KfgWCU4Aq77QA1OBVeQ3huhi0KawF1JnLLmUeciMoHAe3HakAGNe+T32QtCf4+OnF7fSXX6AGfT2dXdwyaGOGAh51pUOvzcHKNJtrgzkyHHWvugOvwepTjCV/4/erb45jLDEsPd5r147rtWCq9x6vyTbvvisA5lXJaHY3Uuzn7GQue+jfJwAeJkijyFTarzNp620otpmYqgw991nZuuJwcvK6/+y2o8tBs4DO3KfHCVoNmp01U6ANgKF26nnh3cdTYnaeGFxHTUcC4Br570FKdebqYrJj18U+azCUznM6Y3bqXd9YswuV1u5zVP/Pjqg/x2gxQFvJ4owbxLghuPetaXbNCbMzNoiljM/ItFEDixpwsNHoAHBE1Zxhxffa++XmDIBtEAWW5WAocSdKTvYpDQGSKMdI6q3o8KQWmQ4ZAJJOSfTT87wYKVkAmH2NYhpmjJ3pxja23AxbfavuTc6XgIrVmek8c77p9VknuwRVK+Vejm+f6ZtdaS/TBMBdf1p2olGPgwr4IHXn+7vb6e4GCs4AwA8Eu/iPtfgQtoJAE8BP60mbxtbgMc/3Mu14MzOwtHNc+1vmAmpfdUZYAa8EpQJjBgzuV5tZaF5NR59oK4dWysGRmon2KYz0tEakPK02RJGFJlbAe9kndy7w0G6iAPT+urLu0fOPNpB9kiNDGaUetnG6lt1ph0rf+WOKsm9Z89e9qh3IS/q7M7YG2A1oRgZB58sgGwAws9+tvKIAprAza07mCIC9nn0HZlw4wNTut2X0M7Fg21TvX695imT/7mZXN7KGMRYRvKnrfVxDnAVNZCoCdK3uXPsBQNzqT4mNuIe1VZG5/luf6wCo5XrxSAyAZUsDuLZ7ztplm06BxOj/WenQjUnQA2c45+OPbPk8tXXuXpcAsEGrAq599sfZawHYZEylg9mfScGY7GvqwAXr2ouqrQMeHi/RPSPjHMrQ2DfuSXtWm5nb+ydm0iBWhWxwzfo2exlsKQUNPMaZqWut7eJBmOZO0BCxPe5DQYd2i6RPXy50HfdqmTQ6+M16DYGfNJkr+af1mVnM1LwVmwMH/6gA2Pc6Yom0qzsBeJHFlcozqM3IAtNiM7guej9AMVTORY8GABZQPgLoxXvxN2t/6YtUdt0O2xM5QxvxUz4rPGnN3aTtNwAcWdcGGsMPt230w65rRWtENsigmNnonZ3p4up++uXr1fTzp8vp6/ntdHl921iG0jxRG6Y5P3jToOgVBnNmMrjjnlABsNkXnndzeKBew3g9a3tT/ezc52rPcI9VXXf04b4rAF7yPtZsQvkObnp3NynQr7QX3cf+1hlgTYC8waTHjCC0mc6tdcS/5r7bhtwFILxxYrJHxLcDyJtnggPiGt+5YMVSNE5HCpoXazBQ/5tq0HaWXLuZi6pEypjGyKyCAEnNALt+uTj57U/90WqiGvWrr8XmdeSj0FVbXCWcykbPi89581yLTtWRlJHTOIKuih9nLbuIWHjXzcksFPERANfrXNh7dR6zOWzgTGmN8XCbKNfacfZGvalrSlTfnZkqHpetSyK4VW5WsYTMwDY6Z8kAV8OG96sIlZ3a8Xyj4+Fn5D7Jo/PNc1j8yqJYpaatZWZZxycADBAj4A8gqflj1WuNj260isj4vKaCzxnqtefTCVZESYF6IZvm7AzvvQDw7fV0j0zvvTK9zy8SEMNFMVOuARRgZ6aqB8ACVFmjKzDqYJyyI/KuE6jmkhqqZGvGNOaDM18GwsjS4rVc330mdVSO9vkNgB3gY27K99XAl1S1vYY51zjPdE5FAoLp0dZ4bjDd2q9zmGsm+m7HeuCceHxMANz6N1vk7d20Q7Ck1jEeM9i9Cq55D0GX7mi/rYY6QbGz4pWVUrONotninLZZQzC1BNqW9pBxvvb2vNcs8FyvNZ6aT7pb2y3/nUOe7/szCYALSGk15DpWZkKWwxh+htUBq45cbYM3joHtF16v3zEYhK9pLQtnRmtWV/eSwQuvK/8WCPTzyf2wgeDaF9nU3WiD5YwwnPAENRnc0zWvg+AMKvPTG2VYeBXZMpkPZUJblYhVlaMtSz7LupZ1fgNki1sxWBIZYbVwyWdZax61P0XdY2SPcX4r6QL8si6X4PeRNE9kggFI/YxcYsLrgL/Bfq3qnWqbnUFOge025yPr76A4M0pPyD6LAYVg6Nev19PV7f10dX1H5k3tRT/6Ph6LOs9e6yMsrc9xLW079j8aAO79wr48jWs2BNSYKSWQhaAV6nj3m3hVsvImsrpAf4YYlnvxEvQiCwz6M34TAIsKbQaDgTbXf/i1BsF6Ri4pEHsBgRS11lKteg0yKaiqJzkHgL2e/JtrJNaJAPkO+xCfXd5Nf/3lYvpypiwwgjRi8Kk00QB4aW51czOuZ8wCzwHbCoB9jrVM7hoAXpv32wAwxtAlHOM68TX+/gB4NcS+dnvxXgXDA/iVA/r3A4D1wFIUjM6yI5ORtdBd9wIda1GQ7SO4HmFUADxgCa8PgEORzNf8wGHra+T6b81ee7kkCwe1dkhU37NyqOo67YD4yN6Q+PsVALhN9pm5WOs3E2wO92DQO0OXq05qXl88xdj8X7MpYZxwfgBgDI+zqpojAgUGMDXb0t4Li1mB3gj65p6n5PNzYJxhsyBKBZqtXnqoqcY1+DmPhq46gbpElzqko2RD7o3IwZdqtLJ+2xhO2SKrbGuzCyo+8Vpmwvxcx82f9GqAxJIdcH1xBcBqUQSBrV3uYqSAh/6/n4Wdum4z47hofW0Y+SJatt3Iy5vF/Rn8QsUZlOd71KIh24sWHaQ5I9ILhWdlzLtWRUH9JXiL+l/QmXsQKafcOza/Hwg9KoCD/iwgzKxxCSoJLxcgXHZyDUXMNma0FPgh7TAOoiy/j+GMoELsnJshcSHgHurXyve263bWOWBVOBJBs3fbH57clGbX65qaGhlUeyDlfgSKnKVVMAHPVhl2NnFnYCHXTQBgzJ89ZKPddkj2Fb2KlYEoIJFODGygZobLRjTXpAK96cjWzKDujXTvJlST1Ok6315jI9J+bhpQr5cxkFVrPdv5BtEcv14zwA1ER0Cp9nGXk5f9ipVRzLGYW0ebaz6zGAnO5p0UX4umY35Pj/k5xGhMt0/6c4LeQo0u7Y4iWZ/U+CEjXKnCzpSaumt2kwFw7cU7OqOvAcCySzlyPSB7YfaLe9BGVrnOt5inzp4OFMgeAEszwg47ALzvVwBZwbkaFGxBnRDHhL1Gj1XU/F5e303XtwK++g2BKtl0XAYChb49U9ariJczzBT1oqiR6aS5K+L7pEU/AQBDwMgK/y/MOl9c3k7nF9fTxZVBRpbzeY4tgd+511/jd41reO47c+D6Hw0AJ61X+5gDaKNdw78BDgGCBX5FhTYDgVY2AlpHR3sUwjo5kiArWx4tAGC2Aiu0ec9VBue6TLBsjLOvVIGOTKzB71Ppaa1A7yYA9nWmzxT+EJOBokNjPQFkAwT/9dPF9MuXa6pBg7rPHtpQSQ8hyTGjuzr3IqBW64DT561JJv2tgFlq5zR7PwTdfz0A1vFrEL9eP1tKBo4Z14L97d8dAG+vsck48e57AAAgAElEQVTaseKHb9Kiy50lqMJD71Wg3248nOGY/2YajLl2MEmFXT6vN5hKN4BDbNA5qmR/a8Sgv5K1NkgZXcqcBADw8zOUqTmFXz2cBqXdF+JWPNnae3XHdR0w1aAjC4y6MjqR6sc6a9yDvvEWADx3nLpA2kKMKeknQWMTDkxd8JtgU+9Wx2MtQtYMggFGUenEex63BsyjlihrfOV8VwPi79XfSw/Rm0WlAdKZp5KwjGTdMJtDGNkzf8ZRb4GqFLzBsQCmrJaMr1UqcL1/OzyVAtQJRDm7atGooDc6g2MArF6/EnjC9aJ1UgNPLRvRK4paLMZUaW1UIU7lLH8T0tKycGTRAF+ZnFjT4SB7o6j3hmNbPdTtBsbnUzOqFmLhd0IRG+AX6s73d/cUtgLoBQB7fLxXFjIElrrNycEYU2wbGO4zwLqPPgvSeaNBUW/BvIHR0npdeuOJ8BqfR6GbEnTTAMmBaJAZwQisNcxrizSVAB2P02jVslX44VHCoGXNUdpS12mCEu1ewDwn5V6rshKcqACpdIj22NfX5rCB+AgiAGByzYCSHi3tqDKNlm+c+3Co96Y9KtxDwVyt3+ysSSQw7j+ekevcmRkvNYhef35io/3RPXocxqxqtiOq861mORfn4fBGG9VwGEdbo2DQzN4YDmru3zqwnTmvpWpnnJHTd1JZlZ+dU3kerzUCUBVQ1UCnA1RLLIxNUAkgLMdK15D0bdvTSt/2/blEQiwE06Ezg14zx8hSZuYzxxIOrkW3/D5tt+uDI2M07kFL9l+xqh4A67sZOgJNNHa1Vjdet+9+v4lPNgXlzQwws6/OYr97xyya7wWKugb4XMqDB+KMDpx4rDdkfc+vBIDxN+oc724fWgYYn7+PLgFetwJBUvGVaGJmhNn7lboOBuJZg6h90b3VI4sW/0b294xZtpvp+gbiWGIIVXD7HwB4fhaOwenxU6OtGN8fEzUOSLtLg+0+94gImAO0UlQNAqyRMbXNwXxAm6MPH46m98dKrqH+lzW/QX/G384Am0JdASWDsSFUBXEq/y1/LkGwGAVmVqQ6MYCwAvAJJDubXfQDOH7BlBCzIVpKUiTuhWrQP32+mn75cjldXt1pbQQA9pxe8kOqb90A5AIIrgBz/FtY3kHl3t+wvfF3Rl92yXbxe015vWeyNb8nEg9LyTw+89+bAr0GgJdAU530c8hdURANqOu71gZq7b3fkwLdHkQ4id5sKkCSCJYNre+rZGWKhP6vucdtfYDrWOb1WvW0pyOuTsaIWHWfqVg+5n1znOODbolEJ3E//gs1XxqsqLGcM4Rzc2OkQI81rf0zqQX7NjZ9QKY6Y84+VKOdALEfHT/j6kDVRV4/7c3RDpTpMiO4bY5JV9/bZxdHQ7k+9yOLGk6UmQdNLj8yz3UM6t+iA0f7oOhJbIfVgJQgtLQK0esaa4ynHUk7wR431xgz0/JOlDV8piltBgDOTLnek+qxFA/xeaiL85zRAoCOJlSYy8ZXn6efcVVHrDXEcm6txu1+r31Nr+iCPaXQdZm4bwuAPTJTEW2iGqN4M+hEyh+UnQP0PtzeTw8AvA93pDw/3kPVGcAfLcfupt13+9MOKLiT2BlKiMcGFNldAp9obdTmSKP2wqnuKe1eynSaQ/BOmfq8/o5OvWC3Rk2CF4tE1ehnA8sBxv2ecSqzoxIXasEOf4Zz2V09nVkNUE3HRHXBGo5swuQx4H4VNGWM2cHhYbIvakCQixT/HzWCTyT251BO76ZdONoh7od+v4dHh9Ph4eF0cCiWC67l5uYug1gibHNuurZSzn60sGDrDLdf8ToqrbIK+O3BcQahcIHVJvFzC0ZiLvwZeLIdA07knB1u9N4ulbcsBuTrxeOrWV6v+2Z3Si/Ieo9Lds6Z0naTkfR3cIoZ+ZVAbw+cdRb3maz22JTe1s4sKL7NT6kCWfZdhhpsZqDYXi1FAf28lDVV9lTK9GJxOANvMN7KF0aUOjNAciB7FfNxn4WzP+4pBqYjeDaId+uSdGadXdO8NujAHEFmzVR2rAkKa4UQFte364+Duqm6X9FHWwb4Bu2JHqabu3vWALsWF9cN2qfb0jBAa02H6P9qSjRqQqEIfBgtbqxyXVV+MV4IfKLG2L2RATKQdb66vicARib4+jpBcLMrwfAafds5YPxWP28JJI7rsq793A/+vkWwKmCy/+T1YRtbx5OCagxCRhsv9lbPci3MD1CkP344mj6cCAAb7DYAHIAYNcFuc8bMasxVnw82gUC71OgKBCfYRSY4WYg53wVsgxo9BKm8zmiLAgC7PZmDS8w0P79Mn7/eUAzr58+XZCpgfThhweso/tg478Z5VfGa55bt6Ah6Rz9b15r2s56rPsMRAK9Rp3WPKRg8Xv/acdt+8nsD4G2LuW4iXKBNwMPZrcxC6VgJfvGvvx0ApsuoDbBlPV6TAU7xpQQ0MREKJVoPOu9NjqIzxdtGcfn97QC4/26vdu0en+uZ4Lowlq4kwV+vGA1nVFkR9V3b2z+I3q3KqO1FmytHzuuG0gxAoQ8aAMsYZj/hcUG2Bfz0vKoE2gPgdBW9+fs8nhv9wk4FyXFh53g42qfNGRQdjEcFgHNjauPknrhzTui2WeMNg9kaZy+jxsp0YgCrKvpVxwPnVDYyMq5x/dXB1hp1e5QQU2m9PQFa3e5LTlIPgAFmnwgIoBbte32K3sKNPh9gAsYQEX+qH4dIFGosKXQFSnDME14PW+QIhHhTwvv4NzcGbmi1dVXWMI4g2LSn8RlU59KOKsaDzhPFVFC3q7qxuQ0Dr+EaAeof7u6mu9t7tjFCxhd9fJ8e7wh6BX6xsd3yMO92DkitdXkCr6sFTTK7awDcaNDM3AFYViXiYpMAqEFWLqwDnh8t2xYywT3gnYFavK6k4TNLHChLGdT9kjmGoBnmE6jEexN6/+reIovYosxRC8bWEAqcaI6XDJNrktuekvTnBFY7016IDOWzTFvo9ZNZxP7+8OyOT46nY7TVYH/Jw+n9ycF0DCCMzNfuznR1JXVO1yzimK5RxHEpukNa5+N0E+0s8Bt9naEQzj7Y6F3d6ptjlyzITf3XzVBIq7AEfDcciZLFn2Pc1HnegGwoMC9lVrWRljKIAD1JHY8AVvSFr3anOoCvsXFLAMHBtTUnSx6Hiff92eTIau0KxKUqclXi5zFiDvrvUdnZ19gyUqEs7eCVqLoSb3JLPHxHGShn0WPebxuUeP81AFg1xu7nmzNGtlpOdv3BdVa6tGyibIjAR2SpguK+CYCz1ylCDTCNsN/u9QvQi2wv2x5RkflhurmB+NUD/wYYbb3nI1jRSmPMCiptnDCeWKeo7wQ1lvTYqO1k+5tD6JKkzeQ9kwqtOk6cF1MA13N+eTt9/XpFZWhkhasC7ei32Hd55aNa/dg/MwCu42h7zPruoNN7bFogPQAw7DqBcAmEy1cB5Xl/+vjhkP9hPgv49gJYeE0iWAqEktIc1HiHVTW3EgBnf+v0cyCI5f1UiYEo62ntijJA1YJ2pURA8iUvXFcHwWjAfYid9zJ9vbyb/vLzxfTjp4vp7PymB8CF7TH6LnXCeWvvlKrDl9oGgKsvaJ+56+0bG0TnD78ieKfnbor1fGB1PGa9x7Z3rwNgmf90CFT/9JYfOtaDGENbsE3a//XHrIv9rdeyft1jJNQby3ItrMZFIh2uxRwNndob8XENdYDba2x1/OU2SAnEt9xZTKjNzxt0lOxnyRDMHbWCXfy9ZHy77w5cpgqGm3NAurOk6SmGdQDjJPogP7PQq5JUEQPgAGAGMUvX385Pmol+TAXseieW1hPtHJHRxH1boKvW4dqB0wJ1j1dnXZytDYe31Fk3xzEcA4OXSqXCZ5x1NeWSdMoYn95JdMavDxj1hs016eE4FWNkICqBs/wZr9OGSI6BMrD40SYkgOKxEhU6DJd7Ga9QuC1SZSCKzQrzg1Q41u4qO9wDbIFLZVclWCXqKepIo8djCKJwEyTDIKhtBtZRa2gqI64D98VsNVVEldnDb/w8EnwqWISZZKoVLvT+AVlZXOdmsAzHA7gBoHebEc6lqGX2nLu7uZuuL8+n2xtke++mpwc4XQC++N2rRFuw6t079Ffe4+coegUgGbZbWXBcZ5aP8LkyM2qbFkA0ShFGsORMMAErxpVjgMADVKZzzuB9VqNS3EmZW9behjCSV19US1LT4R1aoSGDivZTqLGCbQgKOjP30boH4wyKJj5HOhs+G3WC6hEd4CSCaweYB4z4593UYIYDGQYrOP7R4S6dcAZVWjsVReZZu4jgSzgkZLHshjBSCPIhm0CHeg+tN3Z5vfwdma/H5xeqhmrco+xBqeXQGsPcg6OdQj+fv1xOn7+cT1/PLqebawFo94CsNHPbNVNdeY7GnOid+jk7vuYU2SLUwI6OYarbUKcc9GfaixBVqsDZTI78vSmaldTi4dqD+ms7UAGP95e5+4MjVnt4rn12aYdVpjtmcWHmNAr4oBvhZ+x6Zt1TAlhn/vm66ZNxXM+z6o+BzosfUz3nAg69z2Tm3Hz4w6/6O5i742tlN2gk5XRutbf5x8cxgCebJ3rau79vFbryHPX3mXUNsMmg4YOUn017Rl0jRbAAhKmHEL2AY99ihUNRrs21neynvT0EniF6BLCbYkcQQnrPnrC2P1qnuD9mgQnMwc55oio16pBJh764mb6eXZEOXWtUYSqx5bvlYWWULc2vV/lXS1/e4st5vq98vZVqzH1G46r5W8vl3nrNS37kCFjGOdX7O1HyVPQXXN8tiQX5Tp5/6gOsDG73966e/8f3R9OH9wc0wgSXIX7l1keg63OuoFcwmAYPmpsAwr5uJjQi0yx2R7A3OgCLLKxAbAb/5dNa8M0BJT2vSCjEMVwr3PyLYMj4Gq7vHqc//3wx/ftfz6bTs2sGUrV396UPygRvMj4rW3WDKIOWZBG8r89qbt/o39eTHJk0c3PMtnwkmHY2LURYx+9vBuI2GZ9bKNDaQn83ABw79NqCqZvquGD/6ADYm0INaIzgb3sG+zUAZs2ExWQrNOy6gfUUr6j9mdlF2wQuAd9XA+A44Xjv/r6dbjinyPiCtroPMSxm6JKC1Qze4FQYBJM6GFm9JeetbobuI9uO6w2j+AaemyMAprMVjc5fA4Dbhh7BkDlqdr/OxmyzMsVW46QBiTqRRuEJ42+nfttGpLEQaLNxrddJIzwYxQTA6ez6O/isAbD78fq4aMeiLJUmkMoldf7OyJapbFDdKNMAFZERomGMzabWROvYeo81Ng8PBEgeo7pSnEEev1OBAv7muIfytWiHUT8WWTcHJXqRMgW+kKFTljt2r2H9gEIs0KusAoE9VEaZsX6ebm9umPW9u7liiyPW+D6jxkz/cRshuIx+xKF6STDb2v8UMSlnowA0yTeNFkGtnlKAjnWykR1nXTAj6mrjQ4c9+umSBByBhieAxCK8Fbtc1GIrmKVsZBHAitYmtu2mpzszc3B4oNIIZuwFiBsFdGdn+vD+KN6zIqcyUBCrYWaUdeBydiR6IhEpX9sYbOaQtOylKJoWLlG9lnuEVmckReukDBytXYKq6uygs1/K8mE8dRkcz1DGlWOg/zFlE+dHpgBr6w69R89vpy9fL+lkn1/e0PGmKi36Pbe5IycqM6p9kKvupUt24jcFwDxhBFoJgPuA8AiAZWf6AKsAbi+E1ebNoGiteVjB+KCpEPVhc310t++mfm5up1N21KH22YE3Pei+3tk2Uusp64Fr7+NaPyiw3T9HtWGSjzCKR/mqvJ33tru/ywqH63wwBdqvLQVK0tdRVrjulzgTg0Xx7OYAsINy3fGptWC7qIwrbCmywFB8BvBFXaNAsGjQcPDp5EdwOa8lxXg8j3Aut1hyX1j8RpAKGb7jo32CIPxGdo31lSzbCUFCZIKjFZMp2bgWZILPzq4o0IXSFWQGDb68p2lMUi9jac5t28O3zdVt39/2vtbXMgOwiijmfHsttyTM8EIiZQ4Ac553avCV/ZD9sj22Ap7YswJgMhj7Mu1HsgVg1/sCASp7Be9OJycH0/vjgwZaGwjG/NgX+HVbJNwt7DL6UONZVwDsVkmcawTAOxPqgsdxZzYzWo3ZNmIKm6Ks3HDaHX3f5ypBtAEA47p++nI9/fXn8+nL12uuGdP3LRRnn7gqJvtZfisAXgK+3OKGlkpzc7kxEWemIH2zLdni+pnO93fS7LtmgMumsG4AKvWm/v36zPE2Q5GTyZPs9RlgPcy56Mlyfaapycpwvs1g5OQ0gFm/O02SPsM9GqtxItUFyvdmJuBbAHC/EFxjnIC71QIDAEftHIwYMn4ywlmTONaV180Wn3cGeG5xzAFgO1ENCA8qq/U72jSj1dIrAHBTGG5BhYz0zRn4+iTrBimQEUI74WThs8z+lH6R9do4L1emRgWgmwY5WQFzc6N+XuMWlLgQdXBEUmMbAhSmtwb1URQ8ZQuroe2OF5H23FTkBDejXdSYnQVL4yoAKpCI2kpTnkRzHn94TLMC/P4Ch9O0cdPVExgFbToqTKvgRGOBFPKH++Wqtkz1y1ACt+jV+emX6eEebY3uJgLMJ9xPtDaC4wAq8O5BKCAj24oNH7gW2U78dzDt7gPs1kzOu2mHQi8AybEZt1YkwTgpm7TF6CQco2wrHfsSHPD1OuPhNQs7Z7p5qmlHa5sAiJWCWkEOQC8cUWd35bSEIxp1VczaIOgV9FBY0nQaFL2nsisVXnsasGuIokia00G1nHF9sD97dnhVb6T6eDtTWmEWnmJ59SRHx3PYgY+W5TKACTADhwjnr+vF65Y1ZNGWxXYEAbCrm4fp/PKONV1fz26YdYLj7d+3N/ek15MdHtdS27tUe1adybn1sG3frNl02YSFDHA5ENdKAcAtK1oArgHwaA/TRveZ0x78hX0IJ4vfCV8jkutt/WPuvMYRmxsHMz10/OhzHvbC12mBwbZHlbmhIIgBbLKQnD022Hcbq7lMqZ5raUdlND14FTZjXl8ejnpfvU3XOwCDYwa4xfKKW+AxJDunKa/qGH6+IwBWjWRSrOtc4t6GQBZ7pqpsCr8JgCMLDMoz1gDFrwiIBYABOj3ezlBp/VjgLgNWBsGwLe4Lq3Y5e9P7E9FgT9gSR69hveL/DKxVjyxKNnsSIwt8hbV5Q1VorEmU5eD8dsa9Z3u815z41wDUtTW67fvb3tfz+z4AeJybXlNzrJ3mZ8yI72H/ONjT3mhGm2jvmfWvdemmvoMBAJDrdYi9wOwdCGOBHYT6YFwXAfCdnrOzslibCYAzCMQAbixIM0Bq9pf7V2SA1f3Btb4GvTky9sEbi2QAwKhR/3pxN/1yesV2SBdXd2oV9vCk/SzaI+I4vycA7pKApZR0G4BdA8D28147//+wAHjpBjzhK0DsjfT3BcBZs9tTiK2ESiM+QyuosIQZiQUArEmzDI71QOEMb3NTBvBbP78Ne2/0EjTlZds59X4PfD1OCXq0cAVunf1hHSyd9nfT4eFBoYgpAts0ccKIVHDkDLDPPS6wJQAsA+pawcwyjMd5KwD2Blw3uxqVGkdxDhQbmI2S9Xb2fd1Wj1V2WuPUAN3M46oAeO1ppnPTMwR8T73zvik93zauzjmT9IwAUy8Yles+s7mq4w2accwZP5sEIJWtIu8MNcoGZQRgpkP73F4LpR+2Mu3RdiqWYL0mnjccKmQnDU7aOLUMiCj2YijIeRPduksDR1YRtG1sTGhvhLZGyBw/ThennxQkCGAujOHnAKGlQ9GGo0UOMrSqp98jk+Lo6Ji/U9k5AHo431JZT6VKAqLWskXGgbQx0nbFyiAIBf1bUY92/XR849YqUBFVWC3NJBKk58TsSyiuJmC0krHWI99n9le1VHBCFOSR8JgzZM6OeU7wmexMyvxG5qbSXfF8WbNl5Wam5wqNLrKy+K6YIqkCayenOQ9uzRQqnz0o7KnADYiFciePP1AVvUx4/1GjhmNaTAVO9y1rHkG5vJ+uCX6VeTq/uKHzfYWWLAykWKit9mfN+TfO6zV7NL7nZ+bXZQ/mAbDtmrLbsS4iMNvmX2gR1LlTne/+9Z42Xp3iWUenBLKqjcU8Xt8+U1N87v6zTZPrZBPoGODSBsQm7cCZbTYBbNT7tvEMwO7PNup31xdYPW0NsGsGvWZ827PpaOK98JnteA5R7vFw4Pvnq395jup5atl73BkgKvcswGwbI5ErAsmY375vK2U73s4SEdBKERikAJz+QzmAadDuvwuxK6wJ/DbFGJeGz3Ps20OOwMkQiEgqrOo9oTmBVjg/fDymGjBqgwGEWbqwqzXL/SVYGThvA8G3EMW6IzsDdZdXN1DpT7GevzcAvM3TGwHya0B1PaZB3Np5HKhr87xNcq072Z0iCFgCUQhsoK4XH0EwAj9Y9wx4cC8Tc9C2FnsGe/4e7E0fTg60x7Q2Su+KKvQumQGYC5iTYCa4r6/O4f3KdHtngcUQ4v4UASxfv2t3GwDeWFfyr1w914Bv08FI+4NrgPlHuQD6AH8+u56+nt+SmUAQHIwKMyh/LwBsfGJL2vaC7cAl7lUCY3M/LbC4kKiovvYfEwCvzfoCjuaN8PcGwEsPBddlx7CopA4PyaBveQjW0WkC4C1beB9+aafbMDyFGugPmaLqTS9B/zazqPf7ya7rdNZPx5TxEo1TzoCyTMqyHh0dybnnhtkD4Py+N2U4zEG1XaBYbAPAdaP24qnf+TUAeA7UjtfusSJYi8e5EaeILKtBbd1IVe/iTFi0PGEUvQ9CjBvPGgXZDmc6Nn3degJgZSE8n7NuY1NhVEsgAwyOyPoc7nlaN1FTq5kdZV1n9vsDqCLYrz8lg4/vGAALyEU9cAOmEoiys9kFG1orqKCoBmVNFGsFntiGSXtvm++iNIe4RcxDZ/BZLwvaeaxJjVU0pn96ZD/f+7s7ZoKfHu+n6/Ov0zuWBhxOuxCIYx0rsr6mBKu9jvsUE/ySpqUyAggwiRWR4AQXKudc9GDPxZZxKjWJ+BbHLWqlBIIjc1UCUA38l0BSgtMCVFv9kxxit21I0N0/SlEn7TQH/bnUTZIqHLfmOaNr0euuwaoAWeDXfRgrXVMZU2fa8P2DUDlGa4qsRRQN2pTMNndNyWJgIOaDZoUywjE2bd3g+qCyWxa614fGPYWPME6kYdL5xrmdHYvM073ooHB0vkZLltvb++ny+lbXHdkzB2TbefjH8v6xzUepW9oaAPYazNZgYx9wr8GkNGqe5nxIWmNSCBt4KrTIuudUBo6vtc6PBH+btMRtjjyOxwxucbaVvc3xtA6C76LNAc/ryPAnPdrzRCgTh24Z4QKAuU+GHoHXrxWiK6Btf88A4BH4bgJhOfHt2svD9rg3l6GA4C4gWEL4tgcOgrkuuF6jR84BKgNgi2A9UAQLoleoiYcAlujPCPZAkEqU49ynMO8154NmVCjk3t+UyY8+qnvK9gIcQbQOasAQrgMYBhiiKFYE1PDMKISFGuRQnzYVGnRsBKROv15O55fX/Mzo+P89UKDHBEK3zbZ539uPbetm9By3AWCD3+qb1So4P0evgzqfEKyguNmRFJ2R+cRc8H7WsrsI8EawFKCYmdu93elf/3QcAdsAzZEFxhzRPICQ5wufPwAwnr+vw4rnUnCXrVD5TlK1cU6u8bghZ4IRXE2BKflwCryGiKYcu5adbkB4yADjY8hOI0D65exm+nJ+wz3i+vpeAdLfMQNcWX01jFhZYuNcGP+9LQM8Z5vm5pf963ENfv8a4C0j0PWk3IiUf38A7GyvbIEznJY6d/QxCrpmrn9bHbMdlblhUhsSi+9sm0q9k56fFi0od7n6uarYXLNry3XJc5NPk85j01PF01hGHVPUilLc6d3OdPL+mDUcbA3R6kh7p6hG1+H825jM1dmOAJj/rtHqQQBpXDi/FgDXSJUNdnXYcR47p5WG6+yQHQ4BqKjNRY1jtMNQkMC1hZlV2AaAk6GQogidQ0cP1LL9qVhII4//a6rtAjR4VrjmEQTr/sOhK6rQVuxMByVdRQVJVdMJoPxwf99aXOAaKSx0iAitsnTOJjeAzTY5VjJPKjZtSmT8fDY7mRZBa3U47ikc16yNKAAws4y6b98bjX6IWDlTyHUa0VZtjho9PXPVqvq4oDmLBv1Asavbm6vp4OhoOjo5mY6OT9hKxzXyFIxjXSyAUQDTULdWdBtAOIJJcU7Lvqk2NpgChaZYs/l0OHh/qmt1JtYA0Xdh39JjSaojKecam+ZoFrBlgFozwmZ2NKfLQlONGpsZ0X4cbVt0BQJtoSLsmmHX7INWGVRmOhlFDKQFceKeOcci28MgTKh8tmxUiPP4GMS9gRgz6h3X4rlfQczORGc7bUzODTtFdqIqAPZOYyCH34jewwG7uolM8KVo0ej/iOxUo4iWNhijbZvfY9aCqz14XgLAnOcblGeVIXiNNyd2J+uW8xknjXZ0dvWZnGe+hxaQacGQzGr25Rb6hsUsq+3zsdfaJPX1iFmLq/mX2f86tl5XrAGOevHN88Z11Uwl1yNse9Sps0QoRLBCJdr0/dxjIqAQa9z16bMgOdBsBTAy75HVL/H4tA16sc3F0kN9nE+e05XKPdKe9WxUD0kF9MgAEwCDbkwBrHvW+2pOq/URMnuiP6uHva+afU8djIxFWfdfzZ1Q744WSSirUA3wgfrBnhwS/IIOjbpQ9AtWaYIybKA9g46Na4X2AKjaEONC8OnL6VURxHICIFkZc2tunCvbPrP2/jYwuu39NQDc1sdAkd52zPF61wBwgl+vc5fC5bzEX253xmcbhgNzCwFQCg8Gld90YrOSDIAtcqXP7jIzi33sf/nX95EBVjZX/wEg6308UWR9WZOOIEgILzK4G4FjBdcDAAeTxwF31MM7wJsgWGwjA2Ctr1Rdtwo5bIzWUiYgVIpR2D4E/c/T9e3jdHohAIyyGVKhvReE//FbZ4B9zafnpqQAACAASURBVBX8Vv/7NfN6GwDeFjzpxqLUHDd//LvXAG8ZhT82AHabIjv3MmydwE/N3Q8bzDbwmxvzfCZ47MO5OpQlQ5Wfk+OtDcGKLEFpYk2zFR19f/rcuFkvnTcnux3UzZplTVAu8biOqK8lmNud3n84oZMgCqXqe7Xj6hfe8w9GSQDYGfjNQvsRAOP8vXO2SYOu33krAG4tGexHtkxpjqMdCGUOsz6u3VdNs5TMNrNEBMBWDDWVXI7SayjQ1TkYQTrOj9ooKxQTpBWVQ2ctbKAtOKRnWvvbZW2txi/b0cBxWaJp2732+M8BYFDk8bxpvEtPOCkOx0ZglUVnAqyaOmRvvKX6URFYUNU42wipJicCT+GkqS2JIrla/wC8EiwjOGqK18ru85kFILMT4SyyxLAEgkGbe3p6mI5PTqaT9/jvWACYwFYZYFGEBU5VY4fXFRwgQG49CHvBFQUQ+gCiHQf7vM3JDVEoBTgSSFRHx4CWzzcoz9zQ4w07KF7rBohz4IXjF7RFZ4BN93QrGI817s+fdTBLnGKBJgNs/g7HwADYVM2WAI1sm7LFcrhaRioo0KRhUu38mcqvolgWi1r+UZJOLfsr3bQESnCmDR7qeve14xnB6WrZhHC66rMy0MI4wAFDtskO2U+fLuigI+IP6ht6lCJjhrpFUUqfuKa7n2JvKgMory8tbm2zp/mQe5WdUdqNQfBEnw0Bt5JBZQ/nUsfXgptdXbUBWQmuDMIyCiil0JaPaVs7OvbtmZSATYLz5Z21roERWHH2DFu3M8AWWlOv0n7M6tn4XskE14CS26x4rrjOW5/JeZaBnai5bUyESs+PSzWAiIuIpZR7bHtWrmlMZX/P49xPN6eVmRh5H3XtRKbLABhzmaJWAL9aawC0COzgP2Ze75TJQpCHvdKZ8dWCxBhDhd+CiJtB6PAhqJKvPcl28+goAPCJADAywT98OJo+vkc2OHQHos3iDdYX6+6Dqo16ZYCOm7vp9Ov1dHp2OV1eoXWdsoPOgL0GKL7mM8uzcz4AUz+/7fjfEwBrb6htvhIEe99szzT29EaVjqCYOkeoI0V1o8Q+0N5JgSvWeIPqrr3V8/R//bcTtUsKPYhqj7E0MdUYlAmbCzCMNS9BrfB1fC0uBQp1d+2VYpFBGMtBFQaAwmaqIIh8UnW/oH8AgIzAeQnqL1CgcR8ombkCDfrybvp6fjOdnqNf9S2DNhR2/DUAOEzWmgr0CIAXwW8koebmsf3TJQr0trXU+yjJ9noDAE6aqibd4DQNzvl4E76AupC2Lbq0to7Mzm8Q248zDxyLyW2LIh0zO3jeZJfaFRm4yWh7Q5eBKwqX1TsaIsICCusR9rpxj2PJCWXV1fEw9dYXHDQ7A85I5fGd6cs2PhqzdQCc95IZmeogtb+7XdUXGlHb1i5FIO74w0lknuTQg/rJn7inJuITrhfrDPmZTbGpbgFGRA0b3wg67fi3Fl4ucrIEfctgphhTfY5dJC8AY2vXVAVLCi1VDluqF1fabgWCNvz+3WXYDKqKSJa985wC5a/SImI0Tp53ovCl+m0C5pgR4ch6Gqf6c59dc6EYzq7oqzYVOihRTzsuBY+Jnzeypa0dUWyOFj1zzS6uldceNa6eavhNRwgbR6jjup3OrAMRY+PPa634k2FIWQP2qFrUVsuT0dqWBXRaI9ReWafLdiASZ5LjGrXt3OTQwkeZDBwXIP/k+Gg6Oj7oQC038K63rbZLgEXWH0WtbhW+oa2K7DcBYdPKnRmFlgHOGmE78J5/1fwbzFpNE7fkTVrzadPZ9evVlqsOCiq+YgA4Wu8+onb0cTxE48eagQo8dZ3ZOgL/BoClMqszQm08Mpvo1kQAy7bp7v2JwATqp1ib6BrDhnSSSVHnjEBID0ow/nC4eAou8gr+lHV3xgEZCa917Te2x84GmpWjdcf65pfn6fTslpkJUOAgygPRIET/UaMoMIx+0rb3uaZtDxxUqPuQzmxhlk3miJ+y50oCol5xXnbWDm5i5xGspq3DOvE+UcFvjg2+25ymxgrpadW21dXmeY1UuiWvo7G20m6Ofkfu//X5arKrC2T4EiUrbOfedYcj0CToNVAt6s81I8a6RPbpLf2BO4ZBtGhywCWyUGZ1JGDX82z3FcwbzXutQwe4YtY12iZLjiLOZX9Czzu26Qhup73QNZk1U+n3zfHn/HWf3SdmqgiAY82ZzYDfrL2F+jkBstZj0vx3mBmuJUNtbpae87ZbGFuKYaH+81Dqz6BBfzg5mj5+PJr+5QcAYGWBCZJ2JIaFYNP1jTPAao+E6wfAQA2waNBSa2/riktheU6lpVzzYXMtzO5hr3hxuw+9fpD8vq/F1kH2LgOdy8epgYn6Kc5r742NOVWDNvK/vE6dzW3P08KOxXY23y6OLfVvUZ5NfW8A+N3O9L//24cGkqngTFFF79lInoilgCAIAo2Yo1r3SkpgH3EQ132AtZ+lWGID19zPgwERQXvpm2SVFe73IZhIElYLJl5RmPc6ZGBsd5f7FDLAEE5EBvj0DDToGwZtyJAI5eoapJzzxbpKmV8BgEfqc/WZl3CQv2MbVG1t3aOWZpftZbX1HRbdngHuD90vmB4QvWK9bch/8ztljW8efzk6uv186RTMfba2WUiDbbihb7SEYzcjDH4jNhPvaWAD/I4hiwU61PZ7KKYwsq+1hpbnnKnzXDNs66DbURI5Utokl4MeFcSnEnYC4Ln6MjrFM+x1nUsbuq8fGS/2Bw5KJ7PAO6qDY4C9RuyhgMuaipwz4yJrzo+jxADAa3LsBtph0BJMyDCNGS1t9PnMBOJyThBwlAyH//Y1kCrLDRSZx2iVYGpleEl2njQ/sy2AFEWREbZzaoEIRRQ9N9MJEGCSccnnvrz52rkOarzHPyiONvzOyhv0q5+lHngF9g4UeHxcq1UNG/vKdoE3U529PgUePQ8NWD1GzXFzsKmt47imwfbU9cT57LEptdmuVcd9ATxUYCMs5QxMKpfj9epkkyK1i3ktUZVKyc7714arqLM2agUY3PIk6V5tTkWGUT021f7HWaTR1tjS0fkt8zZMSmzked0c4xCXspNRN3srKItOroOqRjJBmq/BWVuPXb22tmbC8Xa0ngA4sqF2oAEQfS1wNvy8+lYsAWzj/WwDket3pGXyugGWg1UAQKkWQ6JQw2kwIDYVDTcsGlk/0qODl/NloqAKg0IxD30v/g1nyzXXdqDG59jo5iXI4DFHtgAAGEIocNKRBYYQyunZ1XR2DlXQWzrmzgQb8I7OBam3NbAWa962pnt+8Q9hdN1YtbG2j3JGzTzqB23cv3Jc6n6oNex15e+IoZEt3Pz63L7Q26ME0pXarDMmka+xkCobZxgbj5VokhnkNbNAtjsd6ThFYy6wjKMETBj8aPXpWlP4YQCw9fWO9lsDbVoiWw5iaS1YqbxmYl0GkvtDac0S+6XtqY/huelnrN+OkGj3p9Mac8F2xs+iBovxubHMgLW+qK2MTDDWLutsSTmWJoTWIdamWoFZqR2nRD94YfBQ1jUdemBa4XrUq3t/OoT6LwWv9kWDfn84/enj8fTDD8fMAH+kroKYJ8j0ovSANOwA4KaSApQj4IT+q1hvEKbDfNNepTm19edlCwD+Rr9yzU/cem2NSbCZyNFxa1jHQbvNo47rs/67Bm/5zdhfq03lWhv8Kq9fdkSIgLh8pRSOo0pzqHubVQUBNDGn1ALvf/vXDy3wyFIgBq5dxys/1OrfaoOUASPvCw5U1zXHPR0dAEIsy/u8953woCPplH4cPs+OEWzzqLGsM2QMMuM8GCvMUWSAP51eUxEaewAYCrh2MyR8LBzWPlmbHzP9tH0tde2PdkB+p65wDgCvY5H8DnsGOxEVU+g1AHi0+ePe/Ioa4OVloE0JgGO5FrdD223nW1sE86ILr1mMM0cN53TZ0FTnOetU8/PuQ9tnMv2+DFk+iGjvE4CHg78I7l93R6PzhIWddZumK8/f32uNWw8SnfGQ2NC254tzZCubTZD1uruMhVwAsPZLRLgP1MKETepV81gdEBq/BgKzHYQ2mX5cuihQAcDjAubVlKCCn6OdLd/TFvJDu/XKCNh0hiM7EAfrnLcAG12Ao8si9XRiO6kEEM5uRSbBALg+D4qK2UGlj7DZyiuDIK7NynpWGCRuNN7qYq6PUTfZiQTALQjxAgcOGeasGTZluF9Ttf7cmf1U1dQ8t6PtuvUhaxGBHF5HcRqaYxbgoQXCoscyj136IdPxcx/gYBrUdZaOegYm7GSqllaZA89ZANtKgdxYLyF0IeXjpFR1hj2+hHvJmvDICoVQx7Z1WJ3fOn8MPn0+PZcEtKJ/9yJX9X4AwO0s2wGp661lMos72K+XzMqmk5BZYQPXlnWOkgaqhrsW0GUH8R4zpPE+gLICTSl+1Z5XaFk5G6XaX2WnqpAW7sfODZzzMetRzVAFvxgXjk/LUtd66QAqjcKetWLtWcba1rimWBLeV4AF/+3SyXHrGDhpyASACvf59IqOuXupIqM27i3NaWnU2HBmImBmFoGcp1iDesA2oxtTzzbHNr5mwsYPG0jqdx9ctF3xmrONEQBKvYLqUNd5jHNZhM/Hku3KfaS3l72j7XlMgLcCgLWdhJ1vjvrQGi72HNumGlTz2vT6yTFxG6HMqnItmjJd+gNzTsRcauPVynE878LRHrxoB5O89v0syFCIgNzcc/Pn7QLXw/o54J5yP4CwW4jLse2R2gpB7Rxzk05/tIuz6rLXsrOuCOSwJVso5bJkJ0B43Vvr3y5LUWscKOdH71+0ujnan96fHFEN+oePR9PHE4lhAagAdN/eSfjICtC2DZj++BtZNojSfTm7nM7PrxUwfYN0DZIFiz+FVbLNvi+9/1of8TXfn/X1vTeVhz/XVqmuc9uFupc2WxHH87nSF9QKqzbB87QFZt35wBnhqBF2iyu0RUJbI9QAAwhDOfqHD4ctoeK2dM4EO7iLshNkgEHXp9hgC77V/tfuGZ46FhaYaywfiktqHzJu8D3VoKHnWGVazD0fjBHbFdLOPU9nl/fTL6fX08+fL9kSiUJYCBhFq0ntGwLMCYBl2bmWHQTL+FYX2OxxhFsFbgZAfa3VH1+aX2KgJIha8+ltj8v20yWj6uvND39rBnjcELYBpD86ABatd8XGINtYrFD/kCvdsfS2rbhrOPZbDc4ImOrk4d8rKr+vPddvC4B1UdsiO3Mb5kixxmcg+ENqEvqBQu02MlpdX+BSo1gdkblraJutneMqJ7gwDaoDNRpiG1l91VnhzIA7S6zFbkr5XFYks971Gmt9si+vbRaR8TYwb2BtS4NxOVdBPYxNg9cXE6qOW1VRtcEyVZuZq1J7l05N1jc3I1eCwc7O4Dju80yjG9nvRhevtLxybThPZt43labxUZ/DzrYBJ2jPlUZop70yCUYbp2doZeFs36N62012RKWlV2fVghXeaOAIVBXZuekHZ46ZItPuI4rtetZ8bvq2AxIS1wkGwaJ500ZL4FyCAj6msz1iFuggFrB+tytVTPYGngHBPqUAcIhoBYBv62lgSziiXZkAmP/OXinyHoqtEfRyTXIDsGHModqczyxWp9+LXr44NjJOlXqsZxdUVlwfVT5FabT4lR0ctkaKllZS9sz+oGl7c97U49qOOIPdAZ6oQdbzzHrhem2yNlYWjexe2chU2yYA7Iw3liDuAYDi4upeIPgrsgHXzFQBCENJVyyKFCPyGqZdiB7eyuCrNt77o+Z6BtU4XwIIOyBXwW+zpSt9RkcAPAaLRhBs560C+dcC4N557mnT3TFKtqk6cXXvsWNeg7W5DCFe42cnrQKtLfT1zvnn8VkDwLYfsm/K7I6f95irzjWp1Z5P/ryAf++weE6PgpK4VwGBvoa5Mhm8/tYAcI+1Q9081huyq6AXu95XwSUFoJBdJSPDgSwyMgKAEAC79Zz3YmsxzGgzOGC0B+qzsr/HR4ekxAIMowYYQOjjeylCHx8qaElq6Q3q6UGDlQBSZp8FGrCeQDc9/Xo1nV9cMWOsxKjW0lrwx/Z21Xz/ATLAvr5ZXz/erL7oWtukcd3M+RfNP4pSpm6/Hlhxfg/HbYJTreWR9hLQoPHM0eZKvX9VB0wQfLjXWo2p5t7t6HQ8HJd0d9DgyaSRrsJjiCtW1o7XC5Sfk8WlvRGiWm6bxPcai8wJkqST57qytsLiDCnq0i/T5fXD9OnrzfTT58vp0+kVbb5a5fWsOvtP7XnWJJ8ZHSVhU59/DfZq5WWZ4HiV1XYu3cFvDYDH83xTBlgb9HoGuJucf/MMsB7AEhDEA8iocjyuuEYDBG/uPUhUxskiVPUe5SQsPM6ZbPBbgKLvo/vOdwbAcnIK+G+3/noQrPvyQu/FodS2xq2RIgMchif7B1vEIjONdr7G8dUzDypnOLjL5mNTRKI6Oc2BK1SgNAZZP22WwJwBIGUmKGK1ntmfVUZUUWz/8Bri2p0ZbOJkRXBmaW5pU9kURdLx++dmAFzHsxngtn76ca+OJACcIvK9Kioj9Y+PDGq0Y4fTQqPHz6t3LG4WVOgqeKCNUvV+7vvYzmua0OOTMmxWTn2nHrmuU64R5pr56cbZGfKW5YnsWrTb2pgPMxT3+twFUJMONn5/bo44wOHMcQkQq41B0yDIOtMKttfmN+qFZSXzZzRfBMiRwfecwnXD+UW/xNqrNq9RR4ST4HHOthCZpRptMx3cpqGQ+gp2uKtipjNiznjVYMPc3Pe57KQaALd7KgEXb1WYKwLASXl2CyWDrcwYZkBU16Ix5f07g6kX2mAnAE7gU0FEnYsG+wnGSmsNZw7iC2ILRDYhXnMwDtcPWikUo0GLQ1sMtGxBpury6obZjAcqmso5agC4KGb7ugA6dEuyJ41JENkpBbPmZ2ANEnQTsHx8DQDjujKYlfu8snsjQ2S+DhgOq0uh+nP1z689R4vyzGzy2wCwx9Gfw/OkfWotUJxJ7usc1wBwglezShIEK3Bmlfpo8dV6fCezwsGXGgTzI8A8UjDRAdKY0wi+hICQQbPmec751wDguhzw+UqBpqDbvRSWSdOPfQTPlhlXKj+79lc1ws7+ujtHP/PiPuJ+kiUVjJbdHQZk0TYHQBgUaLY/en/UFKBRFwxwhDEDrRT19AqMSf1ZAbGc8FhrqL//eoZA0xUz2Qoihm7MSvCH++I/QQa47gEjAPbeMWdBlmy8KcfVTto+qYxGfezBLJRWBgTPEPQQ+FVNMEDpLmu+tecEgI4ArMQlxRaBDekAMEQSCSoR4HZZjlhCPHa0EcQ9OaCL19yzXkrtaUtrEqXuB94rq1r03DiJZTGxFAbU55++XBEEw95jXbUAaTHUnc9qPZQZIUP5XtV36LO1c89opELP7w56lQytEkgd/156b27Pqfux7fk3A+CqCjx3I5Ue3Sb6TMY1J+tvSYHmbb4RAPcqx1UER4OdYG1RhXmZcb1BiX4LAG52dfBWl46xBPzH59SD+7dRoGs9sieVj68NcM2Cb4qcjdcGCjTbH9FwueVL1E1GFkjvu5VB1vS2CFOEoEVg6wFwPR8dkxIB5/eHjT8VjA0gJexSAQcV/MIBG8eknq9lUldU8JbICQbLVjcUsIr2W6XlyJJBxLrM52Nnr2ahBeA9N+pvB3n4/UbfDIrzEyheogljPCHmhLosAulCLSRwfeydZ18Pzxufx2bF2ko42sw+PTfFTgNgzkEmo1zXm8D44OAgRLGs+iiRtI62y+yqa12zzULec46iwY4cS5UjjD+jI71m4A2Mlj6Tyq7Z6qB9diH4NWaR1s6Pzd/UptnPNfqwxrdm8nD/UqN2hnqsSTZF03WHGUFHiwjXM48MHDgPbe3GRZmKbVCXtPJ+hdgJ1zEzel7X4QiAxyBP3VRxjaRdUngk+wcb/LIMoAgP1QBBzfgSjAQgrfdbQXsCiD4L6OfCudcCtAnoTP+Wpp6egQFwpWMbqBhoIBsFxx2A9/zqbvoKIHxxq9rgy9vp6gb1wQ+qa2stowrddycz4JVCX+KZPRPIGa/yuwZvZv2Hopo9ZigrAB7tqp9hBaX1bz8nOHDpe9RSC49vXfsO5sxzWMf6XnwTDvdz1HHWOa2Ajhxwz2WPRWUD6JHGdRX2Rw2weO+pWWAHXZKNovuoAnJdYMZzeGDd4PteL30QVj2C5axnsEAUbF3zawFw9Rcau4I191Hvyx6rWV+ptl4AxndSX2YWywJYfQCX7W9KEFPr1jY7W9hJkVwAGOBINNi96f3xEWuA378/ZIYQryODB3uAawIAZos+rKXQBsjniKf3QtV10J9Pz68n9Oamcu6aj7hmsDuHJQOer/3K3F71a787+jbVjxx9z/rvt2SA6zyvx/Ba4p40lLoQ3Ma6gm2knxDjDUYw/cgQiXSbJGR6GfhADTCYAAfa2/71B4iwao4j+6u+8klTxnytNcC4FoHf1IJgACmSBW6hxPua0AYvEjzcS1Ngqwlmlbmb+0AyDXmupQij984AwADqF9egQV9NP366ZAkMgjNMRrSSEX2p7mP29+a6pWDt8fMDTXkN11Sfadznx7nI2t8OmG8unLn3q+/az70+uPhPAIDXl7dpQEuf0gPKDU+DnVEJ9/Gsk7Ma9FWDI/v46h+DTdclu/hyabL9LQAw2rTIEKZcfb2hubrS+r7uZRyI2KS4IQHAhPPIHqcAwdqkTOkSFVXZPYMSg1eo9PX5rflsV3M0KgWMirx9XawMIdSoe1EnU1RxbwbAzkQYmM0ZcGc7MQ1GMKXvzQdwfEw7gc6EWOxjzQDJwRIAdg1czaTIAGYN5ZKRMgigAxZAQbL4qD3JZ+GaPINU20qev4Fg3WcDFgTAmeHh2IQjyczfIHbGORhZcR4nNh0AYDpkURuXc0abSMuuRlZ8tAetJlhsz5jrlg5TTe/aWNtJmHMIXrM+KeJRWiY12xJ/VPjnjRBzsdY5rxkYbMh8vsOml0DL4juxMZbzklYWdDIGPdzeoQDPSuFVtFuiThYSUesHE9EF3Fg/VyK/GHe3M2pU5wIGnDFWlkqOrNQ3cb5+w8Pl26FXSwm360otBx8nnnask6gbpgNdHYRehbmKhzhDzQxC9HvU9afZx7VUEGwwveEIxEQUrk/Ks0Gxx4XvBZWV86DRqPsj6jq1aCDoBScOrTIgkgWVUCmFXpO+eXeH/tsCywhoNQf/HcZSa9Q0ci2QXCtynoLquQCA1+YnAp/d+AwBSr/nNTiuxW0AuDp6dQ/fXK9l7bcgRG+b5wAwMvy0aUEdr+dzmxTX6VkzKEFrUYJ2XW/pG+xnPwLkJrYz7B+2X2Zp1LXU9poCgP2ctZ8lE8nnSzEgWSHN97cBYKzBCphreYHaHkUvYPb3VRkC23rdSMVcQj4CwGYr2ObKPkkkbQyy8Xpj31LgONR73yn7RzXog30CX9T8vj8+FNsl6jRZ93n7QOZEbY2Wzxc2S1RX0KAvLm6mrxfX082NAIeEErd1AdniGv6D1ADXtbaZAe5ZeHXMMCfNUPBI4d/wDbkvxd4E22Q/znuW9GTeTQd8zgC8+E+MJmSBDYih+C3qNMBvdFaIgDlMG1oMIbMqjQUF+sf9yzR9vJ5rXsc83N8PvYYSHB50HyKuWQJ1yTQa+wWPM6aOD64NzJ/PZ9cEwKgFvrjU+oHIXPo6M6BkyAL7mWEup0+ynP2dSxTIr1yHQKPvuc3Xyn0g9+hxTLrg+LfUANvQjACjnrCBtRpZ/JtmgNeNiDNBI7Ct3zIArp/B+wQJtS/qED3dCkzfAIA1EdxAPbLU8f2t59liR/sIytsywAbAmguVvqyH/PIih2npZxMA9/UI+weHsblGtBnGbR99+JQN1qY7D4AtdJHzNJyYcjGKzPUtJ+rnTfHoHJfou6r7E51Vm536DzdhjqDtzgFgfNdZ4rFNg41LdYTqGKZDqExny2ZWNWQ7zCsiWPiIr8FA0Odu17ZST6xTyAF2psBtiigUxSCBJqmArWqkDIQBmtDvlhn0AEIWnJJ4STjXaWHV3ig+696NBoi+dl8XYjKuMa5jVjMsqoHNQIM3YM4BswX0oCNWFVnF+BeCITbuNtbV6fal+zXPERph9vtbN9QWyqggsa6mmnmr2dku2LIQZcN9S4SsryWqoEr08aQ2OpKewiIBNA1Iw9k0UGsAt9U8moLWg0I+k3gO5XHHXLFz3QtVGaRLFVPZWSuPKgPqiLozwfrdAWC0TQkHv/1m8CQYEAF27WhUoOV1XWmmLdrfhKgC7Bv0R0bCipaoI8SPnXQec9gfHc32c3eG13MqswVh30hPL4rGAYT6PU3OI20Mg3aqD0ZtJbLBEMo6Pb+dPn25YDaYvVdv7unMZ29z0fs2tvMttM72fHu26OwWsQ0AV1ut9ednnSVNXgt1Xc4B5X6t9jV3o032efPYvVKr7QiySLYL6exp8SuYKoCmzdLBgwjOFWEtBZi8FnvRKt5XrQGO/uZ1nuS96S+Bv75Pad0H8xnJ7o17qQGzs2Fp31JhmnuctRN65n9z5g2Aw8S2tcg1HQAYawTzEmsLzvr17T0BpcTb7uI9BLJCzyAUsxl0KpoPBvxp/7WXeC/Gb9yPFIFBhd1j/S/+Q+9fACQFlZD9Fe0Vtb0EwNHCUPOqiPSxD+vjdMEyAwDg/8nem2hJkuRIYpZHHHlUdQ+XxzeQO0N+wPJxdpf8Iz4+cofkx3K6q/KOOzyuPPgEAlGIqpu5eWZWdVX3dLyuzgg/zNT0ACCAALiLz/8dANdxXwPAfsYFgAWexNCRiYmzFFHakLesUYEdrFSzYC2p8nOC3+izLgryAYpfMScYud74j1FfgF9em85Yntf7oOk/BB0eVcAFgKUHuK9VgZy/x7m365HdVIyQlqucaSwhy5MxouuF7WbpQrPCM3UQ9pvmEOfo9PJ2evMBNOjLqAMBRw4AMNPU0ikzmOyK/npqicais9tkhoohMjIXIQAAIABJREFUmu24BICX+vt28icXdw38juMZPz/q7piTf/yP/7KITpzKFBdP5shYxY4beAbVZo6wKxauxPZylSKhx9Q3/dLi7vOZXZMmIc57izpT/X2lkcozIgOLIyItrI8Q+mFeGndnnO4Ah2XQjy1qeqrWLgC8/V6/3P3tC2Tre2s53hUBrj1Qz7edXD/OyQiAHeiHQjo4zL0AZUVQBdDx9IAAOIQRBF30CKYxEQInK7VifXy+FemNvZP5Tb4lx2JIMl7GyA57DfNHkcQACxYBple62uQ4uNJhVcEn78HW7ctcLvZrzaJFGd3C51Qkicq9Lz6lZ4zd3Tx4Rc3RPAlotiiy9VB2cOdr181pjifoP0F3/hxjQY6NnlkAWO1W8H2sX0SARfFzqpr6wJoRWLRXOBtYf0BRRRryRbsDzUq0+JEKm6vWRQVGz7OeVfQ+GTaUExXh0n5r6+mOhyHs4FF2QofdADj2v3J0h2u5oeVyQjJRAHQxATM3PRR6A+GGsLQHRa9UZNxBmBu9ATjTEcLX6bknEGMERrlZEUVJGpmMCQdz/d6qHNoG2FobFxY7i0hutkORzNb9gqKdc8i6DZhzRn2V1ytjRbmO7rGP6DKM23T2SF7q+UYKqHIlBT7KGMsCXkMEE5FX7SfNk1NKZei0iG3Kmy7ya1G3Ni4rEqaIXyfncn3UjzKcCWn8wJhD2yQUygJdDlHga4Diy5voZwowTIOJTuCK36c3v22S0jXjHqUCLZC5pCtHADwXyWtGW0tRwqP099b+mj0rw0X9T8lNB7p+rfZ6Ost0/goAPzXbwp83mQpeRKq19fP8P8p83xu9s6QYGjyzfZs0nJlebvOvBoCtgns818xCtAiw9feVzuP5xvXkcBFjhXvB50/X9vnF+dJ9xUKRAzko0FHsirm9OK9BJ0Y09QJthdjHmk7XshkV+S3dwLGpXobLNE5POchYFAlUZ+aCog2SCl+B/ozvYsyMQt9PJ6fXrR2agiEquCjWR+QBR4rB9bS5vmtjzSOw8xCs2ZM7TG+u5GjdDwu8dv2lc9n0jOns8bN+Luv8bDuodC3/1+0GybS4fjqOqW+pU2hb8EFpHxKwMhJMJ7zqhGAPgHaM9Q2aO+zIBJhyCGHd8frz46dBf4+iWA0gK92Hcxtt5iKCykrgTR+1wJjoynQixX7PcUI3Kd9XulHyWJFi6i/m8tOZXMUJvwYAB/AOe3cKGvTbk6RBn10HkwJpBWJduS3TnK+WVuc6UGvuOEJ06LKdK03M8cha9LcfR23kXZiuG8cAnB0Aa9yP/vGflwFw2NvhIEuAmNHuR2H7107k5q6T5YeKGznfs8M3d/B0ncobXc7fbQ8wpxHtJK55DWSs+eGtAgoFPBVViusJlIQh1YPiEd1TWe1uEzU3Rg/TcyP0uYZLlONRCGkT1jU4+LlNrA3n11gDwIx4EuRpjvpDsRz9pcDri16N43e6N0EVqc7KB4ZAC0EXgoy0aM+tVU6cj0IKN/bbVn/Yvrew5oTRJf5ImY6Geqy90UnDoEYfWwMEW+uTVF1RoTkn9M6HwS4HiwrptNxJCUMWi2rfmzXmePDoibQemRnp4pgsqpBRKoxDFOluj3aT2VcaFu2bRr07aqwfsoFE5fpq/JIsAsUeBXfqXlSbzV63UBp17gqg4v5rFOVtxVz0Zo2pX+fegugF+rbB7+s9zgfG7J7ROZlY4G3cOblqK/Jvl4ET84M8Zmq5RoWmIZ35jo1KTA918xqYABHYI9XXe6kWKA6FHg6rzMWe6VVarYzq2crpUaDAIzlhHAeYVeEjfZf7UpFQRVxLodODXhRoAmmBYHnttUajjNZaKoKqZYhpSSARRksaY/LwMyctz+LnL9PdAwAkQUA9qxgpfBa2XMoohlXs9u/QsSdnQVH+o2BPyhQ3JAWgY36S4tfaGGXEAnS5c+QCb+6nq8199DON1kln19PV5jZAsFO4pWtGPeBnu5cj6bDK01t7tc5RY4bk9h+3u/T3tg41S1kyVZFRo55+LQDQHPr654LSRdl6XlMmg1rZnFH8oD7epWw0+W3nTs8W/7bXixIq9gccjcGKUeXYZBQ0Wjw7aDadL5o91l3OlrKDzI5LXTe2QcpAdYwJufxyTNEJVnokxUo8s8vZtCZ7cGxAqgAwc2vVcuzu7lM4YD6cXk3nAYBvoxAWKPyiiuDMy0nuzlHpbDrfnsS4cSbjDOX8Knc0wC96qCMaGJHAg6DEBp19mgLswEF0e/swvT+5ahRoRRmbHMwcb6wt2BPvTy8DALMvc/VYnpfsfFUsl12fWYg9tX3mxt7c+dl17RX1slhfR9ccg1k6N/Fsmd4zZ4PTWSnbsscBfmYVwcdndW1PORFbDO+LbYBWV3JMothZAMspiwYm2AQDAFH/qP79/Cgiwezdq77sdGHD8QrgCz0URdiSpYDXeD/K9ZCN7QxyrNiDcYbAOkimQmPzIFc5qkNn0CfYTFWrRaA/zuawgC4LcQ05dHFPfBb58ycXt9OrRoO+ib0MpkV8RsGSrLA+Asfe5kl9ljrNh1L6oEYYdm5jBe7c1e3NHsN4UcVtbDHGE/270ru+Nx/903/aAYAplXNSPk9fDAArh7CE2xIAzkjZCvjlrbywEIfJzT7nl9xv8tY+taYA+x638lpLiVVl2qX7PH7c960dP8cFmisU1R/6JQC89nzcrCoqY/fxUM6Oi6wBYMzf9/QB3gbAy8IO2yCUV9KflQscr0VORwLgjP5q/zRTaCg2FZ445UAOXAx5cXVoVNQgjP0W1SpjdhT4TWiol+/CHHP9i4osaeatMUK4t4JfVexLymksNOenZQRofX5yAp8cmww1GjR0TMxFgN0JJOPMn1/5t62dUdJbeaCHIgSDhi3gRcPcQSMNFWEwFbUyCuHMHK+d75IxNi5TKa6w/Xfdao7as+tMzrIAZvqI6hprAHjt/C89fzxLyldFXtxYaQZ+Mw7pWW9AL5W5Ay8yNHpapYxLtpCoKGgAiXS6yIAWOO6NcuW7Wksgq3jMVig9cNWcFEA0BkRWmMZncDTpsBFVM6+j3KTmNd+uaN8B1hmnE97X83iVbK2HzggMJ82hondOqY5xZq5ygPzowSzn0pgfxwOmaD3mEbTNkoNpQBndXGOr9jkFpHFf5LZFJd67j1Et+sPpZnr34TLA8PXNXRTJEgtKURg3Onz/bYHUzIv19eJgy7Bxps3cXm/MhMHyoSFHSrSqPDsDo+7ZX1WXkUE93rM5GVI+EqAUe4zpAiW3AJr872bK5COqYJ3WyFMafP+6HCy5nzT/LEInA1cOKQFgOnOUrpM54uaokr6YA0c0oK0SuNmcscc9t90AsPSm2A1tDxrQle4Lp4FVmWeuL1gdn6aHiKQxbQEgEm273n+4DAC8gRMm2nZlh4FsFccKv2KLsRgjnaXJHgO4layS0w4A4ynyfxn5ZUVeAGDmh+I1gQkACLQ/Qu7nu/eXUZ2a/YfZrUEAOCJ3yYIKAHxyEaBdoMxzlpfk+F4AeIcSEPBK1bsFWFf146NyXszdZu37awBYUfm5awvkbZ/BshFb/rxsmHTqck+VHROV71HQ7+On7O18lP2eD1sEuDlMHoEF8GR6/vxg+vEFW2AxFxh7pApV4ZbRAzqYCtizyVJ4+Djd37OwlJ9nf46MvTSWVNSwEYsKY882dtinyjunLOFKls4O6ROXdtnFeUeO8RPS840hAQfO2dVdAOBXby+m84ub6RYV1e8/Noc4c/4rd1rnWc+gdbW40FbB1PE71GUEwCMwXdrCJcclg+qTW/pkuMjcPUZ7+NE//ef/e2eITpHIKGb0bx0At8hvAcq1Kse/PQAmRXttnIsCeKXN1TYAjm0/5P0uOzC2QcUY9edBDkEbQo1VfKOEvQpixe8HjQbN/NFS+Lq7XtNBhMQ4ODxIKl5/DATsxgOI79JQ7aP648EaBcXs/Kq/Wo61HdjxRDaDV4V9+sIeSwCYho/T2hV5UuGf7aPP9RDlrop0bD2fOVB6IzeFXEsPsLz1NA5ZQIxrGjm6zUpiNFuKS8ZtD0JrJuXtX1PCO+yDeEvfb//+hQDwCBTmnuN7AbA/35IB43t8nA95sHXeVMDJqY0CZHMAWM/UwGDr483RtOtnJEltgWZBcOYix/lL4AEA2VM0y0PsPj6NtxUN6Yp68FyEI2qooN4A6wzAkmEtI1VGTYDQLLz2tPU+7sGqUioQNYjrGJioKLr6WTNSLQDsTodt47AHx6hYS6cTHQ75v+6eESnH3Eb0w1oZWaQ6qH73H6NtEqLA6COJitGgosKwRCSOucHLBsocAJaR1Pb+QF0e5ez28xLgLv2sAWBRhJvD0nLyPWLujKkC0n2ErgeplG8kTfSRRo21AG4fdXU5UFHaAtWkq3NNxTAQhZ1nqpxFEWkc6gwIuOocOfAdQTCur70qI9rHHznMCTBbETy7yOhUc73oAFhzVPUzsu92FqmD0Q4mAqK/7z9cTOfn15H/ixoSbJmXcxygk7RWyCNVgRZbCM/DnE4CC9QSeZrgFqAHha/YBoeAF0WRFIXDXEYRrtuHaXP7MfY9wDgBMKJ/6ghRVFyBXeT+npxdJQCmIxGR653G974R4B0K7vcEgF3Pyim1GwBLLi/ZKdtFQnnmqmMCU5Sm6eb2djo7vQrK/A8/PJ/+m3/34/THP7yYnj07zNSdctBinbHmaIv08sXh9IeXxwGAvVURKkLjEAIAR/7vAyPBAJvqUQ2Z6TJkXCaBWVyra+9nFeIjPznBMGnSmeqVF2sOaYswu+MAzyH9KN2OvYo6DwDAf359Hu2QQOlH2zucZcw22YvUrSUb+3XA63jG8WfOAerXUKxpHxD8qwPg//F//X/WzmA83+8XAO8z/N0AbJeB3LVBsobQ0yRgufv+vy4AXn92eud3tyLa9fxrEWBubHmgfDyeK/k1898DYMy/osQ0GNjzN4RBA8DMAT5Axd+sSNqVbIfpZ9TDEBDhWf48HR4dbufJhKQog3He6BIzYlsouJKfnVs5UjKfdMsosCiV5yTLUBYtUMbbLgBc5e1rjVh0q4BCi5AbFVH3nRN+8Zo/tl2AwpOFrqKQULacUL4u8rWdJgsDxPObCXorn6yUpuHk9Ha6h3fXHt73vW8BwGteyLm9M663FNOvBYB3n+/59AyNRflyBMDIgePV4tRngXUHwKLUyijWs8m7rYiIG9r4vnKgwsvdaJQJJI0e7BRLjNEpzDKoZfR5RDLkQUZ6ZdDLITZ6zh3EcR7m5Ww7j6KnWrEwGeQtmqvrZN6rnFNBIU7PP6JpjEyRnokfj/4iYtQXOsu1sONYkXXlYBMpKdrv0UMvZLZlZGUxrtE5FL1PUSn64jZyg9+8RzTuJlonoSIvGREae/XipQ2xHUlXZfd4kgHISt7v2r+c5/n18YJYupbWRdd0CqXvH+7b3mnh53Rc+/G68bdOitGia2+T8ab9rPF0MiAKxw0sGKt+ju+IPeHg2xkCopIWLZ0OztiXGQWmM5Ij6DQ1AHZWuRcDytciQGVeQ9FmzaeeowPA+eU6d2RccOy8Oz5fRe0YUVPlZxRjOzm9DNB5cXEVLYVQcwLHM66h9AqA2ogAFwBWdA9O84jwRt0QAl62cmPbI1Ce8XejyGabN6ZCqAjXw3Rzi1ZMD9PJ2TVTATINI9akFTXiWcYzIQIMZxGAMApm4oGrheSyffS3EAHugW+dVzpiWMh07qfSVZbl7xgB3s6BZx/3683NdHpyEVHOP/zh5fTf/bd/nP74xxfT8eFBrD2dH3CckAIcFZrRBus5ADArgWtfAAjDeYJRs1f1p+k2+lIDAMMZgj3LvburRZHWVvK+/Z3nijR8AWDKCuUr66yKTk990jOZ8Br2uPSI4gwQ0Vc391EJ+k+vzqaTcxRnAwX6YwsGsGBpMT8kv/1fnAk6fZr0ar+NdpHLftXJ6K+1LOX1XclnfXLN9prTN/4d/P7of/rf/t9FFNV/+PcZAV4Hd2NEsZ/oOaPTP9EAcNcTleBpbQGooH49CrSDz6XtM/bpHZ5+0bjT59YA8O7rL2/qOMCjuzlVsL9OAExQRCVXFGBGgkl/PkBl6OipljT6zK0d2/xozVRlGABsbhwePRJ4Ho2ceaFdxykOmFG+2oFvALivAIzPxqFdAsCYM6P1fDMAbha/itb0nmgZJD4vo+DYAsAybiwnBY9OoatcUFLCpPSoAC360YAOQdD4048hr6vq0bu32sK7nk/ybRTob7ntnFNhaW/9EhHgXWOco4XG51NbBpBFD+5kXUhJN2XEYBTXOPLxSV0XAHYg2DzY1pZEZ2SLLtzyWYfc2NYCiPeEcTwaSmEMGNj16s4CnmplpNzgeOScqNEhtDh/CWxaEZWkgLpsK+OeVyllzimGAYHPYJ0VlWrz9IjtoGDA4TlhWFHfVRskgQlbshbtDQBndHEHxzHGfE/3U7XT6rUcn8o2HTzD+EEEAREwUKDfnFxPb99fTa/fXUyn5wAlpETLyeBzN2cUNQA8A36pP5frZ+jaAsEuawF+tbd2UaDdgO7XpvKy/Rl6oEmDVPdtkVkTjoiQMNJqRa9aKkdPl47njXxEOWCH6uCebzujO5tDUPtYF+LOs1TQ3D+qAt4A6LZOxnn2eak5J/hWlXfm/5rzajw0KSe4X+scOABmKpAAMBkP2P/KuYWT5cPJ5XRycjVdXl5Fey7V5sAacDywCRIAA9gcPmWBrszdDEc5QHC2tAEAZlGkJ9EHlv/xfawtGBS4LsAAqvwiHSDoz3cPkUt5cbmJKCCr0Kuie0b0ImL3OM4unEOXV2wpRudI9VTfZYPufG8P5RNrZ3JtvN6a/Qun1LeOb/7ccDRNL+zQ398CgGMfSEek7AhK/cdPsWaYjJcvj6cff3geay3g+/zZ4YT/AGzl7MHeRu9nUKBfIgKcPaBVNRpriLWNPsD3HyMKDHlOea2e8SqguL1YYjEJtMviwX7DPbD3SL3nfop/lX5ntSB05dBz6miQNmQPgFXleYqUFhTC+tOr80grQEE3zA9lNFPfmqM47cU5u0X3LpPS7LYcTxtfguXKAy6duGsr/6oA+K89AvxrA+BPn+hhLONlf/BLBf6XAMDLkeClHMW5fOu5TbgGgFEFmgKSG39VoNpNCPionOtnOwLMMRQFWkZ7GGrZFgmVGw9Q0ACUv4hOURigynAZQlm7PpAZlTAANBVS/bhRKQPWgYJ7lsbnHYEiKTgWfbVKmrWnWOFZkVD+W/n38Wv+n49jHwDc2rkM1M4SSlWpW+P0atMeISlhVyGnmB+vbAuPvkXE6LigIac2Hh4BLgoir66oy9w+2vLeWTXsJQGqastz78sY03u6p3/HgekSSN0lvOfemzuTvxUADmeEKm2Ph6AVZ6r+vdrPc4bVHACm8Z/rj/OaRjIPKT3WuG0Y0MnsUASrb7XUg2oVk/J+wX6eoGvDGMlqzwTFLIQS7evS2N6WPTNRv9yXtf/rW+3ZcvxqW9WBvZQ3Sg3xcgMqIgVZxiisiqywlzNokqDVBcUyIgqsuhytnlt9DoKb3tClwIizp3VVMT6etBY9LADMyqmR1ylKaYL6yGfMir/4NuYXUY6zy7voJ/nnNxfTm3cX09k5KNGqEk2w7me5yZiWo1vyX1FAP4/76BMBYIFlGrDfDoBdF8054kIGZ4s27PmmIwafHZ4VOXI8XwmAM31GbYsqMp+R3mQRdEBbqSOt1Vif2yh50lJHksYovSFHpPZHO18dAJb+7iWWADDPVslo/KZiQ4r+KiVlIaDXLixKts6k5o/zxYJvXvkZoBPOFhRfAwX65ORi2lzfsABWGtUEwGo5xi4R7AX7tOXkwvnKAlfZA/bg6YQiSABCAMEvnh9EXiiq/goAQ85gvADhzIV/iGiZKKOo7ozIWVGg5Rhg9Bdn9f7hIcaParuIFrscKZbBchR4Wbet21u/BwDc9KqdA+r63oE0PufIzJmbB3dg6cyMztfSC1OA2JfPjxs1Ht/HeqPa8w8vjyIHPMAfbMOwWR4RAD/He8j/BTsgI8BwUOZejVZdlo5DhyX6WH9aiAJTNkMn6fzo+eRYakwEdUxQNejsRS3Z0Z5PzqVsxRn2rQJCqf+0Fohan1zcTH9+cxkpLWgpdr25C5kuxwPzgJlOqHv4v1rD/r1+lTz9wuvJyIG+K0Ku6/+qAHi9D7Conr/PCPBaBHKtyvCaghUArkXY3dd2PKS/NgBe67M7JzQ0J3ym3fTofQBwHYTd0fZxLF5IzY0OXxOs75MnTzP/F2CKLXBg7pEODSWH6C/K2h8ypzQij5nTFzlEXDOBbQpKRhZEJxYI7iMqFQVQ3i8+p0rH8f0shlJKbTkCPHrSG5A2j3go8izLH8DS87csN7cMJFLp9ONgngZFUfXd+KTzgV7rRhVV5NlyjptDwXihmkspMBmeAunsiVyVS8uJIMOtjHettebC137tbO4DSPcBwHKQ+BzGnk4AOI5pbVxLBote/0sC4LWxAvAUzb5GLiWI/Sdwilw5RYBbf8+VCLDysWgc9+vf7pEAUyDLQUH0Ge0oxgXcqHh9zEXZInU4c2dbkaysgJ6yQP2AKb8SqLQK6HxNso1jyuiVGQRxBgz8CpjjI67c/Vl9f6gtBq6jKqMjBVoRBUa7izLa8j7TueXAWoZ1fL45J9NgzjWTodWqpiYAl+EnxxVBOQF6l183fZkePn2JiqKv319OPxkI3tygSrTYO0kGHiIJS8aUG1Zr+xfPN9KAK3ohOSM5niwii57OOfg6WdpFUfN6qXsEupaKko1yJfSF5Lu1K/L7ReE/i5BpXzZqp9pbZaS48t/BJChKNf3KxkAaamLoTKkS8ij7dCYqAqyzUGcCz+I5wAXA6zOjLIworzljvTiPALDAQ/yb0bWr69vp9Oxq+nByNZ2do5pyFsCCwd7Wg10iAHDFDIu0jYgMExAfHGZU7enTaHWDNkegPRMAIwqoCDBbLGL+MQ4AhgC/t/wP9OeI7G7uQodGMb7I6SVwkizDBUCNBQWXlO0+T/5vHQDvAr88P8s245xs9/2E/SL7pDtDrUAdi6biPnBS4PPHR4fTDy+fRWVvzT3yvAFwf0DLoyO0LeMP9jZkL15HBFjyuQAwafGtC0H2jofTS9Wh0QPa2wv5+B0AS5dR5pLJgAgwdSZ1DKn1LMSl17YDN31RLIk6sSv0zNiv55d30+sPV9O7003kAV9es6ih5LIcVLIbx39dTtd7/Ykf6w84CHZH2CgnfD1/VQC83gbpbx0AxzIuzT/7lDbq2tdFf0Ph/coR4DUAjMJlbFslpSTKFol+aw6EfQGwDkOBscpdkiEw9y8PTh/BHttGBdBpuaFq+ZMA+DEo0AdRyEIAeKygzNYmnzLvt3LNwihPCvQ+AJjCVIVpaIxKwGp+RyEhoDke4h78qp1W5oVlBUt+N3afrZ8VQ0lXeweALQrP9hEC/5V/J+AYY8hIuQs9F2ydgdgH6sPgAsUGgBdvsfAPqbAyrHoFqD1YSm+cHxd8Po7x9cUDO7yxFo1QRUK/168ZAXYFsA+w/l4K9C4nQTkwak9hwwnciorPHFUYu+i1TVkZhuvQt5QR4HLguEEs4zzo0c4YyP2tKLTYAVoPFpGqIkIj2KmDwWNCpc1oKSrIKjKjfCayQhgZjs8mGBbAdceSMxVGANycQBa9lmHCs1TpDXPgN/b9xOq2MgJJg1afyZznOMN8Hjqz6gxVReGMAJvFKKcTAYbleFoFaVLtWH2U0TP+3SoT86thiKGaqKJiaiGDz+IaoIS+P98EAP7pzfn09j3o0Ndh8Ov+fiwlI0XLrb8tDcFAqp8T/6yu+T0AWLeZo1ovnR05OeT8ZMSp790rkCfauMsvnoFixPjcOLNZzIg4O6q2nFEg2hZkV6iauZwx0hs+V+7Y1VlT5EkErjnnY7T+Gfr/6nNyoBTlNBkenjudzhY9Y6UmZHVnq5Qb5zYrngsEAzze3T9Mkf97Bgr0+XR+djndbG4j/xdVfcOukGMg6c/MAa7OEAEcDuAkx2tscwTQC9oror4ARC9ekAaLyumIBEZBoC+UIxH9RfErRH8BgB8ewsFDUPt5eoicTwYTWPFeEeApvgsAfH8HqjSAmBXoTAfLmqNnTt95BHBJH5IBlk4wqwWwtz79Tgq0nyGxIHqbYP+gidtW+n0XAKbdJGYNAyegvAPk8uygCCdzv1Hw6kW2OxLIxD5AqgcA8ItnbJekNkiQlX7ORlZP5AYnawB7eXb9WuvQCtg4AFYFeZ516kHI3qhmnrn3ZOrw6iOjja9RYYjOrPWAPkFru3eoqn6yiX7vZxebrOpfjEVPZZkDwNJ1ej71AB6f153+HQieaeM0fvdXBcDrEeClo0VltQaQ9ulg9C2Hv024c7+Whzr/jgnqWNwhz5cbJ0tf2xW+JoL6tUPqlSE2d9J/Zy7EjbE7Iv3kycHiEIIKaM83t5ZjMaR20vKqiq4KyOhfvM3Dtt3nd87goeGKZ+mT6lHYau4Hn4cQg1IjAM7m9fZ5Abze4OrB9tL1ebC3i7aQ/paR3x3eS40ZlCcBgdhPYcyybQKeVVHsuF9K0XF+mnK39kv05DFfRWPtzsQwaaPhqHWaE3BBTUVuIgzkA+ZI86xnS498bra8oaKXkS3De+5M6zXN6y5w9j3nxr+7BoDH+8wZwrvGso/hLHJ7d7ZX63/y06OC/5p5GRXW1r569Cg84iyI5syF7bvIc1wRY37GaZGee6XfVYVVxnxEjDKyUt7sx0pGb5WYlYfV9p5ygq0IUBehbciB+b8Ai9GiItpRVEVLOsOyOMnQFk0yiwCBRoePXyCCdGRGk3kucE4IaPqiLFaRukU/zZ1lFDUCIp0zgincD/dS5FdARKC9LUA+O9coniLewv97wS+8VnRVGoYsAFQRK1G4tQMUyVILEFG0o2p0rqNa5Vxc3UVe2at3F9M1cSCkAAAgAElEQVTPb86mdx+uolIvZCAoyer7CflHWaBen95mp5fP3gbJdYvGt2Q7aD+XsR27tcmykmm9Ad4b7OUYF+W5RWLTI6Leu5KNvEu1tYv9YW2RmHdtzKGW6159qzv55UyahcO/NAc6s+P7mpvQn5nr2skm2086C5oXPo90e1VxlxOnIrrca00v5A1kpEsHAChoX+Nf5lBWVA1Fi642d9PJ6RUdKyfn0/UVwORtFunBWKra7uMAvXTUYe8cHR/R2RCRs6fTIejOSXnG3gcIBgBG9Bc0WABgOnY44IjkfWTlZ1BE8S+iegI1yOmlnGGkT9E75Wri2N/d30f1Z4Bl6dGqIbOb+uwOkV2yH/eRTRDnPMF7pJhYy7nYCwlq8TucgVtnaaGonANX/84+9vsS+PVzOmcfyFk65qNKVte+LFZZ0y+tswCrfguLRG43GIPYJ6lP8Deo0IgGswBanVtQ5AGAkQ+MfsD4HOjQMX+5X92pqz3TegNnLrvWBd+LvOTPn+NeiE7TQStMlZHxnGTl/2qsoW/S7mIF6WSNqA+4bRo4XyI4kb2I5ZDEa9i3kNlg8Hw420RPa0SBb2/guCT1OeY32UzUyUq36fetU6XXbJQxCqzPLwHspesVMC52Fm2SAvC9XdPrlnAM/dUD4KF/69rkj++HUm1Jvj55FAx/ywBYOWm98hvotJSe8dM200A73DXnFLh9kHceADMK6gA4Kgc/LUqK34cA+FEAXxXAIsWJlaDb4bCCUnpeF7pL118ysGTwzimDuXkA0HWaj8aF3D49b4wnC2OwRVD9xCHNKtatAIJyNi030Sve+lqNSkUgW1HyuWI1fv/nz47jT7CsiwbuPVnLwVF0rpk8ymZU9a2V9lGeX3um/fN/B8C9QhgNl0gZWPgZzylpVywo07zOFmEkaOR+kJEs2jT2LsFT5pi2yscEfqGgU8aoeqbAqoCLR6ziTFnevKJYjK4Q+CFyE4ZpglVVn4SyFi2NBlRNwAi4ESHwzwTlLSOyXpGZESb1fJW87CdWYrMUdOW8d/nOCarxObU/KuooHGXMYd5yaMRB5T31SA6WBcYUhY+oPgwpy78+eEqnpdaEUW3+XTnKWXDo8WMWDHryOMZzfYtKt7fTmw/X009vL6bXb84ZCb5jlExGsAqHyiirnLMsLPlFDwGK49Ot55zTH/vICDfCHdCN67/k1FKknE5QrqaDTJdlkvPhMEodqH3kgDj2cRqwyqEf5XfpmnRwSJZucadsHzfdkM4QS2txGcAUAyu8NSCu0Dn23Ri7DG71WjV9VOBazpyqrxG2llGgMQ4UEHIAHPsd+zvTF2DAI/r74fRyevf+Yjr5cJb5vx+nz8lucl0c6QOQMdkKCfINdkRU+j06JPhF8aMAMejxyxzg5wDAz4+nZxnpw7pAP2N8cKKhQBAiwJAnkdeZLWIAhiP/8wGBEs/z5vPj/IFWiurP+C5+sM4MPuwuMLVrTzf529v0rWicALDe9mjxrM7tQK9FFbdYJT3w0TnaPVadFWMaDV/w6+jsOLgd7ZQmpxsLTtcuJgYp+qqqX8VR8d0ohganZTIDAGpJhWf+d+maR9Oz46cBfgmA8RnQk/ldAWA9Dr6H1Js7OEmQE5w57QC7mEo5OXUOMHwWUSPe8PvGmqWeVCqQ30fR6FZ8zth/IUMm9NKu60quSA/ivaubh+nD+WZ6d3Id/8HJc49+ydkHWPeTc2oJAC/VGprbF78WAObz9XrRxz83lr0A8EhJ9QvR4Fmv1Dh7QKTnFtxcrugWD9ggAPZRhP6Zv3YAnMSHxcdGBHn5ZzvCOUZsG4D9FQEw17kAIQUBo4q7ACrGhvzf6ONnEeAO9HUAmO28+v27PD8hZIcor4TSvgBYXrN2T9uvFI7Iwa1K156TjHkJYZF5mMh3FpjW/aNNhUUcHPjjnh7Bj/eScqLnkECTWiMwlgJ8ND1/fswKpgI2FvmZFShmDLmhFWOxc+5K7mvP7Nd8/u8AeH8A3MlbKRI3flMZ61xIoQYVeqhsq/VGdLGB3zQ24rUEvUW/lSOlQB/py3RPZsCtYxrU/qqIKc8M5VrkAEduHo0P0VIVAS6KqUX6FK1LAAEPPXuuMh+fOV9FoQ4HVVY557N6n8bewB1z2jRHAlENBOdcQlRVDj/HT6cADKu5U5DCpetSJm+4HFjKoYaRJ2OR78GgglEYtOh0WEQPVNFLW65z9S1++ewoqNP4gcPhGgbV2Wb6+d3l9OfXZ9Prt+dR/RbGv55fc5Yd69JhMd9W0CPAS+d+zYmmNkkus0f5rQjOkkEfzoOYLzoEBJJZJ6CiTz5GPGfrMtBsHX5CgCSK0LWq6TwX+nFHrcBzOEqNuSbHJ/dSXnuwp3RFMZH07O50aXcdWj+xynNfs0GAWPf0Vk4aD3tKK4pW4wq5b4YqAK7kiApggbYbAPjj58i7RbstVH8GAD49OZtusgBWRFEVAElGFPPnMaf4F60RoTOzJdIR6c74jwAY1H4C4uNnh9HrFWBY9FLm/n6M/7B/478ANqybgefAe6BiS+bISU0GB+UPALDyf7mPEoxZjvbX6LRdnx2dNw58x32FTShHojM13X7ye/k523LKrDzA3Nlzm8CvtwRi/BY6r3K4hvPVmRZi5kQ0l6lrkt9R4CqdsUGFPwLAPQznB/LCIQMp78kyhJMvwO/xwXR8CNYA9k21THJwjusyAgyniKpCs5AhPsc83gTrWQk88sdToAeYtfOr4oiy+5q9Fi3KksHRiuOVI0tzRcdj79DQ3oWjeXMHeX0zvXp3GdX8kW4AZw6KYcVZ9ortqX9a6optmt8CAOMZKW/GyO7+p2kPALybo98q9O5/z/6TM732tg7qrmv/HQDvnPndzok+L5QCqXdmdBV+mwVTt1xzUjQAvTNqnJVZ22YWvY7RpuUf5iUKAB8doVAB6E/1HQFIXoMGpDy1c887Cny1CvFttmTwLI1TwNOL4oTjJQEwFDkVQF84KvJzWx/d6n8sxSFPJs5/eM2TohL/4jmtyIQD4wYohh6TBMWiOcddolG8BKiMwxHILilJvd4blbr7vKfuW8XI0vf+DoB3A+CgWDfc5Ic0Z7QzfpnfFkZHTmxvgKZxzg0a6hFRFnxW0cPowQmKYeQ0ZuVnKxqD79xnVVVGP6uXohvpXrdBFL844dYKgpHabJNkKQ3xWoIQ0TRLiRb9DPs2KMFpPMGgZQ4jDfQA1HYdRvuKhuxG2bg/BQREma7P9mBK51ZVq1XgiUZXT6dOqMvXjRkFkc7K0QlIWiElrRdff3rA1hsCB4hyEADTIGTv2KTc5d8wDAGcZQthzS6u76c3H9Bj8nz608+n08nZVbSBUTSiWjlhvbL1m1eptwhwA5pJ6dxP1mwbBXPG+2iAu5xr9xnoo3IG4H1Fgh14jgC6Gd95QXeCiDERoC3XhIXNUlvFY3CHdQZ+yG1+BvtwW2dtS8MAXhkREygqPZa3VDcEs8nU79SfS7To0kOiO8sgVS/ccgiFE6nlKVbOOiPAdW7jvCuHP1vXoP0R6Jnv3p8HBfrmmr13Sz9qjjK3OuQL5BRbJJLqnfTn46MAwAA9kE2RF3zA6B8KYuF3gX4A8ojwPjDCKwCsyr5yYFPGVDqE9hFe1/cw3kgrMpC2j67bZV+Njh+upzH4tiKC2zoX67t0psJGGSLArtNpR22zveaea3Q49dcpSj1l+LJt4GBOzoRy6JRziO89aj2exQpk/YfPzcGH9Q8AnA4Q/I482/R3huxzAIxaCMwRZ8s/6RxNU0SADQCT0aBijKjgz97azOkHhZpVz8PRqSJ5BoDxK9NQlHNcaTVwPJaDsqLr7v+qlIRaSwF2qAhUM397upl+fnvRADB7b5M5pXgRna9eUDVlVAqr3woA+/7U7y5jtT4u69M8iQdYBcDrVZS3czz9AKwe4H0A8HeC3F2CJg75XykFevR8zD9nT1nZ/oyTZFKY2Vdmwc7Xroc0XzMCdIGqzExDr3pcct+Vob20hlHoIvsABwCGwjMA3HrqyojNaHPLk1tgHzTlniBxVAT7gmDMXzNagzbF0I1aDe1KBWWPUs4V6eBJL7XK01DsYQilgBL45X2qyqIDYIEXKAVVyaSRVRV2pahFAR0FyD7KuwwkbihF8TxrYc2Bsu99lj73dwC8GwAHAKvAYey33tlDw1lRUPX9jP2hKuVJ/evWIPbto6CUBXU680zVa5YRGgPGWVAJtwpK2McyGkaDiGe6Cnx41EPOpsj7TdoZI059hWg9o7ztbR92gGcKsK57iVodhWVaHjGfWlQ1RZXD+ZRRCaGVOAWDOC4A7MZbyoeksRVFmPRrRbA1BoHpto5aw5YXqKJLdb4VDVT0LpxpAXgfsy9qRILxN9vIEKwlCLboPQzCoBmm7MAj3tx/jKgCWiP968+n0R7p/OI6omWkfnLOGAHeDwDvIwcov/pPboOEeX3owGSMpOq9iphmB4HmYMw90EWg+Boj2HWiRuNMIFhRx3EvO3BoOseATXPm5L5t6TaKBuee6wCw9mVex1VgPKu+M01RJEg/41ikx7iXCrjgGWOvdFXD8yrJxJDOQpQMP9jDAQby3IYR/vFT0I7PLzfT+w+X09t3Z9PZKQDwzfTw8FAO5ACWdN7iP/aZp5MN6VF4DY5xOHaQE3x8fMRczyiKddCcPkF/PThIlhV1auTgAwBnni9aGgUATpYJGSeimRYzIJ4H30kALfDgjoRxb87t8TX96ICQ+pbpX4qGSgc3cDDcBDLYf0agOu4NXY/f4b5ee461MziCWkU5x2cfn7XOV8oT6akcU9g3GemNauZZdDDmJ9M/EDxRMTTk+QYDINJAOC8BgEGBPmIEGPKOueM9ANY8UH+l4wN7JwF37Gftk3CssmAk93vqpqG3L+2kL815rKi3ZEgA4NaSqSjg3tRTfeZ9jRsA/gyq9qfpPWT16/PpzfvL6QaFC78g9z0BMONFVjBSejR16u8IAOsZHQiv7aEVALzM2S+h+O0AODbNzjLoHZdrTj5892t/3QD4ux9/S7lRotV1VwHwGr5uu7KuWRuUp0vGaRUpSfArI3vHY4aQCwBMahOo0B0AVphErZESfbXnSsNh9hbmnNkCwDIeVhBW7K+kTSJvqIpfUFnFOAYHQX+Q5VmWV7soVPhcFHdIQ7kEW+bSNQPHPLmtci+vAwPHadWk93ET+OtzitiV+bbwEXDP1iMGkmiwc+OsKfjv3eF/B8C7AfDs+c51kdEssIt/Falqa98inlUQK9Y1z1nkxWYRGjdGKidYlNsC2owCZa6tGQc0NtNgsOrlY469PiPKM/dZgWCeF/6t55fRJfEnYwsAMO6rtmpJZXPQ6YYZwQDZHCoEVkbkdr5xUW+50wVAfF2q1Q2dAso/jOyIbL3h56jBrS9s5UHgmpVDs3qo1rKij9ViA041FkfyKtG8hiIXAsMCwCyKRXsBBuDF9V3kAv/rq7Ppp9fn0/uTi8gvY8qHnhWy/+sA8CiHXT7EfjUAPBrzo4wav6s9zfWyHFYVARza0HkxqLZ2KnrV2DW9BBsBsL4nVsSoTnvApGuViSvqpPZgd2ab4yqL62QblbGwVbuqQLNAMBgch32K0ByYURVsnTMcfcyNzvjoY1Y6Ag4l0hTwoz1OJhPPPqLDMMjPL24IgN+eTmenF9PNZkPacZwF7KcEwNCnEVmDrqTjTQA42iMh2pcR4AC+0ToRNUSYx052Cos+UicTAKNIEaK/cOAgkqsK8j2TrGpkKE0BnwV4VhqD7xH9vqbfyjba/mS/X21vZCRYkX7p2W4dDOD19l7dZ7x+nSeej31197hnxifxvauxzjmKKjWLTAM8wlgkr2aBTBw5+aO6ffTtpW3EKCwDANgHiP6jEFrUNEhnLK4FsIvXkPuLAlg4DwLBYgqMrA62QGIRxpDX6kGfkV4MRJX0qdO4/52ZIWcrLKVWgBABkKx7gbHB6ch0FbfVluVNRLVbpwTa3SjwdnpxGzUb3ry7jIJz2vPQw74erD1RrFH+TqHxW0WAR5ne6cG5OhlDwHUPALwb4M4Zwb4Ea4fk7wB4WQRybperQK8Jz33f7wTUAvjVQeCJsCt/JwAuQFjeRPb6zXZHOxAMPXlZCfoQtCb0AT6IIhjjwWh/D0XTnOI9J5jbc7coWY4z6cpufC/Nd/PwhTGfjcWHKPq4Bk3QqTJgFivx/DMpUQq2opWNSjNAeEppGolZ6CaV/giAndbkAGE817zWdtEu3ysxXjesciwCwWvyYd89vPS5vwPg3QB4SVYLHHL90hHaIn/p1EgqpkQAQSWv2IqtpRHCKqzqwfm42jm0olhWWCsVV2tVlBFf0fzV0kj3ClsujXYpeBnSzdlmcquBV/P1OQDWnEA2ICrkwNsjPzp/3b9gA+dYdM6Ih70YEO8Q5zJvpjmk7a2IuwyWzD1Gq5Vs4xTGxxAJj2uKa5rXRUQjDL2MwrOoEdeTVdxJvxW4hWHokV4HyK0IllpwJMVQNDxVRMbYbu4+TifnjAL/6dXZ9ObdebTZ8Jxs5OYuAuAsyjNGRJdktOZT4mgJ/HZ6zNVYAgK3ZxQlV56k/pbBXrKllGD3naHAWumk/ilwvSUAvCRfdQWl1ZB5IIYQ91qT661oFdd7m8Jc4/foN14dAbDv9XZO0jGm8x96OfeXHKra/Tp7SkWiEwcOJhrRLcf+E+jHn4I6DwD87sPF9Ob1yXR+dj7dbG6iPSUp0NUFI9ZFEeBIR6BtwNZ8GfFFISxQoA8zDzgAD9sltT7kOQm4PtIxCH6z928Uu1LNAxZTwo8qnGMM0bc7ckAVRStlP9rLa+BwF7BYBsDpTOz2d8og08V426vWLzEfap1TwuQ1RqfinA5eez6dJd9XTWbntLk90vZ9Oka9iOOWcyac7tn+CuARlGMHwOHkY0oOortsiQX2C/cC7otc3wDAx0+nZ+E0YQEsVc+nPKknx3cIIAmAVWyRLSnLqavCVXhW6blyXpVDCO9jfCFjs1aAF18MR2XrHrCcrqq1rTXjuQNAP7+isxJ5wDhrt8hrD0dPpg/lAyqQU+uDc/v7AMCS66M96RRwd7Rwr3yZHv3jf/ovbfk8dJ6nPDaQvNSptuf2+Te/RqE1j6LiYWxzLRvLA5poo1lHZzERCSCC/qfFbv9uVxvh5HECZSjOTcD3G/fO628mUnerNQGzcwwe/VQUcqSkD8Bvi7I7N8UjQN5aQ/csVbSyKRYHwKP7OJ9eRM1QtIhYQDgdQakBAKcXV5/NSI8DQ+31XQC4DBYamzpkrgChQGbXIJ+5j0L5RHhECq9zIplzXDkoBUSyDVEaOfLmcYz1/XH/usKVImn0RxUMaTllomFS0VGxk1Llz+4b0EHw3Oea0MmIisb7lwLAC9uHc20Psstg3iXcRgO19rAZlZFk0R8UQZ+Y2SXxFW2Q5nPgfc/tOuPza8Knd+dGiVoz1pQ3mqhipM2qeA8TpvriNo02hT6fQfdihAWKHP82D3yCKYKM2s3ab56vpJxeFfHYem6jaokmnBvX/6nIhW8O63WqgUSfSETAsviVg1+uW7XV0R6RPlMQqYzU7fxo3Kcp6J4o23andGDQMTN6KqDQgfaU2y0qmUb6ixcoUtVX4BYAltGuSLVouHoWRbMLIGcfTOWkPX40HUcOpXraThPrI38JA/Dy+n56fXIdEeCf3yAKfBkVodkWSTIlAVACIfYCqRPXdkUaLHNn0c8unulrwK9/VrJWrxWY5VPJ+ei5v6Pxi+96nrzL6VEWxd7IdWLxpNQB5rCccwC4UyemK+erGAfbFXFVy0L6Kr7S6P6cVQcjKSGmg0NGnUbq/ig7NU6NLeYuI/LtDMzkAPOcag+wujkiuzDMASDAGjg930zv319Mr19/mM5Pz6fbG7RAAgDOnMTcFJHnDns1WA/oZ03qs3rTgyl2CEd5FMFCNV/YDATGomuLLYFL4v4A4GgLE+2OMo83GC0RJXwcTnfqQBXu5PiZxsHiWJrbXXt3Sces2ZBu1OMaeP5WKK2EUqtN0Muj5cih9MPcntVl5RhcG+Mu/cnr97m7bqfN6VO/L9ZRuqedZWL9XBemcUDvYB9IhtNBQ9sNzg84CgFy8S8iwqoE/V0AOCs7h2mdQJcMnqzP8ggVo3u2nth3ekY8v1rP6UzFfGcaQzht5IhuKRgmP2eccALB+BTAN/oBIw/41dvL6LV9jXoNyVzodJ6xrrTmanE8tweW9sUvVQXadW7DYZbC5fpR+6FkHENMj/79P/9fAwCWi6joyW5sjUWS+JDLFtxahWgB0NlDspUMP/ar3H1vN/KWDyEPHyerB2O7Dm5n8CxUWub15ptg73Nt/4zosltFqnZZ+Knk9rkX1mF2w+4wzinZt5ffr+NGNj5e89Hn//p8rvaWHh6I9CYos6PpQHk8KdzGZ9Lfo5HUAQULy2hexutIkdDrvj3DDTCL5isKZiCDprFbfkUbjxemssuqF3ApMHoePbeo3y9ZOCWrtDMaQCWtggqipu4CU/7e7D6aoZDPzdWSEbCmPNfeH595n73e9popyl7GcUH3uff3AGCA4lHZj+OHIh5/9gW/S88w7v0AVOnJbYok58ZboNDQS0dM0s/miuRp7ysvPaKLkasE7zmpiKG4w3tNw98jny62RGdWu4mYL5uQKsyhQnBwVg1rN8go9j2ui/TOpAFQPGHrFgF6fcuP8Lh3mn80i5r43h8ZI15Apxl2eRPtDT0Pi3Dl82fUzNuayUBqUb7Hj6YfXx6HEyWi7/GvtS3jwNpEdBWI89UwFEV9TiAdudtZCO15RNCq0reugbW/vf8U9LroDRwUu4vp7OJ6urm5DzAfRmEWPVJRr1GUurz2ed2ecznsOokwK5v9E3NVput8WOs3tSixNl+97KniZQR+LAyGtZiTI5Ljyq9Wa6E5+bV03mNbGgAWmNa1tbwy9gPczThs43utYnO/AlEEa6g8vUt+NkPTALW+r3x7b80VTq0hXx97ARFURIADAJ9dT2/fn09vXr+fzk4vp7ubm2yBJABMBzAdxyjUpl7j+B3OcMiex9MTAWAwxSKahx7ApEBzXpjzCVsCciWiz+dX0/XVJgAwxhVMlgPkidLJfvyMfYZDTlp1ZzrrRM/eHYjZpWPnbKk5nSc7pDF2LKjkxr/kD50tJc/lX5J8DVshwXRXF2IAGAJI477t7KkVpex6xe3Q0VZrstcCVYcHB8mqS+eR9zpP1hEcHXC6Qt+w8GjWYUnZF/3Q0QYpWmShNRajwmItofKzCmEBSOu/ZQo09i76/H7JHr1shxXF3ZK1o2e5u0cHkHI+OTtj1DEN1Kt6t/UYp54W6C/n9ho8wPptbj9O7882EQF+f3I9nV/dTA/37J4QNSesfsbcutJ5PmcEVwFL3wIOgIcYZyra+vQa/Ah7xRgZruod6Lcryumn/PUlABzF5GYq1gmA9cDg2wGwiqvMnpEVADzXo7e/znoOc3+ovh6s8vAu96r98qUoOityYMfb8pBtt5xaAyj7RDiXhNeuyJRvqP2i9PwGAXAVjphbr30ri8v5ggiTADAEGfKA5aEdFchucJ4OFjeOZ4pgyaCV4B5BfjynIsYJpJj/u31O+F2LurFkayof+hfCgBgrNmc+x8P9Q0zhVrumNMJg4InqqPHiNYFhGUsu2MY5WttjSxt3+XkrSrMGMtfenzMGtD7cbztkU85tz3ApQ3afvJZ9AfDcHK0BYBpkFRVqhqdptV3Pt+SI8PnB7wSRVNICwLEvYn4qyhn7J/diAWGrTskJz3OuiDCMAFYwjz7diAbDGM2iWALAopmOHfVaz121/xmirtGSJOnAXiBqbq58PxRngp/sAVWtlrekWNrno0OB18sIm1GfS25IFk7ZP7TYIIqGtfOom2penWae1kMZkOrTXEBHABh5a5HjaDnAAUCtCIs/XxSRz+fQGimns1GknzyaXiTFOnIoc125ZRnd2Nw+RD7wydlNAOF3Hy6DCg1wAWqpKNFyBLh/UPnNuJqiqiErPUI82Ci9rGKxm10/ADI1xX3bKo8i4bpeMMwZCzqOkqUNAMMYbwUZeznUALBFfjlrX/eTxf65hxvorKsQyKg6crVY8f2vSL8XTtIoAqCL1j9Ekxw4a2/381Kyi3PZtyvDd6LIVOpGGcMCwMi5vd7cT6dnV9Pb92fTm1cnUQTrbnMzfYZdhbPw6RMj2Yj4JquF483K5QlUo8fywUEDvgDAiN6iBVKAo6T+I1oImQ7K88XF9XTy4XzaXDHnGD/RbhEAOiPLz188a9Tz2nuUo8oF9hX9Vl3qMsrljTsnYp3V19nWSnvN7RUWNvQ6BVwr6TyX9U51juKayNuXXZNR+EFM7eU81nf8nDnjDO8v6Te9Ltq/9r/rJeiZaHEVa8woML7Xoq6ZXga5FqAWwBefCyctnbMAuQC/ygNmBWhGldX+TSYG/oUPRBRoyNbm9AH4dZZRPvzmhvZbO4ONOaHAXMxCc9hiXbx3t/R1c2wYOI7r7kDA4Qj+zKKFcFRGK6QPV9PZ+YbtvZLKP2cbunOCTlmXXPxLDrpxDd2uCofLDhttFljbgRIAHh3L+og72+Yk62wEmOCXW0qHpzZr5mZaLt9+1Yhnb9+M+1mx/3cAnPNvpe29zP2aeyeB0depVBM6a+4XSR373G6DnA6GOccF9xk3XttzQ+RmfA4HwE+eJnVFRS0ODreo9e5dlELxAxjXG57Z++iOimwfABx5FFYxckygZvSpB8C8LnNW1gDwfQLglu9lBiFeUyP48vxmk3erJF3KawmgrwDJhX34ewfA2gOiN37tOaHimo/QdoBqwZO0JtypwLgmPUArZfNLAGCdAQLymgUHwG2u3OucOUk6V757fFwNAEcEkZ545qVqL/Ytetp+bO0jqCR1lnTuICtQoAZKXN51RYR9vL6/R2A5Z/SXgbl7R2B+fP1H45ZOpt5BwGxDHtQAACAASURBVLlOo+bzFFVi468B4LqBMUaoK786DV7l9KofpOV5vkwKdNAAI3+tcslwS1CVvUiPjF0WmRFFkvMQjBG1tMriWs8OGT2LKHNGiBVdioj1py/RHxjtNs7Qz/XsJqqNnp5fT1fXt9EfFZE+AWEBYNK8+Z/GgeJGmuOYH4t6zDshPKVjfi13AWA+s4ph9TToBipaJdxynDXwkM6iTr4nnVgOSBnsZV/14xyZClK5bU/nL9ITLit8H/MMskc1/tccXUNkW04P7kkCeO7znqbK+6i4FgfhQAvXVzTLjVNXFbh+5MsaAG4Fgz5+nu4ePk7XcJ6cX0/v3p1Nr18hAnzOCLDOy+dPfCboswaAqzYFnOPcP2yXyOJXiACTDn0YVX/plIuI8NFhjEng9+z0bLq7vW/zBcc6v8co8rPnx1WvJB+uydO0J2KuH7MY5hiQ2BcQ+9z63CtFUWvBgkiK2veFLGvP1trpXDfgmfPKORPBD85R5WhX1e4tZ51t1l16ae4kNpvH5nCcmyUgJrlERtuTVnMEjo1nx0es3hzMQNaG8XHrrGL96aBVMTTOYfT8xTofkSZ9nEAZIBj6C6Jc+b0YH2Rh6SLLa7caLTor+O5mc9+sg5aK0pzDpee9hWYrRGl6o3dumNxawQiQ/WDqIF3l7clVgOCT0820uUXBwowAW92cbm+njPCCpk2udPiwX/F9Agv6hnKod2li70s+poy4PUCtyzlt+hUR4EeTAawGfilqf10ALKG53Ou1P0i9t+BvIQKMaOfX/Ky1pRqv9dtHgPdbMwpyzkUTfHsCYHh/RU06QB4wKErZDmkEDj3YZIsi75k5N38jcHZl78rdr61rRjGeFv11MCPh1s9PzEPS1OLsrUSA4Zl25YHf6bWnAmMfSjPiRF01RdOMqYUI9dcqs137eTRUv0YYrp2TOZC4NnbOcUG3OUC7U/j+lQNgBxRuYHTn0Cag7SWLBK+tt6J3pGDiP/SWzQJMBtY8nQBbkfmB2Qs4aNpUYRobDAaeLzJKZDx3Ci73foH8vmiJjA5/hn4fLT9dnLWkTrYzZCQiGaUBODLSqtxkNyS0+yqS0KdJ+HhcVsV8ikYusGpOM7yvIlhRvbQVUxHtvHLiMB4CERUlSgA8GFDhVIscYDgzqs0VI8CUw5EP2QqBMeUCxY5QUOj88m56c3I1fTjdTGcXNxN6vF5d3023d4wIq/dkGJaf0U7kIXNvi+La1ncA6L5nNWcCbkuruAaAi57oraTKXukLSlkhqhnDM8aUYl90dbevmmy0HtvaJ/E5qyxd2oNPpr9dvrreol7o7bkYjjtZGxWzDG89H/VzUTX9Poqyj8UOMa45EOz6JqK92dqroopoIfQ5olCoSksK9On06uf308XZxXQLAKxS4mYvzAJg2BSBjwFys1ZIOMkRDebfBMBPouc9ADAqT797dzqdvD+fri8uw2EfOlnV7A8OpqPjY0YXj48bqN2SpTMBhK+1xxzM1l6kU4LPVWuqPGQxvGQLzEXHXM/hHI9g01kMOouYc1Tt7nI4lZKRizrqkF26wcGS21T6TuRobsnvPlUPVcBR84X6hOA3HIbJGsGaAgQzcsvK4COowlxGWkekiXj09xELYwU9+mn8Gy2QggbN6HDsX8zLRwp+pRjQYfslGD6sBD0TRHj0aNrc3HfjiXSTCFzQoRjpalb5mctOx0Y5U7fpz2zZ9og92md+uKZ0KqMSNGjQ75Cq8v4qWDqbzV04R2W76myOTgikTs3ZcH4Wxtt/jc239lmXn9rT4czJvsqSn9IZ8belnj36x3/+ly+ewsqBO4WmJ+V8LQV6LwN05L0tnpr9wFR9/fdPgX7y5GCXjNh6z5XoPhTlrxW4bjzuc/0xB/hbHBZUrknvTiXcrrMjCu3GARRUtDM4ZB4wvLTw1q4BYPTqawLXDJTutRkqToHKvphQGcIceBjlqhRQkr0iGRkd9vs1AJwv9sZPFTghSKgehDLIFVVQZEaCQWMW6JMgcEOpW/89duY+59svMwJg5Emt/YzKeenz41rv8yxtPLnZ/5IAeO25aRTwU3PPtvZ849rMXQMKd+1Hyk+fE62q9qVJ3MHwR8SXhruiRSoSRCWuKsMwLtVnlV7brFKZlWGDZpVnhddiRCtkQEaA5+hOnVPK6Nl+3sb91c/T8uzgc144qoCs5yGrwi1ey3wqyIVsMYFnaDJjQdb5lLo2xv3ZsoOhGt8rcpwh8qEiKioGExR0qwXAfVSyBNHYuaFE0DUNKxXWgmEY6xiGG6Iotr6Nfst1xiAR8T67up0uru4CDL8/vY5o8OXlTUSEQY3++ICoNFKHKlLpZ6H2YfZdTZq+nxOt4RoA9hxgGeSjvHIQrOiLy9QCfttRYC+C2HRGgNkYbXcuxnOO8ej7Yir0uqCcOW3tB1mhMyHVFoygZF7s4ltr/tT3uy+wJZnEVB3ZGLE3Zqi3Koal59V+w7+MnqFartIAuA+DRooc4JukQFsEOADwxweg95aml7PJ8RigC6d6a4fD9Ci1PnqabLHWIzjp/BcXm+nd2w8Bth/u7kPWhC2R84bfj46OpyNEFo+PFwuh+n7qCaL7U93hyOe+kfzMmiPmrMD7Dn4dFKuq+yjFtH9xLCu9wCJjVpxWQEuMDKxVY2gMtN5R5+wCMHUetmVs9HS2vdzL8aolg+rekff8uOjGGi9eh/yDoyIKW6Hl4yNEs6lfdN7kjI1qy7AdEwQDPP7w8rjl/Ab1OetYqA9wOOmivREvSHoyVxv1DaIPdDh45ll0yAEWEI1WSBnAoHxFlfG+x7rbag6A27Pk3m9tyJYKDBsAjnF+/DS9O9tMP7+9nF6/vYzc+6hiDRCcNqaDYK2H9sK4gr8UAF6zTZouSDumr2NB+0BR4HKCW1eUf/rP/9J0nYPfJaPzawHw7iit6BrrRhgf9N8uAG7r0fsjVtnnvzUA5ubrc6szDZgCCDosBBg9rN3B2QF+qURZuIxGQZa0h4KLRveIAh+sAuA5T/KcITIHJqh4dgNg0TZ1UOP5rNK2ItCaI0WAm4G1RwSYCiALCiUFKoBFeDWpIMZnmhMso3fva76zJKiWwIVe/70A4LY+XT72tmd8yZDw16XY5665rSj2E/G/JgBmFIhG+ZgzJAO6aLsVgY39nzTobn9z48xSJ+M7btCBqZBtekb6Es4ODOEqxCGjJXOmHvUVygkYaj6bwrN+vz6P2u/fA4Ajqhb0Rhk4fTVsFolJQC/KmFWURwR319lRrp6LfY+0Ba3VELJ+1+cV9WCPUxbCCrqfFbbCd1StVpELN95d9tFA4z3xr/qIy4jkdfvKpMpNhLEt2jXWdXP3MJ1d3kUk+PT8JiJ9F5ebiPrd3j5E1V1VRVXvY99nlHsFDkZ5VcBh+YyNe25uL3QAJPMCt8bRHFXbVOBx/lp0zRaVakEXmR+vzo6es5WDy1xGyR3FE+I8pKOF0V46mQSCY92z8OdI/uG9SIHGeJUj63TDBnhNB/pcFXW6zrw/mY6q8vgV1BUAZhuk++nsnEWwXv30djo/u5g215vpy6c9AfATssoYAc48YORvRkoAc4LxbAJIcL68f38a7ZZur28n1HDBd0Glxn/MJX4yHUQbJQDgo60cxiXbeW5VR3Nu/AzGN4LfKojpkT/aAJUL6gWuPBAEoFgOVQJk5nnL4eRFOiP6mHmaSpVQzmdQfa1IksY+53ScffZWMZ2z4M78bT3ZyznJJ0RkqbNYfV5jxRiVAkZq+0FrbVR9nPMspLyCrCRgfhpRXsjKH18eBehlm6zqlY7q0GS2VB0FjBkgWewOvIfoauiwVgCr8nkx1oiyZnVlb28kB2WlrBS7BPdZCjww+EHZjGvEfCyIP4JDvoso9Yez2+lfX59Pr9+xZ3tEr1FjQyl8zeauWiHB2Jn6KLDkkNZivP1oc+86L2sRYF3bo7++D7co0EPOcfQBduA7KpHtjfh1OcBrAHg0Fv1+2xWk//YA8NOnh8vaeUFifg1I/C0BMAy/ufX/YkG/MLqDNsd2BZ2CHHr2jtMhAIx/Q/hHMSw0u4d3FpHgHgCvTXRnPOZQpBS+FQBHNCWsC/xXiiiM5owO85A7sOhp0Co81AwcM3jx3TBGk1aKuST41X+VExOC03IgRsHzrQB4SRjPne02x/kMKi4yryBDGnVv4fv7ARd+b2lsuuh4PadD75JNo+Dt5dYASnZWyV/blXx/DuSsPd/cnvXnxu9Fl++NXH2OuV+KXlZxN0UckZcpj7ccO0XHrBzZWvcECHkDGmxZpTXzDQXCCIBRjbIMG82FjIy2Z5ty7ufTlbDohPgERI1oYOPa1RzRIeD5V9v6kHuU96liVjxrFdXqAuNmkYxtrmLPtZsU20OgZnw/UzoXN5GM4mhDheif5ZepOnRQBtuY9By170YWggPwqp5Lw0v0aFH5JLsIotLBkjeEIYoISBTKurqLHGGA4bPzm+ni6iYLZT1kNJAFs2T46rm0f0e5wtGvF8EaAfDcXpAcELNG4L/2YuZcBmVzHgCPIDgAZvbYdhG3DcBrRIrA58qYNKfDyaPEYmZ1MkBdAFold4IGN3CbXEuOrfaMQDvPXe0Nd2bFfDhN25xd2gc8LeW3V6EoVceVUc5CQp8iRxxF0968PZtevXo3nZ1cTLeb6wAUoyxTG6QuAtxygOkgj0JYCYDJGDtk4aNDRlovzq+m9+9OptvNJlotYbQAwIj6RrvF+C56xaLQ5uP4XT9LemnucO4LkuHIp7xKcJtrJyZGgd4CXtqn2p/llKiCaHJ0im2GNSVbrSr3Sg4JREmWStbh8wRwlRc8zsUuRhWegVXQK1IXz7ojrSigbm5A/BPzE0W5yBCqisVJAQZlOVpePY01hKBTxBX7hSkkPIsAvKwGTSAMcP0PPx5H4Ua1KVMNBBTJgrNPaTeRLx990TOYEyMisPz0kVRjUKUxVe5sRP6tZJrOhpzHokKr/6/GGZKt5Wq3b8XUc05JoX7y6PH0sINhJ6c25h/reHJ+O/1/r86mV+8uIjc5WpGhH3DSu+NsDnneOq/fWgRrzcbaBwDL/p87U0sgvMmOf/yP//Klqdx0Ri8dTgfKwbMOgDNfOVnXEMW0YzmHoZDeqzSAxihhgd+ePOKf28e4nWvbVAAS07B9eGODDY81z9JWbuV8Hi8nf3cV6K8CwHPuQsst2Fq3zsO85mucAQsrEVgX7HNrMT5/m1NdNzzMmEN5IZ0OWL135627vo1SGBThyUUE+Hg6PoZiO2itCeav0QOLEkB8fcugtQIRZfzsjgBXz8uaTM/jnouQh1DIqG4zaoYq0HoeGYD0GBI4S1g35dibSqugcFVomDU/99miF5UxuGWsDADYjTv/Pg18Ksg5ueSG7xw4dqNkL3kxgFUJ6DWDZdtw5V5e/956Kayla7siHPe3z8XcOHRNFccBkPVq4QJFzK1NIDe0KxH11Vu4CABoPMU+6EdYILkq1AbdMnsTBgiOKpRVpMnXkgBCRbsKfI7zIOON0agyEjU/Hg3wedIWdwC8nSJfMohzRAcBx8n3eJYZpSyAUk4AFOHZJZm7/d1R4gu0FvU6dkR3vlXMKoyniHQwd01rzbzdthqcPosa0Ogyx53Acn4Gz4T7V9SBUZLWe9j6PBMEV+XZvFUYWhHtCyB8O50CBF/cTpfXN9Pb95cTCv0hIoxWNNgTAUDD4VcVikf5orVEFfNdP7iOy5YRxGj+W2RNBYbSEHfQ6a1I/MwWcKiRtKieonYLnozx7I8yrPZHXwXa943uGs/Zinpl5Dxlq7ezoczjeUG1Y7CIBYCDYthqU2QOqlO5LefQ97xT0V02EQAbcPnMdmasQIs84Ifp4vJ2evPubPr5p3fT6YfTaXN9PX1GVWZOYpOxcwAYoBU/AWIDAAvE8l+1Q8KehYMFVZ/PTk6mh/v7pHezNolaLeLzbIOEiDCd7nN6ZZfcn9Nlbb1qI8fj4V5uAyjCxzNQUV8595RGEn/ntbSWchqGs2RLJqmeAiOS+tkqkKdDm/R1RAnljPB50O+YJz+bgzu7KxKoaJ07KrvvWkoFdnsAvYOnLeprQ2upGti/6OWuVBDutaJQt/Od/YABeqPY1REB8L/74/PIo435DhmKFnBJTba2V9xjOaZk9TCtJOtTfJ4CAEfNimQL4b3N3UcypVLh+L4JMJvRaUZ0U5conJIOJpdvyv2N1Bz0GTZ8tmufwtl0enE3/evrs+gHTAp0AuDIT0iH7mJu7byUpRNYaoW/LLEuJbN1PjTeJbvNbU+xIGf1v9mOW/Lz3//zfxko0JlL1HI55tWzhFgBUhl8zM9qByiqXJJex6hXKticFXmgRiBNgE2FXgK8/1uCbVnBeSRGpemhQDnGmMAhB7Nu1l+1KmPHMmW+lQyDJRpbGUhLY9yrCNaShdTAL6OLFYGRi7bP6ZgbQ7chvgLw1prs/hI3KWnQivy2aEaCPCrUKhDCw8YTV4fAPRKGoJuQp6c22iE9O5qOhwjwEnhaND7TTd09nQBw9tCTN9IVepvPfAa2ZkGhrb7hOceD86DnsrhPet9JTeoN0BEEoMBDpAAKAG+1S6J762uXdlv4lEEvQUWFs31lf41AJVkjPDrxwzE9ivyvUlzb19K61XiK9qV5n1OYvAeVHa9Re8YF5xa4TJDRGbCtmMs2JVpyi0bj9m7aZQhxHhmNXPvpgNDggBi/uzSWNtEyYEORgyJPT7xywQTYME8wQmP/Kk9UFVsT3LtSnhvjPk4HGQ5cx6LiVYGc3kmZ0m6rQMq8fGuisRWLkyc9QHbmG+u7oRskS/NFj+T63onXU3945KGd0SyK0lqRZTuomOeMFKJCaTyz7iVjIQ9F3E/gfayPkHlczTjxKHReMajZHbuExhb7MDOyIZCraJ5aI+GbzHGmMaV1woBFffSTRYCb4Pcp7kEaYWujpFzhzJNr0dLcW+gNfHP3MdomoSopWuC8enseRbIuLm+my6sb68fqwH3Q1VYJfwkAS3aMALj2Qe/Aag4RS9ORUazzFrIu7t0767CGYfR6ekXYRJkmkE6SPh+fn3Y+AK0fbhCJXbEvSiSUHNJ6NBkaEpfRMukuOTCCYm6Vv8UgYhHFAtdyImEM2sMCzHLGSi/UfFRKxCgieZ4YfYzz+IkyJ5xfn0HB/BzG+PsPF9NPP72f3rx6N12dn0Uf4MfRiqh0S1uHDKpgHOgOIXsvGAoBgFkkM5zlR4cBjKGHrq9vpsvzi+nm6ppnLujBPCMqoIXvBfjVPhBwkVZr+q23Z9oO3er6kDZkc6hk94fcw9GHOZWmbIECvkV55lxX32oCYDIgtJbR1zeBq86zdHPsUcuXjM+hiBMosGDgZITVzwc+HwydIQjmMj/2T+qKuciuwI7Ooxht0gUdHybrD4ysj9iLwUzQ3PX7NdI/kEv7OIv+mbgI+d3AKyLAT6ZjVH0+xn9PIwIccyXZlsWp5DgcbSs5+XQmir00RRsk0sZJm8az396h3kKeywBqRkXPdpiSz3IexlxhbQO0UzanybjlZNWj6pxxvmWBlUTBOTu7uptev2Ml6PNLyNoHrn/Yr2nrWbReayV5tAUuu/skk2wBAGsfuOzAa74/x+uPdty4v2INXOqanJFeXWmDJONxBwLTwTfPcxO4Ee5Hmfr01HYeewKcXW1m1oynEHB7FpHiZFU0VgD7S1a+XDVArTq2wEtso+w3t/b9pffXDOQ2vXMXME+W6LWeX6rNxHHOrOFA2Zu7xdr49lkjUaEbAEZdihDwWcBluLFfk+CZIHr7pwcdKIgAStKRA2AD1vNgZzf6cEjWPKqGWKR0O8PYQGF4AAWC8xl8/yiHudYonymFH+nhfZTZlcbLl8+at96NE3/WpTXcb+3cAcXfv2ZPyFBo33EKTetBuwx8RwHO+1c+jOZCxjt9Zmk6Bq2LQl4eVhoAvRdy3FcEpVlYqEH1NOKGc+RzuBN4LggAefeX5UM/534P7UcBNK1Nd03/kN0krvOYFLICN8rFTwZEVokULY6GfEZrMkrgOcAOgPt1m3e/+LPI4PF1CgBu/bM113NnckE8tpfDy55Gq3JYYy+EAZSwIllJ/FI6jnK/jgDXDQqdfQHz5vDNIlXMH2Objci/tTP9/JgUxxFkc59mjlZE7rKHa1aU1udbcTCjW/eyyK9drY28CrccApoXAmDmLXvEVuAWzxd5mta+xs8lcuX0nFUZ+tH0JA02b3/Fs0wDE6vw8SNo0R8DCN89fJpOzlgt+sPp9XRyehUgGIVldsmuZjy3s9rvP5dftAPG/r/ujJSzO3eFnX981ysraz/PObS4z/ofmWc6fyo41ewnReLnnIx5qa0idqbOML645qCvElk3YNvOgRU503eR76pLdlFwPUo6jBSZdF0leeQic0nb6nxFX+DsDaw2LDd3D9Pp6dX006sP089/ejVdnJwEPfkxCiAlxbndqzmACfYYAc6c9XT6MIrL6O/R0VF87vb2brq+vJ5uNrfTw/0dKcfhIKrIMUCwnEbbOtAi0cMDd06MPL9t+ryKc7DYPJeXTI322QRhXeRXzp48Q6QU97IOYyZQ4l7HXGvP4cPNiZdF+nS/AMAP7Ac7suHw/AHmskih72w/m1GR2tgSDaRYgTd8dwQ6uH45VDgHaAmoSJ/2GfaIKjhHiz1V5bdC+pBB2Mc8K5WDi98BRnn/okEjAgwA/Pz46fSHH47b+6BCg/p8CBAcxeQoGxr7J88p5XvZSTV3lOlBi87K0DG3LSpd6QiydiEzxbSKitCWvy06djkL6PAo+UH57edba1NAm041zMPV5n56e7qZXqMV0hl7tSvCL32n3ah1962u56z92tuKnjs+iMLFP10Wjh9q9kDKbzqBKomNdly5KFpEPh0RIRfQBqlkWWxVVihs524+suGHUrSrtvGTDiYqlYyt/pDQUO3yPitIs+/8fAUA7vNR5XHygky7bupz8vsCwKVWY1x2QPA8teGXAHBFJueff/f6r4MogtcwqDL3F1XHeWj7Ks26v18TDpQt8Nv2CfMHuR44/ChO8bRRoJ+G99ci4zNOADe4555/HwDs4w5BIWPHHAzK8x2NrRFAtaqV6c2kAi6GgYxbGVsvXqAPYeaTmfDzZ/mlALD20xoAdtkwgqJxv8wVwZq7fhPAzcstz7nTS2Xsx0gzf7Mixhx/Veb2apDj2pcx2xvA4/hHR8O+czM3R3P7L6JJ+UYHfi3yUNHDal2jfb/1XHghjSbYxUgVCGMoi6c1mlxGmwiwrJ+htxtqDsxSF+Pzr8qHRqfkeiqipb3m1MyvBcDjGdD8qVJkGHEZeRqVd/pNKuZm7YFG8MspraJfAYwS5LLwVBbOMQAsr/6zo4OtMRDc1j6Vt1+FXhptNAuwSOZUwbKiQcdzDUwNrTGjvzSyIzqWVD8ZyR5lVGTDPwMjDiDV93KjAbZWSbo+cubYaiSKySSgD/GcxrvWXo4WAHGAH1WLRnsOGGaoFg0QrN7BDvi5h8oA9fd6m4V/rQHgtradPcTvtnsNeb/aC83IbM6JbUcQxtfoxTkvYZuksJp3HdXOnnWgKQopmqzThBMMb0di9UxO1WcfVFGeeyo8b6Iz6SyO0KndnPDaheMHm8XmRwAYuYvIPQx6/P3H6fzievrp1UkA4LOTs+nTwx3P3BNGgRVlVOqQWHoqrMk6A0Vldio00vRub+6mmxuA34dga2FPRlpIFDsi1bkVD1vQsy0IMTiJO5mY9rjcIc1BLJCoXrb5TABu+pGTQQBYINEdE6LAlqyreiCx19MN0xzGaasz1aWvtRAMHBRCMpDrTE056Eb2pst8PZ/YAi1yPgOAm02egKbAHF1F0g9y9ONvAmDm7oKyHF0HEpSSyg0WCyPAEU1XDZFk6MlWi2vneUERLMhlRID/8PKoMY3AZolK0fFvyvi8VzhrWiVoBi0k4zu7I3VpgGAVl0I/7KFNnnJtITNl3wlwc215TruCg9JDaQ/TgZlR/3avcqgX84LnGCko788206t3aFN3FcybaE2XrULDwZt6Dp8fI/96TgfZvvcFgEd5PWf36LUl+8GvS5uaNgjmKiymVOCaqwLLnOtmR68D4JWIDxLQM+epBt1+K0A9PuUIdiN/KoVwB8B3Tc9+EWA+7HY14liwqj+080a/VwAsJdQ2hCk/V1CLoCKrlC49/FqEe83A5dwz8t4DYLXvMP5fDsKv+QnVHv2nOVcS2ITRRs+eA+CoAg2KlACyKWS/3PcAYCkZjbcVE5EisWqv5Xks5d8EQYaOQqEh5yrBL+lLnCc3Dt34Oj4+6Ko/juu4C5Ctrd23CCaNTfd1us3c/eZqCOwCUTI6aYgndTfBRgngoharwrEMSjh8EZEH8GZ/vkQIFimNdcmHDyWsfWlWXD3fGC3azSj4mvWpuVwGwWOAtxmC0ghmjMnodSDYAWABY4sYKeIrJgMVPemSTSHaI49Pv2bAxzOa4h4Vm++ZOQC8dn59vmVAbd+jild14LZR9WsDtIIv2gtmjESl2ewnKdphGGVReRm9I/lf0I/TsMHfAt8t1zqrWSt/DO9n1kVQaSM/MqMI8NzLcBUwdgND21tpJQXOrFpoFoKRYS2kovEo6tCKqyTtFHsBRpN+JKcaZS8dc/pbecFRPEiRL27yNOYAwmXUMeKNXYZ7oFo0osBom4SIMGixiFCgZyuiFGGQZbu5WmeBru1dKEN4jgI9yh//2yMwGLpTNfueunTo9GsxD4BLpsnZnOAy0zgkB+ZkR3zS0KzOUnzWous6861IVb4vUMrv9bYevoP92b47A2olPxWlkuFPpwaZf/pxJ5POsnrWap5U/Kr+/RTre3V1O716ezL99Kc30+mHk+n+9oaV67M6c/zeHHkAjZzDynkmjbmKYJHejPsC9N7d3U0P90jXq1oBAYIDYGedAvUsX8hZqX3iTtM+gBCfMSHpbAXtgziHYbdMzZzoRgAAIABJREFUEblsgCcZLA4AvTASGQli12XUO9MuBJ61lgKkI5OkyfY8T5L38xFggqD9AHBflVpJpbEPknGFeW6VoPP5PXVJkW0v3AgnCZy3qOAcjkaA3IyCSx5ijgSQK9LcFyzUMcK1kTNMGvTT6ccXAMAEVkrpUASYUXVGgFWrAtdRPRaybEoOaDwAYKoKzdeK7YP5kM6NvZhO4aKsVxSYecGqa7F9fmMs2avY5ZCfx5DxmUNze/9x+nB+ExTod++vohDh/T0p7p7qJZ3r+eEum6RDXZ70DmYVlhTzZtlmmssXbjJOwd04UsXicZthzpZshT0BnFcB8A4LpnkpuYcpdMKjO4rqIQlxxkoi+C1U3EehZ66XL61RoDkZdkgdeBuYWr4D3/k9A+A29mFepYCXFGhs1F8RADv4jTOGNZbHP6rHkmY6csNmAXCuW/layNeScqLiYhXow6Oj6SABsFNw5ypib1HIho2wKwK8CoDT+uyBn0dn1KYCh5fGAqLWkRefylsULOVaai2bVzCjNiP1TI+xDwDeBYQ74ydPOdsN9Od1FDoCjgSTFS3A335N7D/tgTlRQwOvPU0r76+8Sig+5mQlHan1ii1Kk0aKe0UhiqDZAQDjPwoB3Ts84QAXmZvmVaH1HPI0+vnSuuya7zUZM/e+rucFdtq9BupYNwZzhI3AV1EjGA7Pjg+bN3kOIMZ8JNhVREbRAlEpa3X4m6/jDHuzf8x0/ng+YSnofkfMAeC18zvOaR9h9hoDRe12R1aj7M0sjuarIjNPomAKDKgoNpXAlxWYH9NIQz5aFqFiDpeK7WXBFDOAahw0wPCjvLyHB/SfTCdO7HkvuCIPNw2rLfnfjM4y7AnYUeAl+4zm83ofWT2T5hz7AFRlgTAZiqDtEQCVMS7KtQpwNYPc0ACuG702rWUTPgcKPoyzy839dHpxG9WiURgJecHIVQsQ/PFTFMsKh0DkJKZFslIES+vbg9xtg0zvj5HTFtEyY9XPoRueo7zQfhbwqahcyldzrvCaXJSdAN0+KMAgQ3TL0ZS6VwBrBMC4lNOy23VafZg665VGUWykAGo5ZgKt/rzF9TPHOORG1hzAWgL06l84e242d9Ob92fTT39+O314+366ub6KCz5BkSiA1AaAWbSqW8/MgwX4JQBmESv8PDw8BAD++PBAyn/Qnqsjhesqyc0GYpMBM2dwz++nZC21KLzagBabAN+rHFcUweKzjNTfGFdjIXCSxSSIfWIRworCimJNhxN+cO4DdKk6clQtBuhhf+Yl+rP28loOcDjwBeJawTfuZUbqJJ84B4zalrxruqWxlvr9BRaX5scdbBH5RGQ1nWJRCCvWHrZCFSzsegKnPsVnwHwAFfrHF4fpoJuyjRzrGui/iDh+STo47mW52A6AKbuZ/4tHZI47Kp2TXu6yXmchVWNzgHBviCnFas9i8dQZ74Eg9jmvXb2Pm341VgbGBFYN5Ct6Ab95zzxgOIXcKRJznWvR7IC84Ois9jOwy8acUa3xUsgM1t9qco/+I87MKIt1v22wz89qDE5Z3w2ALSo7N0jLnmoAWMK0fV4C0COtI0hW9UwV68gCEe4pW5qk3QC4Qt1Box2izEPgeukWnPzfaQ7wOM9LDzFrmAfNjgWa5n7Wor86qIsbWG2QfN6D/gyhntTlfQDwsA8JV3QIsshSVMxDjg4KW5inNxRsFsqYoS6tGdBfA4CbQyEOLgsHAUzF/rH2PTygmdusIgwJgKOxu3mao3Jl5iIJ5KltjBvzpairTZArj9nzu4pOUjFbcQ0JkopabVfgpWBOKpIAlAVaSS+rwmfwdmMfSuo1x1rQmPscNkbYULjpUSik6O+Xf0cvwwQDAicwppswtcrCAL9eZTg+k/naMLxahC2Ll8mA80gJDIvRQ/lLA2CtG40YFstwQ5hGZr/mMtCkrNIv2SJtHg149uywM6S0j5oSTsOIETZ5/AUyald1ys82284tlgZxKDUVBBoqa/q+nQPA8Mqv/cyImPiKqo7Kl1MR12r3IPnQzpcMEFUkbdHcx6TZAewqypsFoeI8AACDDp39JQV2ZIAWgFVfSVbfpuyoKqEwTFExOQBCVMqlsdoiBxkRVg5vT1PjTLSoXzIoIrqR0RMZVcqdUnRCYEr0ZfyN+2Ickm8ywvRsDpicItuKbiX1WecT38N5jR6ckWtXji2MHM+7uf0YuWr4L1onXahlEotmgcYKQ45AmHpiNJR8v+wLgF2W+vX8vOi8SS67zNfnZJyVkVaRMd2DTqeqds0xZuEqi9Lq+kuAuBmrHe1ZYCmdE05FHyLAta4VdWqU6/hszaQAGaOQPQ1dZRhHByf2oXKUpVcQSWv7O/NP2S7rgYWw/vR2evvm3bS5OGcuK3R+6Jos1Jb6XjIQ84wxtR7A2fYI38EPADDOEA5FjB15vo8fT58+s/iP/zR5GmeSXVDmnOrz4JffiXkyAOx0ZuksRn8xwV8icinwq/fH67PYVbUn1ft4iZTgAsitIFZ+HvKo9mSyS0B7DvDLFnSSla6LpB/WAHDo5g4A973mO4e4ZLLVayjfdwEvMuOy4FXnQKOcleMR9w2W16cv05Onj6bDpyh8VnVnqNN6YIhpgV2BqtHIA/5BEeCsXxAU6HRiypnHuaA+KTtMFOXqViBnMkxCFRGEY6+i65xh15lzgQWXn3CmKvjhIFhrhX3fy5xuRzdwic/g3J1fsxDWawDgCxbCUi4+zpufgZi/fOYR4H4L4J3T40v2lPaN9qF/zvdzf34bM7p1tvhuANz7+9Ootbsi3zMGqSpiWfGM0TviGGLTQdhk4aw1ELwGgGkIZBXRof/sXz0Antsxes0j3TNe4/axpSrY+YE1g37XRm99gGcAMKO/5h62Z/FrggLtfYML/DaTJJUK6fDRq++QADgqN4bHLxWPFTbSPbxM/9x07gLAbiA04zyj6rHnoWDv77tCafxcFplpcy/PMEF8680XfeXwTNWHToaoFKdTU7RWo9CcW0N9Zm198b4ArXJQmsBXtCoNNtUYjWIhGZGNgjnm+YfuV36kcnNCwXouZoLYJOdsVcEUwMDagapEL3lup1b8AuNmj2n8KC+tAY2k8jp4CFoSWm8EwPgY+S+RA5NUaZ/ruOYAgH0/7Dqa3/JeKdYq6MW1UQ48PZwy/DQWL9LDMfdVxVmFuH9NSsXH2eYgK4K6x9r3vn9XToN9npee3b4Yyvi9bwHAikIqEupRqNhzVtRLitM/6xEwGV4t4it6Ybb3Cfpcgt/owxhFiCrKqhyyaEFk7Wg0l4y6AHxn1D2FjwwerBPbw3ya7hEBzihZ5I+lAaaCZQLAcObMzWO4D9XaI0GLwLl6imNNGBniFapaOA+bIhraVx5p1P6LucqIYdwvUxd0b+eDhvH55HHrwYn5avmx4YBmzl+05/jIitHnV6gYjSrRt9OHs+vp/GITQBiACYWS+hxyyNkehn0LAG6aZwSAXZRKEfvPW31Nw1mRDBM/p7qu1g7PK4pjO//Wa3juXLk8j3lfzFfl+pd+5NX0SLqfxicZ6sb2nG2m9fII/1KkBteMvZ17AvMSzAbI3nTyyIGDNf9wcjH9+ad305uf3k6X52cshBVnkHnAcW/oz1ahOds0Pcr2R6j6nG2MoFPxjJIp3KcEVbh/RIXRamn4oQO0ZG73tu2tUa8WKH1ivZJ7WnCL8ib4xXfUn9hpzz5u3xfSSbU/K6+fNTGqEB+uh2fvI/DZggoO4HQCi7aLazZ6coJnnn+mxPiP2x90TlAGBFMr9fS4vxSRVkTWK4pX0bYqCKU9o5xf6TCnH+O1kI2fUGmZdgc+7+lklA+htWL3h9MgHOvsB/wPPz5vDkiwdRoAjjQOgfA8O8aM4PNNTPUw9o5SViK/OmQZ0jdk/4iWXSB4tK/5DJW+Ige4im7FfRPWwh4Do8bp60sO6ejp/PB5ur59mN6dXE9vT66nk/PNtNncxVkUK0CyPp44cpeX1z4+YjfcBWbnZBleQxurLXBt1x2v72D/c0vPTXp43sTt0VkAPAmbrESAqRUVq+aMtIqaeTPQTVDIKA6PPNoRkvhtAfDShC+9/ruMAA+RxV4K5V8LtCl9NjbQ6Jr9isn55QGwV+mDp6wA8Db4ldiicVSN7kl1giBDpUcaXSyYNf780gC4m9dpityiqIJuVgAdA0Of42yd4QCYxR1YsVLRXyk5AWD2xSyqoQSAxuEUvXFsroQW9z2KSCB3quXmEWxi20S/xoxAKZpGkAAADIVjVRnjBlVsh57oJ9OL54dDH0hFGclOCA+tDPAsEqNcH4ATGAhhKKeSaQBHrQHU4kBRdflcbM9rD+NZHkC3vENO2McwopFriN8VMXYv7zhn+8znVxytrY9SyQf5p625A+D2BTvzMqBj9psnPmlUjx5NKPgxAuA5pRXeXmuBFPsslHhfOEVKbw6sLj17MHKtT+64T8e/XVztigB75BTXEOiQIRfgrlFmkxaX3QyktwWAFTlh+6BqDeSUtBZpSuMoKMVZDIr0YeaRuQc/xpXFrEQpq+hlOSx0H1GgAYAR6YQBRSeOctu9nQlpbf5Dp0TNYIw5I3YA7ThPYWRlISmqh2yBNjhQHFzK4KMBxp8C2OngSyYJ3+M+rnQKPiup4ig0Q6ohfpdxPKZ50Gj7FNToD+eb6f3pZnp/cj2dnV8HLRrRi/sHRjC4L/cDwBq79rLmb+58z0WDQ+ZmVC7khfVk1TUrt74onGpjE7I0Z0egSGOSgSuZv+TI1FhbxNY2QftOtkFrlXO1bhaBk1Oti+435+bAbAIDFE7HRtlNx5rduwc+WXArQbpkDJyOqAQO0CsNDzouqoD/+ecP06uf3kwXp6fTx4f70K2o1lwAGP15CTIB+EJ34sw9fTodIfoLfQoHeVTxzTZgmaqAsUXbpeubaXMN+ufDVl50K3SV+rprTjE4V+ZAcLDfvPJznr04K8r9xRwmQC0ALLp0T8/v5tMiwZjLONtMCg75gHUBs4JAVCkCsMMr7QEyHXMd7KisMxCyPiu/e1RctOnR5hj1h6jwrXd3guCIuCcgbbGQZMSpeJP0ufZfy3mNfuJZjTmdje4o1HnRnoKcxDVEyZYclLOpHCGUOaitcnz4dPqv/wEAOMEs7A2TTWEHiXre+jJzXnlu6NBbAsDKA25suqYHJKOL6iuRHWydjPrCJqNzQY4eFQattDMAYOmYkmfb9GHpIBQd/HB2E8WwTs5vIgp8e3vfWpPFlS1whWfAXpLTeEtXrwDgJVCs62gfOEZptkU6El0+h3MxCrr19Rd0Tsa92gHgJQNl0XDhjHb4SQoQgmn9Z4TLYSJTee5ZCEt9dEUpXb9nfWKfAlhPrArf9rV3e1j3Apbb6UZbt/kWz8ne87AD/NZmkZErikcVxoBzg9tgvpq0A08B0BaRX/jOvmOnES4ql1GMHpHKBOWHlkjVuL7PDQrq6NCXzA+ThOiu8Wi/U0ls5zh1By+Vi1ofzXmSQzll30Ec/uhfl1FM7YOKWsBbOTaC7xdU33FDSYapX4/Kl3MZApNSOVuhICoD77kqYRIER4VO0A3NCJeAjihXKjdRoEjlplKWh1f3dQDr+UjK54uxifqUnlo+R/aOHRap8t34RjPQDTy644D4mR7jqDCLCrf3n1hsJwru3E+3t+yL58UfFAVWniyvkoDOorMa3lzUeN/9Xs+h/K++fYverxwyVaKkAwY5v1U0g8oSRbDGCI2PZ87DCkcB6f3ZJ3Loce00SFwLzgPPqx2fd2RZKNrhxrtkkXtvZeTtM38Cl9HTMh1QETVNcJQ+2UZhk4Go9hlRzTnyzfuoO6PWpQdaxDfz3QDiFA32yK/GHE4F0d5ChlRRFLxRe7TOJnuLY+4/T/fYj/k3qWpVFItzTyeVF8hqZ6FVX84zGQ4lFenK4iqR4yZaNvVAc5hkVIWOBlZedjofnqXyhivfURVTY/28QnFSsjFfdGo9nl5kn2Tdk7KE4Dn0TswXHTGgR59ebKY3H66jYBaA8MXlJhxaje7+hTRw7UcBDOqw2olzTqBxn7V52HWAmuzpFb32cw8I+4JJuJ+i51tn36JwTR8Y3XuU+x3tXYUVW4TY8kcT3Ep+uj70NVCvcLwmPew6Ru3RKN9H0FYziXPl1cvDqRp5qPy3sSM+fYp1PD3fTK9+fj+9ff1uur68yI4LdBc8PTgMxzd0fzi/jw6nZ8+Op8MjtDs6ZLpMOpMFCPEaC2YyUgY5f3p2OV2cX0drJO3RyDwMg7siXqLYOuVdTKNar3J+x1ob+I05TgAcay3quFGg5QBhpfZy9PLzqkScaWDGoBnp2xyPF2gqYObgDyCSjqWP2QKnzoSo+UrNGM9M2A1WYRfXhQOfMoBUUHeUq22R2sQxKt8XReSc0w6RHSG76OjgaWOO4doYe9lLBYAqyptVka3ncbFuSraB/vzy2eH08sVh0KBxb8w/Xj8+RA0H0YqzTZxVsfcWd7AuFXzRjhfQrBxrzm/DlF3nEH7L7cpyXBToDZtLtpFFgGNOrIPInJ706DD1xZfp/flmev3+Oirug1kDZ6KYcG3Nk8mnFJi23/Mmkgti9kketZTDPXBPe/i5gae81vV9LxZALqe3LrEFgP8Ha4O0cJ+dL88pCn+23UD4lwPAPPBfF8r8RQDwHspv5wTusRF+KwCsTcVNU1RyB7V1sOfn/7cCwPD6AvgeHdPrS2BZAJies2UAXAps9wLpXe08P2DwpnqOEKg4UgAyfDwviMCBEaankc+crRsygi1BORpNu/bXLABOT7E8xAFKRbNObzFpmHR4AGSrgi1AgOjNovG0svIZAYgcnFDWlZfUcgDTIFI0h15MFb0o72krvqOH64tnJlBXJLTPm/H5UFENvFaGCj9RuUkFDGnoEEgA7KIC7c3tQxhGNzcP0+39QxTbYX88etnLMKDTgIbiNk1O8zFnnHyt7NX+FfXJjRjeuyK+ihLPA2D2od1nDxE6ZDGPoIujbysdAm2ZMsoXQFs9CJE7PEOV65SWFKdXYc0zirc6inzS5SMHcEX+lmOKYLc8xAl4dHCtYi5plVmFNWlzaqMRkWADbXEmPacvDRHtdxZ0slYk9l2MBfQyP6OUHxybelh7xF/v49kJbouGKJDbtdcQ1b9FczjRAjDNqExjuuUop7GNs44fGmycP8mfyuutojqxpmmchOGY+cWKzsRaZqSjsVds88hBpvy659mnOvZzq3qae7tRuDlGzOX1zUNEg6NYFvoHn1zSiLtjRHguL7hkccmfXxIAuy4p42zeVtFe0JgU+a8p2gbJeq+o5v1pFvgFTFQvVTrCCIK8WFlz5ug8eqTQKtLGOC0P2COhkWmUZ1egzkfkGtUNdO4LAF+2QNI+1p6BPL642Eyv355Nb998mC7PL6a729uIWEZ08/BwOjp+FjofwPfZi2cT2gQChD1/RgCsqt8AeFiLAMpZSBHy4XpzG44TUOlvNjfpICvw24H8oNhWjQ89MyemzkmLGouFYw7topSruFGxS3hQMze5AeAKLFE3qx9tgWDN9Wjs43UytPgd7AFFRvke7Q98j3Uw6Dgbf8RQmLv+LABOh7fkfTgVsoYHKK5wMooeLb2pvQw5JwYH5Q2dAPg8ACmc1bhnzEXYMZS1sT8btTgZLKAkA2SnjArGV9C9sx5LAlE4+188O5yePzsIhlrQt7PSNOoTxPVzUjpmXp4POHXi9bCzxH7JwEL0TqaTM9I55IC1SR51gP8t56XkdkXGOTeqOl0yoS6s73ZnMQuPaV8DAEN+yol4ngAYjAytg2AW9DvOqcumrc3S3iwHrqvsJptKSC1eYnwDY/ZghANf6qE+Cuz7rw3rewDwkpL4twOAd6/VPkWk1nKcpTzn7uTzvziSr/MJzF6GB3AsCsFV7o367Zv9mgA48sejEmNFfylcFUVNABzVH1ndkUp7WyjNPfiS48EPvISpDlc7ZKY4YGSEQSuFQmYLKYKia6UBWmCUQtRzmL3ynebdlVAZT2WAzD2DKHq4d+ufl/1KZczTAGE1VVEjQUuM0v+mAJpBHrSTNHgTUMOwavjC8gDL4JJHNnZ5RSJTgER0bQA4Tdx6MkurTJg1BTJihbEBJIwCesRMjFpnC5uIjnA8UPRQkLf3nxoIBhCOYjtJsZyjhvn+4vxXARvuD83LtoCeMzb8nPn7mJsthZe5cNpfMhrCOJuNAO8HgL3zh8AQ8zEZgYyfrIraiuAkRUs0Y4/0jOelO1PtfFZOoqKkArCGW3cKYeXGxj5Vvq/lXyq/jDmAzEf0vEsYWXQOPQrPfxSoy/2hglJ+7npA+ShodBGVGHKvdW4B2rYVe98WQzpAYLTos4xkBpUuCpSR/iVKNMYXrwedsYpleU6dItiK2iu6wr3FgkbK9y3jVtEHRpQIcnpHIXFB0TAV/carirow+l06I+ShKvbmdRGRjtdz/8KxFqAw7wmKoaIumNO7j2BtPAQQvtzcBSX65AytkzbT5eVNRBGLgQPKKxwQ1TcY91oDqb5X5xxd43rKSNXro6FW1+NvDoLnIqhzG176wCPG/rmqYM+olFgiAqiNMdMM9hyLRbAd1HKclJNqo0I5VVHOsbJ7RO0Hf7L2NL7bAHCL/n4mmyapBVEEbXM7fTi5inzg87PL6fryKqjKOJdHx0fT8xfPp5c/vJh++OH59ONLgOGD6RiR4CMwmJjugTVHegt0g/Y5xo09u7kBAN4E0L7e3Ez3d/dMk0iHcLf2CYA7p0Vbv3TOxnz2oFV1KdyR1OsM6e9iQzLlqbdbCgDLkbHNMvB6BlqfAEoJlqQfyxlMACyWhu9Z7Vs5cEeA4baI1HOzZ4yxgM9FelfWaOlqnOT8KXWErCwyARz04TuwRwCA5ZRr7DJjHYzRU0WZQw6hlkDrc8x7YE6xTxD5hez+ww/HIV9AJY7UK1sHd+rF3CBKnRRltUiqdU0V2ar8AwB/CQbPnB0fKS2pr6grx9SVvgq4nJGSn1o3Z/U5AHa7kDqVchiyGc7DtydX07vTzXR2fhPOfzoaWDBM8417OgDW2fZrS0bQX1aGnXaq9+SNATTnLyPyuxzccsbPAd+5fct5rC4sIb3++//l//xuiLQLKDzeSYX+bSPA+wSMETX8np9VEPwrR4CjzczOn+18gPHj3DQQEKiW2EfbIFCovP7yEWCNRUWjtMEDAIN2g+jL4RHzfgIAM1eoU1hZzGVuivS5JUeDhNt42FiJuDfsYqdni534fHoLVXUyDO+kPsuLKYrTOF7RhCSwJJDCQBnoOMhz2hJMaYfQi3rAqobZegTfx9Bbn7psNM+8WwIBKeI5IROeeAHlhQIsvuV1vzIsjK5s+YTtXvZL+hFaBFkCPryrqTQr/89WODCpCgcxV4cKmQBf9EvZ9PCKwgOKSDCrz95Ol1e3ES0ATVqgrJ7Bikrli24Ey2mQ8r5VfZzbZx4tlpHrc6UcVW4peoF9vdcAMHKAl3607yqy5NFAes5ZcZc0Xo3BwRP2NcFnRnE7pb6dPzyeKT+DUl4s7ptt0HbINhlyZQRWfYHxfDIykpHa1m+TbaLUHiiM0AT1cdt4aO3CdGoZlRFRAwBoRQS8iJyo3JjDuR8ZP9or2IuiEcZ+SwOJ4JfGWwPDrbALowyez6e52DaM1IuXUQQBYpwHyvdqreTnTkV0erp6GWsyCAsA06CF8SeKqz8/14HtmBihTKaGAHCCcgfLZZhyW8S+jEJhn6ar6/vp5IK5wSen19Pl1c10e38f98c8gs3RWDge0Wzie1l/ip66y/7xs+rPWQEP0ndTJbQz1M5zGvO7dJCu6yC4z2uofa98QUWAg6qcOcrt7HWVpouSivu0dbaCPzFWyR/0Ye1AfAF6PdO43imOg+XBuhKkQAfDQ5XC4Zj4jLSUh5C9iNCC3n5xDgB8H9Tn5y+Op5cvnk0//vA8AfAxo4vRhowOZbGWgsGD+hlWpA1nCmku5xfX0QLm+uo2ADGuzzQCAoCWlpDMlN0AuGcC0RE52iC9U75zgOgMqIXQMO9MMyJbpSsc1c6sQAtnHeoh9m0rSMf1UoG7cACJcdMchgUcQqZayotH8FyvyclMlhmjpq4n1d2C7BiujcCOQLPsoFanIS8qewf5zB6hZhsk2ihtDvNgCXSXvpS8pBzSfsPHVVsEoPcffnwWMpxynPMWsicLGcrxJ/kbQQsFAJSqESkinsJS8vsuAXxoEhM1MZd4LXOiPbVEskL2Ts9k87Sn7B/fObH68yjZLrYfzsD55d30NnuugwbdAHA6uqVDsN88wFAybEGezSg6OW2lT5n+lhH5YBv1bfl6GVo6iZq4GDz63Cg3f3EAHIuQdxtVRWw6lYGeVfO/MQCmutmZAzdXOGn2URZe/P0D4O0DMT4KwS/bJcUhtYVWjvRvAoBz/RwYUDgySomIL4tesJBUlORP5VNerL6VjT97KAOXSjNrPHrS5MEqrxRpxKLWxjwpUhYtjkB1ztxY+1f5Pq4MZUDwzHERZEgL/EaEJAtMseAFKctRdM68cKH0sqhDKyqVRkIoqowowUiQUUovdNJrhzOv5w26UBawkRfX81u291Zf9MyNCwiWLtArS4unNmfAPcOl+EjXZCGtWBOjZVLZMLdIhrBTLzFv5U3GIFh9Fspqc/PQ2q9cXt9GpEARXZ8DUZP1vA7sJIT5bMod3/byUjn1EezRu6poa6y/csws0rIGgFVBe158lUOFNHWCIRVHAY1Q1Kh4FqNdy8ASgFIXAM275x7pLGp/j+C0GQOiB1uv510MGhpcmdtlD+jYhtRaRlc0l4q24BkEgEXpbvPsFT+N9utGSThVmmMpjdxGIy/AKo+FGBMyJN2gFJDUWRIAruJs6bQacoCVS6movfaT5IvvTxVharS6rDgqOej7PIN/2WalgFEwD5N6iEPXFwLj+fQWYxEBiCNKINgiGSmnVWRFwE3AXK38CWllAAAgAElEQVTUVFm7Od3MSNb5vrq5nz6cbaYPJ9eRI4z+wWBw3N6hyvsDba/mzOCMSO7klp89HpS5CxWB8xvaD9tyr17RmvZnm1aVKNDFGumvJCed5MucvnA5QvCDCFw6iTOitSWnFKxxJ6TYU+3ZKJAVpWVFZxXiGYFvu0NnbzXdnbIa4JeAhHUGJL/0bewHgFTVZri83kwfHz6Gjgfd+eWL4+nFs+Pp+fPD6eXzo6qf4cXmmpFdUWzydJiSAKYAAPDl1Wa6vr6NXOD7u6oKLZtXQOCXAMCSfa4n8FpULTb6M/dK71xvtGEDyU3HNWd8cWbk7IOdhN7kqIxOEEX5XrZLFtdLuatUHwctbiON8kprBpqzAHCwykIuMO0K55aUZe6leObsmY5ILGyIAN1WbBH3x0XksNR9vOCgzp3WSnvJ2SI6U3IS8rpTsE3i2k8fT/8VADAqQh8y4ix6NeVa2RsCwLhf1H1QpJgLa0Ue0/ZIh/BcGyQ9j+sB2XmSS81Oks61Qliit8vZwZm12g1GgZOOxPXJ5Xg0XV7fRxGsd6espYCzBoeRnA1KR0JwRTWAYsydrEgBos4Uw77SLpZ+9sivdBQj8rOit73INeyB7y6bfRsA/8//x1qIcHkESe/wMepiGsTvHQALnCw9pCulb/vMcs4ON83uBZZgnPvUGjiLTbYaAd4NgLHBm8Eep7BGEt75jJD/VgCYgk4V07xICwQYWyE9PUT/t6ymnHnAkZ+b3tilnMyvAcBNaVj0l/OmHCGWS28gKXsOQgERmGc+T0ahRsOqlCxNjjKaHlNsJX2QfUhZAAzgJq5vrUc6SkmjHGZuTQp00m+qQbsizl4tUopyjpojY1SRGQhkjxBqB2Hr05vMV0Zh10BSHpPAWI1FUxVkZbg7nW88G06/bYI86aPy6gu0AbQoB5FUJtFAaSBFFPjyNtqvvD+5bG2S5K1lBKQ/3M35kA3Z27Nlv2gCw20QPIJBlwP0mqdHX8bPQDPcBwDvkkCa086DjaJDGWFTn8C2phmpk0GFPaiZ0DOzIFUVRJGM0x53A6yMAUUhynmB93ZRpKRkdf+4vslbRj48965AsIr4IG+Q1OiMkGbbFo9Y+Fmoc8l10V6SweJzICrwCID0/DJ65OH3c6wzikgnQIPn1WovYVytmJBV8ZYzw8GZ5xlrzlnILvtM8yHTkaSZLSPQ5yMiSKl3GH0rhxK+2QAwqNkZuS652BdqY46iGZAWscO1j1CUJs4rDFQV89Kacs1QLOzi+m46u2ReMNp7AARfXd8FwPHxuIFUoHLZRBoBy3iW1G+21p/XGv2qSyBYBnyb8QWLcKQbL50pAWCxi7wtjJ/hud+NwZjyWpGedFyk7uqcmMOE9A6Bos7LEA+2QoBgpgaIru2XiQKFqNR/j/oMiOZ/jj3w/NlR5PpC16uPa4vQdQXi+kGpZi5WBtfCvsD+AFvg6vo2ekvf3txN9/f3GQGmlwfnV8/a5nuLAr1fBHhp7hUdLefzdriJjhhFJseOE0Vv5RhLXxCssTVRgF8VNMvNSadAyV2mV4htUrnPJf/EDSm5inVVBDjkUQBgpkaosKDAscg00WoIa3hUALgq+GdOcNKoAVL14xFg5V3T9qDdqiKa5WjkQSznYIFEOZP/+MMx658couXiU7LEkgnk+fkCq5xfMVhUoyTTazI3XvPF/tbeBmlbzvBceDu60flBG0DgM0CvtUdUNHwEwCFGgumXtR3MxkIKCQphoao+WsvhPAQDgpuBDk5Uf858ce19CgWuhnapR+hLr0kGpoM6dUXV+cjgTkS/1wDSNqtrl820DYD/w//+HQC4mkprE+rANCX6O48Afy8A/t7vr66v0YlG5bofAJ6n2NW1lgE6Dx8OaEbR7FLCnKrC/VsDYDWmL0MK0VX20BUAhlCN8UqyQ8Fao/BxfhsA3nVC7HzG4UrvJA1dFZLqqzcqQh3FpTLHMIRmeBizgILyIHNQnbFqhXSizUHmSangDCk7rNosL2pFB3nBFvBotD8ZMz0IawIsdVtRctRupad7sxAFPbtRDKvlzCRwTyUQ0Z5HUxSBoPwuUC8DvnkHcw5UFEhoWupWBkCL4FlOoiJSfk31GpTR5cZo5HqmktP46e1lHieENCJHAMFX/z97b6IkV5IkiT0UbqC6Z4QfsccfkEvynyjcFf4vd2b6qCocibwzcVBU1dRN3eNFJFConupddopUAciIePGeH+amZmpqV2gafy4hKNZaznWWXA9OP5fj6vvxQYLPOJPQIH2u91nXpQ8cAaNVwXU+ML4XAOO7fA07k+5feHenfsmjBrjm0bXGmJdBOas9hzFZnajhPEb2TmPXP6RQBzWq8xk7kRPvmWjnkhFz21woF7vO1WuoAbGcFtegKjhioZFa1xHk+FQ2MueK+7Hqfxvca25dY4fIur473QZnXvRe7BMxElSf7mvJgfooyuioAzZ9TJscANJ06hSTERA6DH5mwBdjxgBQODqZuccdY68Mp7rmbyh/1utWZl0FtUxVtjAVszSjVZfuzyJhDiAN/Afn/fEP7NWp/Sq9BDrVZXfcug33jOtc3d6TEg0Q/O7DNUsZfvr5A18DmPJaxph3Bmlv9+XvTjtooojPLLO0Nz6vMsCZLqT3XDqZe0F5O7jz/O2oSlcG+BQA9ndli6rdJ66Mj7PxEmRaygRiL/oa6z3yPLIyrwFwMV9Ydz9E5rRe8V4JGLXCOfamgS/uA6AFAIpjPZggxbcp42Eb4gC4rr1tVze324cP1wxwXqAl0tXNdlWZYLDgXBN/kI0LqqmZhd2HuYMFkxJ07sHGj2OPm2bvrO3KdvNazdcdfPVeySD1CCa5dj9aVsFekIKK9V9B9mGHyx6nyNVYJ8G08XnhAD7GNoMY/PxQh1dWFe/lmWwxK7Qhgjo3FKSpzt0iVgZf1CZhiyetHSUAWnHf9t5rx4Kktu+4T2VtrZ8AP6RtvOPIf3gtFgEDLC+eqJbcIldlq6askEtgHJQYpUnu+aw96TMA5VU6D1vocQTLi4quMRdYTZ9/zPlighyMFBuvWoBGBnjYFJSLVLsrXN+/l5DgNVkzv7xrANwANhJrBrwRmBt/rTIdf278OYIq2MdiltonzfeKSfSQ/T30lU6x5g4A8H8qALya8cnBOHYPbBxeDcVNSFxCm9+eAaY7/NVtkKwy7Uzbwa0+EEDYB7CZYZNRDFcs/j6LEjw8VTvveCjA8S0AeGexOIO7frMWqfvj9k3kBtNiqSJ91/6Wkbauww8/4JAphei9xTq1udD3TBsiB3dvLOJQ2B/fpqHNxgEHMag3ql19Uhlg94ETLUX1OHlPwisVdzIF+gEA3P0sBYB1H45igQKdiptVX1f3hZ6Eo/awqMvtDFnoYO6XCMfdBpoU1jqsZKhVr0JxK/xX2UwdEDHPYYRMBco6P491ghsDRrcpagApsIKrDypxgcium+RqO1AdpbhFAVYYbLc1UQP7qvEoepqpkhpjmcyZvlpKkEMYx1n3FhUa9ZIGWJPibop4CeS4JhgtF9yT9J4tOT5SIfqvv1wMRwwU6Y8Q1XBbmoqW767bchp4P7VeRnawIqzcoVWTNa7h9RnCX862tmPVGaaJIl1ZTNeAwQY4Q6s9sNxptKRwJhDvQHYGwA3g6v5+bn9mVVk7QAbAueeTQrcCAGYhXCecIHgRxxggpb3qg2F2Rn+A2srkct+X4+eadtd2NVDWXjEDwBRkB0Uc2PG4taNoUrvmTtmCbgWjAIAVnAG8GgBna5/OFMu5G0rSUVevll3IACuI4nFlkqXsEAGwx65E7TqgkQD40AOgzcia51ojnLNah7I/XcOYthSfd1291o+miFkHsghmETXbkLQHuP8htFQz7HHCNUFNVBsVBRBRt4e9qgBcjX8BG4/X5fXtdnZxu51f3G7//d/ebZcUtqt6z3tlZPAjsOBsxemDOtdxnkMqMTgEoqtTuILCBOG+l/nPyrIMgaU+s3I+OvCi53Dgw84zgirju3ceMZ8lvz83m/aZAp4HSrQRJEoCxgriGwBjbyigiIVFiiyjQyq+xX3zvXU2jPVWPV5prwcL6vGgUnehnu7c4D6F8TxPEEpDeQsyXxfMAl+TKXB9dbN9/PhxZA3nOUqaa9ct8jmXVl/6Hp/h5eu6EnwJliS9edjgJeiuAFr7QRm86fn3mu69OsoJ6v5sm/hcFVcc3RhOlIOlH+A14vshAKYwGk9/gdnyE1wr6yys1xqChgDAbFtF1WZFT63M7+ACyr1wFhO8DdG+FslzYI7zLY5v5j6o8D16Hdd+d+DetGyrPuPsB/iFOBZ+l4H93gu6T50vHdRXoLXZWhmYQBDH6voiWGqfjnmrs7A1IaI8o+zzAPkO3PEC1fd5KFKrzjtrajEmHysA0PYOAaD77e3ZDQHwz+8utstL1cC7YHXQvZl4kdIpbfcOiKRvE2e3Nl9T611bn/YkgTLtwM6PgwhpnzxmQ6Qt6Ne1+uvru/T20X/83/5v8jicRtfNFW2gnNojrBtNFDJqS+1A3u+3AmDNncQv1uzovJnrYJoGKGegRFKEp6ef2fh2RKamsQ6sbuGSKodJYzXNYp0fGb3deTv45Rxd/4pwx3IFLwQvsjUaJeN0qDQqIzn3xdXadJq3QcZYZCGA5XP38eOn26dPOhQcbR2LjfV1p8dhtKJyJnIZty+ftq1JBHOW0N+TDsaoueb1cBBVlgcOUbU7GKILJZZllWZcz7XOPqRWx8bjvR7g+VmOQ7Uv6ANBIFj1vnbaHjPCaXrTOMTKgGERWWnQaqujx2stMGeoBHAh/KW6HtGL9J+pOmtLDTxb91o0SFREVId7G9t2yEVbpNGu8JwCJe1gqb6ne4t6fiZq3KhdMX2uBJxcq0V6pO5Fe06z7Qiw78eOHLNtRcHLTJDf54OOf0YklffmvseRgXImQ86U6E8vTckCCITz/ukz6ZS4R2TiAIrhPBmUTN/lsartoOimxlBnhMbQUWllO0VBTWd5z+Ab0NnutANUdcFVG8z1VWwBr0usH37/El0eNeNRWzxEwYqi6BY8+PyYW7Z/6LZWruFSvCJrysp+8/edmTnmmJrqbEcZH3MPaD+L96TcEDkRBlPaHwJJXieZBeUZNx10M2BgcKmyi1lvumbJvN48JiNrXMBVwE8CTezjywzwnIl1cMe0ZmZiI6jj22QrpKI/aw+2eB3m04JCGrOyluUYOSjga3nNeI/Zuc+MiV6bzygAcz/zGP8CPRwz7skZADZQ70y4MkPj5BgOvRgSoqYOW1yBtImtUSwNtWtrFgr+bRvqNQSnma3Nbj5u//3PZxRUolL0GXoGy9nrO/H5JXhu6p8cXdvHWSsi7eExALx3KuaZsrfP/ZmcM/eBz8823bHpsL6nAaiKqjkLJ0Xgfyml8Bpd5997T8C3aukr4DPdU3QBWNe715UFqhykxO+9X7U/OwMMvwG+xegrGuJz4yyo7GH7CX2GjDly1rOyj3gHgi7XDIrcshbYAPjy4nq7vbklQLe9ZNCxxqr3VK93uTNzQkXP0f4l914oPK97zufnyAZPtqoBU++/AGJ13QbrTZfG9cwgG2dr9Ugfq75se2/77j2fICSprgaewzeNABlfe+TgsoXJAES9+1Xbi+zvixfItj4ZyuIK3HU/ZOxniDDix0FdB/fcimvaUwEmfdbK/5FOC4OcEAYFe6DU+02vJ6uOtqXYBaxPjhrgYv8RjPMeO9jk81mZ2e73jPuGz+Cs+EEAuibBCQdngh1EMCtp9UXzGEMwML/Xc5KA2jEq2fFtu779uJ1d3JACjQwwul4QAFfwwvszbQK9tMr7DEtewNdntsvqhu2jXZ/bKOa6w99dl5320s+rOYy+3KE0jvebWZQWnMHUGOhH/+F//b++KIvbcvMSLMn+ZnvmujY2aQjHUc5pFWhuu6kVgq56CIANSMqEjQe3qFDdTUSLdWDJuMz3b9pu/lYGURvBwMkOJd8XMuQawD6uDxdgA+A9oJTfC6EmLIIZWB8b7xO/L8rt3gH1awCwKc0y1DP1Yu/+18ynDoXDsV+fYOrFvAOYEwCnoJjnaw1CsNWRI1PlsOFzPEgBgNESqUAoVaHj8GE0+LPUHuf1dno+PMcpFMb66B9KNIGGT5kg3keJKSTwFeBSBN0/HaWXUqIj7Py+OrgBYEQutrBEfcegInf7BB6sGV0sAGxASKMYANFOfB+O1XKlopZrWxuOe2W9VD/ofnhRu1sRcR5aox6pW67g8waBOBRteNswGjDqNz4EPKZoCK/ejqoJtBE18BAQrvVc/f0GuBoBPxlJjBfrkRiRrsz6EApTwAB9gQFCkMkD+CUIvvvIg5m1bO4xWEa3wW5ZsgoeGEQ0lbrF0mjI630thtGOiGxfR/bdIqazmp159xz5TzwfnnWlVxkQ+Rp2ymCtqZhZAGsIwUxOzuxID1A7nrXncDp8h9Kwa00NQrV/DDgcnMG+hmAZ10H0Pqb7F1k83bveM+pRIzK+BngHiF0CInZ+ktqvvdGgUPPbv2uHTbsU4wbQy/+qfje/vwM9FQypdejMGp+zTh+J0szfPeYleu3OjkALm2WQ9hgAnoJWtQkTwChA4+fVmTsoeAxKHWY/sQc7UFCtmjz3EXTH/Jour0xBrYdo6WX2DGwJBbGKBu1MYNfz99xjhj5+VP0dhF5QG/zzm3MKvqDm0yDYDmfOsQGwbH4H5g59Cd3rqIHfySLs+Q2yf0UJPOYRx5e9ePH84HB6CABrv2TGsmBa3aP3vAGnbEWAz4iBONZvcGYFcTv9+dg+a3X9+bZ5lpR6/wDADPwoYKUzfb4HnzXOgKXN8tnp1/r80Fp1wKj3koGkgpuw5VC//TAywLfbxfkV6dCsBeZ6VR2kfuTzOcCwgnyfMcr8Nmi1HTZLjPMS2dwR9DFjzeroFbgdtqcGVMNa2c4IAPr5BfQUGCHgow9UZ1GBgy41OVhaMW+aQ4/j4X3qe7Jsxd/NOYXQVflBtImlhu/euWCvoX0VWVfDtlev4lKCx+8NgCeQOXQCPBoVbB2Kyg4097nn5APsNajzCHYjkYAgJXQGqDVQPZfhX1AUq9gdDGb7PPyMoIyZcBFsmDp0dHD2+kZtnNZ2VevIK2jYfrh9s8NgyfxJPINLpZwAcQZ37QhgYUX4L9Q3IQX6ikwIML48xw4a+NwdADeEymoVjvnnvUcHCO+HPUXxfIIEwO2X17yGYrTtDz5rsba1ftj3vw+ACRaV/R3GopQZTQM62A5cmA+oIJ5sg6Rhmqu9vg0A8wrVgafcpql2zLWPee/fDIBH9qmjVD2Ihwd8AueHALCNBJ/jKw68Q5PU4HwG5v3OvyUAxliSZs2giQIDBbN0JnxtBthnyPL+XwWAfVhXPS4sNQEkhaGejUwwouc6WHtDsVVRAOBT85dG3xtPdPCK8vHwFgiGWJjAb2WC6Rj2QeQ6GQpi8SBVlFhZXAlaqR5KAQnX/GUE18qFzhat9Y14llYV1W4ZFCDX8ZCe2dRjOwgCSZ9LHbpbr6xGJamvdrLmNdvOj433oC9ZDbLAPetTCLaO1LFn31C3sKk6Tdfx4pD24eFnNXDH91Ipu5x470GMC1tkFPUUUVQdgpgH1WKu46I6QvwnAIwDA7+zGvUANrXPZ9DU2V8DYB4yzMwG2DRIqIOEDt9iEAx+lR3tEo1i3A1qFV7DPWCcHGFebYvXPsZQ7ZVqn4xes3VwB9VIn5EzKCBa1r0O+QGWKuvLg3B4YOWopIM9ov51XU3SyJiAJsdXyqH3PWfGwgEiPsdoUTH3UcxnTwcZt8IWRMUEgNMm0aW1rr9tyFhHzJ4YEOobsLeQYVIGWFTPfHyPl50UORndHzffu2ZdaIOKPi9qvdbxOFvqfmzv8szZA8C0jZG5M63PALdB0bLDFzXwFeysANhty+xM+2r4HMbLVEU/r4IZLiWpPsSYW8xNUaFBj2SgotqaYZ2LGq2MNNYHgU45e+h9CQDMfsFsf3NbCucKiEq7x8yYPvMnZ2qHJorv8jjmKPXe6h3s/ZoA+CGf4MWLF2P9tNTgTEmffZ/OPCZNs+da9zMCsUHl9HU64DGvj6FYHHaH6zcYDsMm+ZxXzGT4D1Lu7my/ab88VwIA+369Fse/UxCqavBzP3oOHdxIYF+mhWfiHRk9qBlXu7vLy1uqQ19eXm23t7ekVh/WGhatOe1uMJ10j/Xgj+ZMquwE2jRWaVat73XNpE33M+caaaCNL5bYVPow+p4WwhLVN3z+UMg+tvaO+UQeS/padd37j5XhrL2jIKTEOd1jnXM+2sFVL17WAIvJNuxViWeNLO+UAe52XslugZV3EM32n3YyBDAdkLGtVhmZ6pPxGQvt+UyFDyV7In8OPxaTwp/SjiiAP4IZOg9lt3wuKwMsAF3CkAsG8Hz6O9rf6qDUvEZmW6xnKEp2ZaC9znWt9scMgFHKdX51t6EF0k9vr1gOgNIu29/Mmo/zCnaaz5AB2VLvrt9nBng58uebLhSheTrh/4Uv9asB8H/8L//1y6EbpftRLWTXwRzcJR0P9VY99uMa3aNv+A0AMO/VB1RkK7Xg1CR8PgQOe/vKMO5kgJcbP3UgJfA9/rzzK3ZEJ9S+erUPXWzUeJVgVbzfAHW9hAzpcQr0bgaYDnlfKfXNpkwuLfPD4Nfzlty3FTB/CwD2IWJUwMjUJ9XYSREafYHRFunZaIvEW/1uAKwHFviVAUB/XwKoUmQetGBSeuYaIdfiOEOFtgG4JxwiiITiGsj0SrFRQkxwEqyQWsM9enf6u3y4pUJoAmC3CWEUrjJGzio5k5VGyE45QdqOIFHehx3nvZhOOsQKUAFUKgvsA55z91nPiHov//h1z5s/lxQ8H2SkuqJZe1G2CfSGoVaLFlCb3ctUz9o1aPhWOdBNi0qFaLwfQQlSUQusI6t3i/YqleEbAHgY60NHWs9aghy8V90D7vXu/n70eM3sHtdZAMUxPq6nrl6PHC/7XJGl5d4rAOwo62rbZsep970j0Q4kPGSeptddKlFZpQ6SzEDB68esBzu6plrZkYCTlOCtAXBH+Sfg5P6XQdVOkEdnhNkoGTo4BRahYga4GBy6r6A6FrU4I/kYz9wHDiKp9lVBJPypTEoHC7zP9PkGe3bURJnTWh3OTQFV33+yKFaQlvORQbwViHOPOStYdNO2VYdZvMn5ji85DYD13LZFw8Grz2dNfbIN0pE0GB6BAtJxZU9UZwhKpbI6CJgABPueMJ+XN6j5bHGsd2dXBMLIfAAESRyr6lKrZ6r2D9qjdXlR2qa0VxrH3KwLJbbe7GziDIB3avNjbF+9eq41FrWDxwAKPtYZSwdnulprsq1R+uB1kOt0tsf6F21wqQonUPNYm6WS68p7xNdTMK47A3SwpYBhBRSm748Mdb6fDJ5SoU/GgcHvuj/9fLLlnwiCkQVGzTiA8Pn55XZxDlGs6+3+9l5zP4F7Bbf5E+ymsYecpa0s8Dre6rJQz1n6JLMNPgyWrHO97kEHBtfz0yDYvcXthzoI1UBrzlb73Ei74fk0o82lIhgLdgkYYPMLbSb8m+cAuBCUeqoSnAzU4V6sYYJrms5TsZIR/DIF2ud9r7lmROHe3Acd6wF2ANdU66O2r2N8ao+gNM2MHzDJRilDMVwQCCclevSXFnUe5RUIBIlGPQdKnYnNOXYbJCY0Ktjd7KXao2FAH8oUr7ZW/dQ7EI4WaAa96xw6UYBngBL027Pr7ac3F1TQhz+DQKTOMO1RPIe0WgRSV39A/reea6yrJWSfQTvPQWZuWXO/tINc7YftWtpP2pDlu9Y1zev8p//y33bcqDwiV+O9vBY1wPMr+tffmgK9ZiBdS1c26LsB8LpI1mecXg9jeAooH4zTOgPfAoCDfqaDY86WfS8AHve6gN98hpNC33uLIn73W1GgZVQq2BG1BxDxEr0I9bZQRX5GEAzFSIPUFMICYLYD8hC7QXNczbqrFoiHamQn8H3sy1ZGVBnejgL24YFaNVDmJP3PWmFES0fdiYAajBmcc9Sf2rHvg1w1n24gL+GFjig7Apk0S1xn9MytmlsZq67XtFCTegPre+20+n19wPbhszqzh3un+1w6A07KWq1/9+ebM13R6J2HadUal6Ef3xEOiKjt871jDFhrRBVZUc85tl+UoQMwwfPSqS66FoIQivp2XeGr509loMtxA5UL6siIot7dVwZ7ov7qAPG8e6t7PAnAqeqre4YT1r1e6zlKbTrH02vADuCg4ikp0d/nLK4DNVWvt3ewrjZs3GOtvaQ25/z3N4rCqANKTr+dlV6XVe5icK47HZFyC5E5aCRHVtFvUfjsNFbGOQINDmZkAIVXD5Vwg1gNS4m0VM0sfoVx8Z5Sz1mzMTJg4z64M0VzBcNegwogyYmYs6FBpbPyaTj3Hjs6HEMZNWl2moVsMYV1vPvjc2Nk+BqUZYZvrNNiATC4xr6kqtn3nPp965rcOwf9zHjvnp0xpRCvg0khSmw/s8HvakfJJKm2ZQbFuFeXMFDEhtTGYuI8kkOM77i9/0QxLGQ+3n9QuyTUBAMIoxYUgaiuDfZ9HwLgHAeDit4bDvL0/k8AmMEbjcvDfegHAA4QzHW8TLp/k5kS7sugI69zifsR82OtUTclrgLdwRIgO8Z7PVTY1zW4ZoDGd0e9uu4vSjuK+u51kza0bUuxqsr+O0M31hrZM4dBSN+P9mjtzY+fCYDBBgAAZmukD5fb5cXVdnNzwyww56wMrPanWJFpZzyvClZ5DYgK3SDY5Xo+r1XqYN/kcA3pfc5Krq+bZr2Oe1O0lQl2GZjGMgJxJ9iIpjXLrjdoXwEwri21bnVHwA/uV22FLNIpFh5sQv6onOHJJNx5uIa0Pw4AcL3Rc+quBejv++LFM/pHDvTnGuf5VpoczBb/8MP28qUCZjj3DbAYWHFQDX5kBWWo6fDxI+/nJSjcDAQiJzMAACAASURBVK6XACqXifyJBOrsrxtqzP7+ns9WxtdS6/aPOo/nUVkBsMZcdeqDcTc6RzTQ6HWvYD70EaCU//Pby+3s/KbYMLLDYqcJXuIsc5bW+8p31OOZ1G3c8wxwbJsSsCa74hilmWu2LN2vzgD/5//9v34ZoldEI1W7Wbv6KP3ZT8m2MscR22kRLJqlv2sKtOnDKVqQS24AYDgEdPZQw9PKyeumXf+dUYk0lD50TgLpoGar5c6h2NVvBYB5IO9okpMieES07KFn5+wXfV0nxmHW+OsywDYyqp9xfY7nQQYSABg1wOoTCPVlgFHWqYYS9LcA4LEFlgb0BsDO/jYgFR3avRctPCdHrqh8BXoNyBhNLTqOATAPDAC0nJPKQMEBJF3T/YQBcCKTY9BiENsiWN3WaG06bwAMmlJG85hlintYo81WB+Q4HdTQa/R4GBQ1xweZPQoZUFGDSHstZ8O08iGCU4DUDmdm/Ehd5Dqr/oUVtPDhDZENRHN9KOMrcJDh0P54r0OZbX1qTB2QEAX2h+3HV9Untmwge1QC/KIm+O4jadEtYlG05gFe2gE16DB4QY0inh81TgLFAgISBgM4r3EZ6vtNibKwDQ+8RYAlI/0e//wz7dEAJ6O11+w8Goj2Ya1zILMQbgPjjByDQVUb3sScOSPm4wRBoOdVNuC5b62BqkGT2RiZSt5zASusY9GM517TLouxQ7oSmJxF5bJFoIT3rBpSrJOhFBp0tqTR9Ri6tYUcbjoL0TJEwRZFx3uNdHnDYX21RtrJ/xH4qudn8Kh+HMRqcRl/tlU5h80dlM24voXtqn+mAe8KgFe6YQObQ8Ez31sCYD3PbHsMQDIAZqfLa3UVttLvuxbc9pS9gp8i86v/SG1k5gb2P0Tmqs0IMh1oA4IWZwDCP7+9IAi+ukI2+K4V3pkR7iDkmolbwW/ukX6vsjHDh1iCU2MyT/wFQMJgP+/B89/OtlznzAB7r1JJ3yCOA9n7aahEry5elTA0gNP4Z+kF10YxLY49gp/d88XruRxsKN3PWiIjQBNrUzZAFGMHtZJdki7qsQAP9rDPQ9wvzjqKYV2jX/Qt64E/nF1u5x8utuvr2+3j/X3ThyegXqBwATu4Zmp8+OzTvCUw0riN87EGL4WyOHdVD+yxTbrsCKbkIVzVJisI9rVyjtb1k+9BVk74eKZY00YU/dlBYrPFcv2rz6+YbfCN4AMiyMt5D2YSNVuC0eQgh+0F3mzhtTFWa1nQo2J1VbDCttv7M8Ezvp1AsBhnmAJ30lAtcgUdEFSrZ3AtMDQqfPbjXgB+8RpZexUQMnz1c3iOXBZjVpDdbAV/igFUSROsH/lgtpvzztqFYgbJIaZo5pztr1hnXYp1c/eJAPind5fbh/MbCmN9hK5JsSNgozmGFSwaAcqIY4x5ilu0T6fvVcGkf7zmVltxCgDLXGkd/qoM8H/+P/+fL1/oIHSRszNfJ3Bt3+MDFOi/dQaYkYKaYNeeuhZ4GJXvEME6CoBrt9KAj2wTKMWgV8BA9H2dOsh60iMrZIn8E9LzvOYAwIrM7LWC+k0AsFViI1ThZesMCRffr8iA/6YAuAwUNwzl8VPIrQAwAA/A71NlgZmR/Q4APA7uopxyLTAL+4TZCEQcTe01+G0VWkXltIk7U6vsr16TqIsOCn8uQUwaa4psjdY9s1S/slkp1tC0Q1PO6KRX+yFnmJTxFehyv9HMPI9sph2nXpYHyz4dF79oKo3XjhU1RzQ6hJHsMFCMworPbkwfc+/sKcbP4g0G62Pf1MEi4KvMEBxkjJ8jxs4Ca3/PINgBBrRF4GFS659Z28oomQptcDNaMFXgILNoYzyceS9aOrLIUIsmIK++l30d0Hz0MyLhzkKcELnJg8aRXArWRc2uKfGp9q2F2hQqRs+jFtZA1AcR5hBODn7v+TKYnMsAavGUE+t/4T0WH/F6cKTa40XHKQ6qpDq61Y7pdXKS1pZiyoTkTwJM/N3zxECJ1dVD3VhAurPbewDY6y/ZDDDgCJA4Um6qoOl5FibzPY85isypn8lgfnb0zTYIurIp3kuGR0DGa6kzZNTTKVvEuavaWmdfXT6wBgCSir0GcfcAMGmQZWdUB98tSlI1mgHXaM9UifuyoJpgj5cyNardzxp+OuAlbud9qz2sAcC+x7ycX91ub95fb6REI/t3fk1GBnoGixqtudsDu/nMuT5XoLz3vvV362dyrVp0Kms5vb+bKTFnRf16AiGvYV/ba4HlOBV4HN87EsBrHWtTNg0smrnRqapMWmE/NGulxe64rh1g4uHQds4lAsqQBnAcoNDMp2aLdCBgXuP4l9ey5l5tdfDIOC9vbu6oGC5F6KvtwwcA4Kvt6vJqu7u908UiA9y+8yyK5X16CIAPW1EmMB5BrrLPKZCVe1a30XoK9s8m4r33xgTMVeK4t8YyuOH1hfsBADbzPxXebYMo5gntk2JU5XrDepAvIxYGPkNmWdHJ/d4nj4tpg7OetfxdV+z5hx159fLpQY1zxmo8j8ooWvhLJRIUEgWQq7N9+BxlG/FvlqFV0NO+Gv4cABh+AxWhlVW+xXn9+TODpfg9/Le2jXHOVSkFxsP90NFSMAN9uWbUTUD2dyQeviIDnMEenteVvbYYJIUZLYYaABiMGChB//zuihngq2t0t5DNY9Z6tJWSaJ8TFWm78iz2PsN6xFwLHB+q588nsYI84/rRKSDf930A+P/4b4XVXPdUlM4dpb715mSk/n1qgLUYtLQdfcLfkQkZRlu5gDJKsamX6OWeCJaua0pKC0UAADtCN+4hruesqA2Tr8OF8CC53I5GPENReRf6+t7QV1btOPj1/a4OSB9yogbnT7ZBkrMmdUaq0BYAzuE0AB79xThHX/Hg/tKH6N/yt3XOLIJrGTkf9Gdm+xDJk7qef6TILLCrGuCnG/rN4U8ATjsxzgDvrYVp05la7EwrDxUZdNVCyci+egWREh3IAwDXAcBDhU5XjbEzOUVd9iFh8SxlPovKwsNOEcs6+gZIZq1ztVdSNFx7xtnaURNbfeBYF+s61KqTNdV50DZBfbnPOpXOtK2ZwNk4zavBCVjPDQBMr8dcWZq7lYnF4AJbm3QrBfdqxScyK43PUiUyBZh80UGhhaLjU1KdXr+E6uQPQxyMB1Kpz9oZsxiSams21hRqXkul+LOyeqJAC7SOjFYFF5xFx7rwvQ+BKQPgohk506+eu+r5OjJjOyDG2U07lenEpG3y+Lvf5gEAqrpp95ilZR0R8Gp3QmemRN4CANpOCyBHTVu2sKjM0J6l8CqgoxF9rEeAZhyEX9iHWLZBq6iBV2X8i0reayyc9InGO5vYSnCoBviHbkM0VIa5D5U58xjz736uYOdobzkbrBecnZcISrUsIuhztr9FRXLs07rm9DdIjueoI6ipwkGPZny2VYz3MmRyRmV+HQByOQcDdFy/3WbNGZIEYM5WeO3hzykY5UxA1AHDJlhBPYXraOuC/p7fl7ZC4EvtVpzBcfDCzjf2uRXend1HUMtOLvYsBO0uQIk+v2E25P0ZWuLcMBt8AZGsW9Xne5z6uU35m+ukc1/kXvQ5PZ/DTY89BYClTafMW2bIhpkb+7JB8GiJVYGpvi/eSdUU8wqjxMDBl5Gmq1OeWcdxPtdeSLol7OK8tSbvAGe1GUBrFjjV7J0ZpFtV5Sy47GEG0IBWvbdp5yIoYlvhvTMCh9XP1OtVY6I1YAB8jgxwgeDL88vt5vq2fYwJBLcvkFlbXPIAABcDSuMe47+0L/Iaafu+Lz67rrFh98y2Khe5AwL5vbM1zvfkXhMAFXPFQZQ8w02F9pnisW474uB82euw0XXqR/kXEhUSzTKdnXoB1Yng1evn0/rid9bNHNi0+r1LWvBPnKXtU2gtzwBaZxDFuIatb2DMfsWgc5ffgPPIQR3ZGPeA7xIgbxmuh6pHFutMDC/2uI5ncMCPNvgR/JP2jfZ0ONbEZZ4TYgeW3xHtaxVw7NI23At0EaAEjXIQ2EEH/aTLouC799hUA2yffQm2+uwy/RzZX9vMxUQcsGK83g5JqNapan2DkdCpi674ZwowZg2wXiiD8Q0U6BTBWo3dgyJY3JDLxltX4To6ecZnH+AVtK834w0QoC/BbW5i/91CYNMtHPrpennn9zawft0c/nG9oIbuff9JIMwIlmtWV+MlEL+XFc7vEQDefyCpO5eT5F6dO+/Wp4umdGTMj02hskUPSEWHSpYPiT6InZGKKDEzCZ8E2keGHlQU1QGztoR0aNShoCZEwJhRqaoBngMbJRZWNRi+B4Jp0qgFZEVFKxpQUV9evnhWEWYBYoLYUXPaDhe/uxx7qs4y4in6DIWYIgppcAMnFD15HWF0dsbCL8668WwfAFiOOEFUUWvdr9a/Y50He72KauO6D1KgU9RgB6Cu8+zlcAB0aj1BYObQ+C0XLos+MjtVt+posrM4Wu/8/+hJB1GqBsDVfmeK8ErVFwfZj6+fM6JsVWiJFckZd6bUAmN2lPE5i23hd5jHQaEuyrgj1kPcyorp5RD5Wrr/mTrqAITBr3vvJoj2oW/nR+20ukZTzmNn9XwAOGCgAI0DTBWwqPVIMS44qXBqK/jSFHQd8EP9NUSh4iiRdVhqTR0n87r0s+NPU/kwvw74eG7HPilQ2WdWPSNaqVhIh1FqrUAftC43MMNCmY3KHMZ98j4GDbEEfsywKKBkB0/7rzKPo/6xv3cwAKKNj78fmUb266XgmerlxppzrfgSUmwK92GA6EAwJlgh+JzXk9fkcE4dQKix6tcbsKtVm+qurYKdfzf1Xvttfy1jXEdg1UGCmlzcC+aOGRGIyN19ivp3q6IXMIyyibQfw7lxtoMBFPxXfcJhSyv7hHsHgwOOqsXNtG80l3gG3McVMoDXd9vZOWjRVwTCoMNe39xVjTLuc1bGpxP2WRnK/EmAMjliOxl4AXmtreM/np9UfR8n/OHeC5qp7GmL5Gif9vfBdyCwrsPWe9hX917yWTxEU0cP1EQTIbVa56i/T6ypudaX9zYyc+Uoly8ip1/kSZ+9nRyRP+AAiPextvgckFCOwv6Dw8gaTwfEMf9siYSgB4SwLm+2s7OL7cPZ+XZ1ed2lPQbA5bvqu5QJbRCcALjHWfYnxj5aFQkT28PS370mGqD26tBZoHFP4Mnfk6Tn16pbR7D24qsqENKsljFXZR/GClvW5npvzAJ3+l5syVpzMq+dtc5VK7+n1KKrBSH+LYqyM5CPGLT2OTbm2tnyWkOyOTQyNdsJluA/bQyqd5vJHk/4OwDfI2MabB+K6zGJUmUxFexxYHEAV6+7+myWvOkclL2UDVENrtk/GbzUnlBAyT7oCLqFy+QpGedoBKnyrPLawp99RrnrxJcNLZrenKFH+jWzwaiHd0JASRQlB02DHoylsCPWRmm7Hz5a9VVfAarP69yHI8gYQdvJftbiFciOrNkpywkb8r0iWLA0yAJPRj7+8TUA+KFWOSeeYUON6Ng4LHY89W69llnPh4SOHrzeDoBd72AcYHsU4b0UyMEF9p/JgO0Q5Co7oUV3WBccI3bycOWiq6j7w6Na9btfMf5pPCn9/8ACWDdIjqdrS9NJGEEBiw+hRoB9eJsGTYoOa8OeEwgDGOOHxrUa3XNPVW0BDU9ksHjMkKIMoQYJ+chhr6xYfQ60Wv5+KJOq5rjFd9pRdvTZMvsGylKDlviSDaJrhE1FMbWUEb7K/to5hf1zBJ2ZqMpawGDZ6bYD5z/lfJYSbgkfDAC89K49uTYicLL3vhSWsdMxaDuxN1YnQaCthIgWlff8HkZTFxEq11bSFlA4RzTJ16+eb3/48TlrBnEAY5xG5rXq/TITBmPDeSlg4GioKNSRLQ9hFQsgeU07mDGcyLVdULVYkBquM8pmfXR9kJ0hReVNTc5eIxqVjAY7gsu1a0GVyoTIqZjbUPWza42bGuz63gTyXmP5nTqH2wGTfcoMmu5RjnZltqyYnkC2KOQznXjO/mIvmb6re1BgwWum92OIaJXjZCcunQ/vL38ugYIDMwnyvSTtnJmWj3sZ9atQKK/IOwVUQK+9/6hMQLT/koOiZxifj/Ylvb77PRzHDWwJZTqRAdX6VNbDrAResmjhnqvBBikWguZE2XzPuTO/eJYsu/AaaJqe7smA2uAl18UakGEtHcYCdWcDWHYrItllBW2SFr4ucCnpiy3itWvRPDu7XRcsJzdbyOEIxb3BDMIOwCH8cHHD3phWiWZt8N0971dq0SUSWOua59JyJuZZ5QB5A+MWvzIA9pg+5Cg2IOpsU561CRLzeyenOAAN3jNaBVYQOkGwzzXvr/FdPifr3NFabAaf1xPtbwWgGqA2MLRd8bkwbHl9ET7DvRpdFRywt03LIILAYdlB/xkGMV/nmfllo6ovMv2sBS4QfPbhajt792G7uLikr1BWq2xXTza7G1RHhzVY5ky7PtSg20w2Z1YNYqZ5LOPSFHa/WkHM5Rn93Zp/R52M2A+zvp6f/lxeP54vgiWHn9H7qOK8E8/uNefSr/KJIrBF+4Weu8iyvhDTaogwMSi7bS8BgCugn/fgc1W2PIIBTmLU+W7/iXsfSYeqW/c94xxh2YtbWI4AhNYegmnSXVG5BexHPq/7oPfZsFVds0U3FfzxOcEa28jGrp0G5Pd0cBbftZcF5thPdeQVRHGgs6bdDBL7XA7GYkwRnGV7uPdX27tSxYe/xjOEvoH+LhxSPol3Q62N9L10hvVa4r0Xk2D+7eF7OKY7GeNj2MA2w2si9884b/4BgA9ptQcT8UDwde9QWq/xNwPApI4ctj5SBPRrAPCpZafXDtob7X3EtvQgkTtHXA/H5eE+0jIm+0a6s8DrhumsuEVzaDhIIRYIZp3t48fbi5cvlMVFrSLrUSyaE5mGAMHKqooOY8Brh9ngd/T+pey+RJLc1siUrZU6xDrbCjaQcjn6jYrOvGaA6YhXix8dNM7MKJLZQLgiwhUZY5SuAAT+zpqOyHTS+eahL8AlB7B7cUpQqDI8Bi/HlpEz8CeW2RD6mTJ1XnsNXodzxzVWjswQvXk46gIRLGdCnSF2FgFzgfF99VIAWFkhBUTYs/VOY8RaUmcmSv2SFCdn/6tFlbPnBHcGazUWrZqYTk8/zwALBmw4qKstkvowOwvvz5cYSowfFmeqWnutDrAdGUXXlac4FSPYJQYiBU/NOUFQMRx0/aD/jnq9Psy5byMAUmzEcQj6WXlILhFsO8SmReogayBru7Cqh5rmPwC4Hfr6crMrPD6krluoZ4judLYI68DP7Yx0PrtNk8a21mZQ5cb+CZqfQKQcP78O6pzE0z5uUBJ3pt9bxwDejpTncihxW5DODkj9abthERdcx5kG29U1szco26H4nmvcds+ZUlOJ8R3MyEVGwUA4g27tgMy2PZ3AFQC7B3nfc5wt9nCXbBT+ybkq+2shO4sS4pnYj5Q6AKgLLtV9t7qqujvXsWLvIhv8FnToDzfb2XnQolkrioywQLDXdoJdr+GeUz3/HEw5DYDzLDTbxfTZGQDPIDi/w06pnUMHE9d1oHOlWyUyl+ezvvaK/Qyf0Ny3IQ43HM/fEADncaJzvdtaDQBc5QgdxDrMpO+Ng3ZwnT9UJ1ZbO9QCIwMGcTTUAX84u6AY1u3NXdXQLpTkYtSwLVT5YhlY89grA/p9AHheV4fPmcEFfleq8K7sy9hDXjOpkXC4nufvc8DBz+dnzzkzY83Xsj2ROjuCz1Um8RkUfABgtU2iYFZ1afj0UWP24sWTYDf1frJ95JqmbTbToRhGj6Rg7PMjEwcdcBK4lO7D3G3C9tBMGAcCbf/kg1fQsMZU53B1saj7gV1zkIPZ7QLzpiN7/Y59NALDDex9fq5uFgOey3mgW2l/o88hB/uaCg2f5+wCOgiX25t3Vwz+IWGCAbdGw/Bvdvr1zgG3OYg7n2uns4BWhP4HAN5xpH/XDHC0IDru44eB+LUZ4CMX1yH7OwNgGpj1Bud6lofGZjWq6/t/KwDsbC7pzwWAnwMAs77kqRSkK5rlUgA54FXby+yuBA8ceR6O4cjyyomi0q1FgELBD4d1G+fO/qouogy4hQpA0S56jQ4H1wCb4toGbs0Au9bNtXoe05XqYvDLDBRoh0XDhCOuTJToRq47hYF2UMF0yjWqN8/f11Ac9AkDgqTrut7ITtrwwIIGdGx9OTOH13kXBbT0V9Ok5YCCAvXi+TPSoF+/era9qogzATDGhCBYis5qKbAGQOQ4IYYxxqpCngZ3ACuKlOpgFRK0R9lelwIMop/jGShetvTgywyrHXw/Fx7W64x/Lxq9hEmqVrnGw2vVrAG8l7TkyvoLzBflrASRDB59cGemwB1JO7Pb89+Uw2IkWEGy5mIFN7gWA0aVRUtFa6851HiPiqmqeRX9uutbtbiqNtBUWGcFa2+bgjjqeCvS7j7DytpWf9nRRqlFPNq5LQejbL0A4JK9LHtg2ifWi4SXkAHWejMAzmi118PIatW6XkE/V2glHmk/6j/cPwH3KGNwPfRMfXUNlUsl/L3pwHs8MJMEkWgRVmIwXrMjmLP0GHfQazA9YgPjNYwFaKcIwjnTYBu0FzCr6R1sJp8ndn5tO7gPTN92mUCJ3GCccP+j9+fo+exewrDnuLcv2znb4txvHy5vRA+EQNaF6LFQB3brMpYOjMAUxni2hTYBKwg2MGPgJcFd7JNBb62sXu9B0/Gblt/j0edNbf+pNCFpyJ6SzjJWBmkFwUXJ9JPZFnmtDMf9NwLAtnH5TJ5n23TWFVfLpJVp5TMG17GNMihY7xnvge3DfN7c3LMWGC2Rzi+utrOzq+3i/GK7+HA5A+CIxR5SoK3f4Wx4+Ya/AQAe4zxRmpds7TIHsotHkgtBY23/rAMgXbM8244OwuiO1Bmlf7xOfXZ47cOvolI7SsYQ2K/SI/XjhX0pxeiyD7CP+Cw+wzmlHlBpojDw1WUMzfrp1nW4I9ld0XjNYmGCQ9QSnit4zX2Ns11idzUoX6x0W5zZNlsGwLuDRqHoXHsb3z/GAv5BdQtwJw6OfSTuZfur9p2+wXLOLc7Qnm/mwLVYXw7EHgJggHAEfCAE+MvbSwoB4oxytnf0AB69u+d7yXikssaHvmAGoY75cf8AwMdGBg7A70mBpg+rjXjsRxu+m6NnVISfeQAfnLq2Fk+rd4eZ+aYM8DEAyutnm6KdhzzsAdwHsN5+PDtnY3liejVEpzLAMYamgmtcmr7rkgD1A+6ewDB2z1++pFAKADAdRKWsdOeVOaAjUoI/BKFFMdaBWeIiwzluhUPTaw3E1oyxExcCPABHVdtU6qUWcAElV05s96tVJHFu+WAxFxtzUHMNeFIliEa2wAf6ACP7hFpZ1d1JvEl0TAgvIaPhrFGp/VU2y1nrk+u/KK9H53gNUQY4RdbW2Uevo1yrS8Jn9ytcM7Ouo7WHLfu7PnuyvXr5bPvx1fPtx9cQxHoihUQGB9TaSCqh1c8P48sAUAu9EGC45zD1CaruuO7Oon19cJXQUFCThiMH4GTGWtWHs51T7UsLTzBKbOqV60btAJZIm9aEBIvMCcOlTdviHqjgTFOcFAAxLUv9dLvvIqP7g+HpSkHv17ne2tmqCQSjXjf6u3bRWtXTVpnBcKqXejVcC4q8/lnN8HCSK1jCvV+K3aJvtgq79/sITtVrEDjpyH1/xs6y176zhAJbsnsEgs7MLqUySdFTawmtMQFgjXu22RkBm6J9OksxqMXFILHaqe+Z9WuhH5A1wHY+MyAnm9Rz13VdmmiDb4MlPCn77FJpWU5q7lGDYAvv2e5oP1YgKCiyWNuuu0wKtNupJO09nad0vB0oafttoC8H2ODdcyjQK8EstN1Sv+8Gw7C73Ce1dxQUQ6/Me9bGQSWVGeEPVwTCaJsD2qxsRbcs8TP7gFGgqbN/acC8rgyAvbbX5+8zVOCkx6EBsNd25jbbZtdeq0DQmnFyBm9cd4cKnWDUdeBrNtlZSD+jP/MtFGg21qiBMDDo4IF8qRxP16v38+vbvW5yLP183le+T+xBn4dShL6rnsBXzACfvTurQKUpph3QFAhXBnhan1M/4KbI21dMpedTFOj0n3oOchVldlbB1pyHye87AoRXH60/0+tt+EoF1gD69LsZAPNa7VwJ1xUDgpneF6A6P+M55Awj5iNrbDH9WRZhwOzAngWk3JtXbAwA3Nr7o3SkO17gPkdru2pvWCtFTDzSo6UdoERDCpo+YgmUy9O0t6XbYgqyx0Jj2awUXIcAvM4Kn7tZJuXxtr/gDLKp1SlkqFNnhhRe4x0wc2mRy1mOA2AyXm7vt7dn19tPby6ohg+b7ACqO0Q4WO99tX6Xz5Phy8RB/Q8AvJtBPOouH7zw+wJgq/DOTbznm+z+VHYgJmf8dwfAsxOY924K5ymQvgLgrKnW5j1NTz0GvvecgfXwnC5dUah1gcwBimpUX1ldRB2fPX8ueg3qPofgRyveEvzS4KG+Q62NRKHrvnByek15cb2vMlcDJAz66Cw6wrVgZdTK8uEz+A44ZFQYrMzEyABHRhmZFzulzm7IWKse2ZFQO+TOOtgxd8sfZ39R90FH/FbOOKLeQxQLYKhUCpOOmzW18/GrcXxwDYyJrWPHNcqVjc9ecfP8htL6kWWWDsQIbjioWklYHdQaLxyorAV+LSq0BLFK2ZktUFSX6CyDDtqZjmQFbWbKw+FqB9jHq/oTD2/BwKNAM+nO1b6hMNUETpTB+Dyo+BznOH1EnS9gG3XnwwHHQV0146izMk0W13UdMwFwgTO3wcL9GpQ6COGvVfbVq7pny46rs+G2gZN6ZEyufKkWfBnfF+/BtRCgGd9dTpeXgunTuT9Fh+u+23II+6IN8BRU4P4K0KnsdweeHAAwmLLj7xpgOy5rtrOdIfQeVVbWbANmgE11n2rYdZ9mnWCcs3USW2gsQQr226x1gOd2Vtc0XVL1hhfFQgAAIABJREFUKijQCvNaRrZLGeBKkGUQ7FYhAMAsCXDWPta+W1Ila2QPwOJ3eP7r2/vt5uZjCYQV7d/1tTXh833NgVfTLEdWz7V/kVW1zR4ONsZpZJwE6qXwquAjqJCwEXTamR38vF3dSin6w8Ut1aLRMxMCWegbe317R+qsdBe0l0eN8FIekkDD4+K1uNqNyX+IrF7PzZyVkwM+G8gcO62nZjplv+CksHrN+kqd2eqx/1sD4HFUVE4hxSq5ZqP2GusawCafP8Hv6nol+MezOnijMhiVJ4CZgFpg0KAvLq63t7+8m+oYzZbQPv1h+6E6TCTA7mBCzYsxcyVLfg0ATt9otWcOPvZ7qixgjSCfAMGr75WAe28d+HX4LB7/4h84hDKMrmpaYWsRRFN3Dv4Ue8nBfgcnRhDty5ft+fNntF8GwM4Mm4qMAD9sjkUe2ZWgvtlnEa47GHa1F7w/6Bsuwn8WM6WPVkyRPDvpMxZQXudFWdcum5oywAi2D7adkiIcu2pV5MC7mSwcj2C1mSmVgR35CFlq0W2/1lIeBe9DDfrzF/b/fXt2tf305pJK+GBCMDhRAVrukbDHK6CdAbxG3q0vGzCfBkH/yACH07P+9fcEwJz86De7d5sQeRqiW7+CAp0H1cGzM7q8l4H+bWqAH8r+cnMGw2XqgfcA8F0N6okpPpkB9kGlg28/EKExdKRdGWBk7dAW6TkijnRw1Bu4I7Wh6ExwBPArUQYJXwlFdbSzI+6DLrnQK/37VIV0xI7ZgAI8VnNG9gZRUVPznMGzA4z3QbUYP6w/JnCWMIMjkD407Lw0UFG22QIvBsDsYUugpz8vr+6q+Tkc9I+lDi0ZfDdFP7VG1wjy3jwrMtw/Vg5URNQtRfZXyJQROLWI4jXfk/vL2fkDxRFz+4oA+AWBMMYX4wxxNLXE+LjdFA3Ixp0x35pIjWm3icjDqM50PWs9cL+uCwx6uWuGP6LuuPpaUpSnsiB1ZiAgo+i1AjI5HoiqI5slJ9b1uDOjQs79E/ZBxjrDNRoAFyugKOAU+qkMeDrUc+T3OCVrzQrJadGhu66hFbSuGSSO5VKLzmEtSpedKma1CcjmeuV24GZgYLaGnRiAI9+3A0qmZSftuQFw1146w+HjPTPUdhrhtAwBOgQaqALdauuqGfd60iK2joDHT6rRLZCG9zira3DHfpS1Ptxn13uLtsP/4XlrPR/bfwMIlaOnOnLV04pRMFMNvSdcGmB1eTtP+B5n45kBvtsBwKVKv4qmJIFEgLGzT15DaRaytY6BHx3cYkcwIMSMsCjRL9nmRH9/8VxiOF5LHn8GCgGEr++288tbguHzi1tmgt+9vxw2U+wa9dJ0Gxeuw0dqJ8P1W8Ar9/EKXr32/WeeWdnT1dfydXMc8voOFE2ZSghHFiiexm8wHAaRhC97LBMA5/eu+9fPdCoDbEffpUl5H6xvLFs7id3FeYH7h/1bx5WgoC42BQKs5m5NgApMY28ZBMP2Q/gMNOiLi5vtzc/vtk+fkBWr1jBTm67HAwBrjMwWk80Z6zP8QrPU2o6t9kl6Iv78ujby37ZbBsC2Pw4A7q6PBQSvayftZtuBnpl5LUokNAMqDiqwlGiUgsh3sh4FA/7PJC6aARh/i5k1Kr94OpTWOU/Vm9sgE8FFZCi1V3SFoZk5RA+rm4F7DVuVatuUHBnif+70ofdLXLADZbCBBpxau7KDGsPKiCdrD3XIOt7547PQGg2wz37N13Ww3p0nhuZxChkOpf2upfbYMZhgFkx0L7BfsQJgsFwAfCX8d0MGBMoCUBLmFom+dgLazAIrkHrI5LT9OuU/4j1/5wD4sA9wbtn/mVWg/9YAWAvqeHb5OP36KwEwI6Z5rHz73wGAZ1Xtw4zf3gH+Ld+05xzLqvgUExXdkaU22r0SEwQLAGuMXrx8SUEsUkBhTE1XqvqVZxRfKMXbyhLC8KU4SBvmAirl0PiAk5PT9MHVuachAB0UhyjotdVfEwIPyswpC7H23ISBff3yeaizthKhAbAPKRn+isAttWQWw4IIDymYiHQzE/xpO/tww3FFJFV1wdWLtmpDXSOch1NGwR+a+xWIpBFl7WvUjdgQ+rtUY3eY3Xhoba0AmGCnqGo4r3Do/fjqxfbjj8+3f/rDC64NAFMEBaAGikOBglhUaO4N5EMkD/nMSOQ6sfG3Ku4cle6oLcbXjr0jvP4sDkFQttFqC0Ecza8oWEmx5QEUQNPZPbzbAZaXWGsJgEdNuNYEIr9w/sAMyP3YFN9SjPeWdPR6yjJUK46igkloy1nuKXldTkNkaus6BxnnAofTHox2ZAQsFfUXnbSdx72DtzOHqt0SAFaAxpmI0dvYTs4icpN77qG1KMfHLckcVOpsYQpW+X4NWPBvt03qntXui6yxo0o5AiEFgJ2BNQhmduQx+loK3GGta+00RXnNXtu+cnzKNspmuZ1QtUniuDs7o0DHEE+pQI7rwgYALmV6Z4AtwqaA236wxEeB98nISI3eqjN1lu+rmj05g53VJ9unnuP5cwWG0Ccc4Be6APi7gh2aWfzJQAGUq6tlEvpnQjAGmeGffrnY7j993O5u1U/26uaWWWGAfJdDuA7TZ0/auVMAJ53DBh4t4NYOJu4365EltMUzoZ6ly3OKrnsEAHt/5LMjH47gITUGao+tWchvBcAORLnNUe5V70czFIaw8cIM8Pr3GPpsMQA+5le4jlNz2yUwAFc4Ay+vMLe32+XFzfbTT29Yr/qJwWGJb44A9eMnEwD2HGWwzDZ9Bo4lzBdU6bRvCYDXM+XYepmAPsunqutFiTDNn6vm32G81nPaNiD3QtuFZgRIRLDrYK1BQl9tk9hn1gnDDpD59uIZg07Ymzq/qhVhRY+9viQ4qrUsQU/5UArooW1SK95TkqP6TreNUGCCmikMgjVDD2PGEhiD1uqW4MAMQPAIkj1X8I/27fPn7bFrh6G+XwEVMwxGwKnWF/dp2UlrspgGbfvienWfQUh0aGyqu0HdG7PFqCWOzG/abwFg0bYzWLgCYJ4TRYFGH2AoQSOwR9uFTgWVKMl1NQfC9Uztq8k//zU/KwC2Xcs/9/ZBBvnydf8ef353GyS2QEqZuOUJZzAscMQSAR8g/HerKJ1u23M4fMgA72UhRUtsZ2dv4Hvy9rNMD7ZI2qlP/dYJ/vSpa9j2PivD+NsoOj90bwaynoODDPAOXR2gMVUFjx0qCebHuM7Bzd3bQ4b94P2ui/zymQcP7zPuzePFe2EvUGeGtPBwgEixWaAX/wH0POXf0ddXRtn9d636LAEsZThsiBxFzZpOHwT5Zx+qDQLGpqxosMEvnG7cjyiFijK6PlPf6xoU9bGkki0d0EfbM943ALuatZPW6N6A9YVJWR6iWJ/kTMOJc/YX/4bRs7FTZhhUMLX9SBrlULGuiJ2NazpM2crFzttehNfjYoPq9+ZB8VDU0NfIOpx5gSXk1Ct0mCojSuGN508JgAEysRawduAAAQCTCo3xur0P1rGu6XtLei9/F+kq2abIli41og6apOGeIubV4gUZagp3vXzGqDRAAuYtf1pYQ3Sw/MH6+fHVM4qJDHG3ujdcC88J9VM49RD5cQ2Q6dfOIiazgMnmokY56LLntB07wHgwBeBNO25H2r9DNDrHiE5GZXwJ6ihI1xTPbCuRB2FGrO2Myhl7nKxyKUJPbcxGzIG34Zp7Z4k9Z6tx66i/5qRLEjrbC8DI/s/MArcomm2J2pgpKGVamh0lfx+E3VKwBc8sYamm46qdWwHgWv+mCtquOSvce1N/cwBKrBVlUrv9WvVvjdS3VeZVXlPhmghimaItuj16Ud5vH4t5gs96T2nt1Pevgxv/VjgoQWH6BRv39gAmdR9yymELfuC+UqskAGHVBgvody/kAYI5X18YKCKT5v4j24iIIn2zvT+7Yp0w+skyk1L71OvQQVUAKgb3AmjvPaJsih2pVpP2mpP9nMG/XS2fWwm8XNZjW8j5LaOVGWp/xvckx75FAW3nNJcK4Im1oDITr19+TwWnDP4n0arKmmmdzc6CbQSfcYisyY8z0HCg48TyOPmSgTYZMQwI3m83twLAoEFfXd1sv/z8bru7RUDjI30RrOjxnKGgrWd1uZIAoTOxwxc2BTr8Vrdn9NPznpYM8Do2vUdLU2QZu3z/qfN3tbXa8Ps162mv7Xsj6PLsmRhqq93wnNo/8ZojDRpBf+63Tj64uNVtCVX6I4YTvhsAGXOD8xjrjp9/rg4czFjCnljwykG7UQ7Tmd0RwKkbxl63rkL6YSodko+IMhl8F85fnnt1xuI9FgbUvms88rSyw6mlYAFA2/xkv7GEhGxT+XUW5mobXMGsokvbPuJPny8e8+FDxj0ZSKdQFT6HQCRKO35+e7W9eXe5nV9eKwg+WhHOoNY2x9+/Vx6XQLh9vBZ01WfbTxlrS7JknJk8u+f1NX+ukwbNjvM4UNX+e/sAfzcArjT8XnTAogdNWDm0V6YY5CsNXFdBpvnz8yAe8tD/AYCXivpdAPxsqrr/mwPgAX6VHVfPXs0rAiHHegrnXMJBpqNW4JeUm+fPSddhS6SiTXa7DB3eynZYCfZQ7CUBWx4y7WDp8MrDIp0Bb0z2vgP1eWR+y3FwZisAMAyvqdVPQX8uB9RRygGAo6bSBpqqxDTYMpLINkmARv1IceifX6G1R/2ugC8Fsm7leJuSqBq/GXitjpINVwLEhwFwKQZHdD/H+dAizL85dX2/U0FlZb1YF04wgDXxhBl2gEyMM9YDnhE0aBwMGAc4siPSWBcclsQiPwvwpUNYDAQf7Af7ZnF+0wFyzTHWCRx41yvjvj0PPj8ckWZEmS2Nuu8uDmVkjwWA9Xx2Hg2UWI95c08ADCeewkTVGskBkAF+69rHasLHWo/Yw95Bp81cezqB8AAy7Qy7jYWp/gMAl0icmBMWv2sqdDtkmpykJ3eGRhlgvaGCaEVBliPf9zjWQChr5nXWDFiuUmeknJ21IrzrgncBcFHVAYDddssU4xxTtmEbwl+i6DFYxRpj7X/cp9p8CARLFV9Zb83lXKJQwzGmadBfmVlosRkHP8Z+Hz2IE/SbGljq4+VAslb2y5ft6hoAWACf1OESTev5O20BMtPjfT4coEePNmR58XvTylHS4oABxoIZYNpiq0TrHOC6AkguTQjbdLJpwI5B4OLzZzJpUEYCJxIiMmgp8vb95fYB9XS3d0MxnsAtWmMR2LJlTW6GHHmBQjA7FCybAbCee3b6EvwaAONduxToFCyq9+S45d+R/fV1CDoDcE1U16ydr2lDth23mgB42OwCwHsA7xgA9mpwCQTW/tGfnb6kfK4qNXFwh/uydBBUA3xDNWhQoQGAb29umeFXMqPAVAH+DjAU/dkdJALkDtswyjTatwAAbgDQNcMZuDj2fGmT8j05nsySpvFbLrbaLa81v231c3JdAAC7j3T/vr9AgZqZccDSAwT/i/lmUT0HI+ijoATpyxcGG83wwT7AWWyGkpIIT1iiRuZJtSSkX0SBqpkNxIAEkwUKTvi5sJZBoYb/OM6Somuz/hfg9xmSFQq0dkkPgOojnq/QY8kf3wNsSgoxYp0pA+xewNVTvPruWluEwbkS58pxXfcJrmdatn0+rxvcks/MtKWdyJFPKAB8SxVoAGDoGyAoLv0JnCEKcCXw9fXWhMf4/cSam5OPK8D19f2ctIBH1uv6/HrWtp+rr/F3AYD3Nq8BDQf1AZnkPQCsweoes6ciZD2g/wDARzPAjsTunCVPnn49AN41wg9kgYfIBa1SlTJyAzgrUmmEWucGwD3nvQkGEC0n7+mzZ4xQPn2GiOMzZVor+u8objtGMJyS3KeDNFgLHWXvgMqhsI6NfdJY9TvTpjs6CANN6jOAeUUZx304A1y0nQbALeXPDExF2+HIOgtro9/2ozNPNL4FgJnlrRZIAD+3d3Dk0JZEGWC1KOksqAyh5iMDWXvgk4ftaFcjcYpTPzaiDZo197MNPC6icCwg0ge4/ua5GGrflT3EQYws0GuIYj1XNBvPjywwaMFwhIbx521UzilAnr6g2hEVTXDUptYA1JIeQwEnbLVbw4C7/vexGAAAwchS4UA2iBJ4kVCPs33+u+yq7hWfffXiGR19AUWBc9yw1oTozwDAoP3h7wm6pmBEAf5TAYoM/uiZK40XFQ3Tc1fgxiUENgPmoK4Z7VFnX1knOCiDpuuesAu4Xg9vOkPVLmqcLzWtycAgcChnKfd+1hunM+XDOBMyuF+v8QbAWt8WqHMEnyAp6hRZmlD7lHuwsqbt7Ija7CwbHZWiE5p2jVXgYJlbp5kOmPeZc3LoSHR/y6lOemmRYyEo0vEL6OJeHXTRWay6fzNKlAGudkj3ooY3Ja5q4nfaa4z9nXTl+mWCBzvYtsMWw8O8OIMDR9oAWPXBcEAl+IXfZwsx6dApu23BK2SEL65VSwcq4c9vL7Y3by+3s/OrapuEkgo4q9p/YjSp3Zrq410v6kOu7d0I/kZP7n1Q0pk7P7/ncRcADwsh5d605T1+zXiwH9UOdjv9/F1liAcjpBbXdwNgCyZGn23Zc2VYcf2jPwWADxzq8jME9kSbdTAK5x5quw2A3/zyvgAwMvoS5JOPUKJiI+BtAU6DvrbvuR7bXihQPjLAoZPh+8rP7frRdUjuAQO//yEAbPjQdrsZBz43+yxtH0b3Jlq839eAJABmlJwJGCIDjP0m9fpJb4HtkaSWj0dj4K4CBLAZCCghEAEfw8w5CWSpBAg/snGaG9t9vGK7bpHEETgDAIaNokhXnSUlikX6MzPWagOH52PLxHvZKKy91y+QGZaOhH8I3KEsXwKU9j1MO2ZnDnZfEA0Z94nrIaDm56ZfGC3Scmz9PXgvfFWzQJrlJMbGuCWfsfVBg2ADYPQC/hkA+O3l9mHJAAOg2m6P740s7R5YXZOdq7+Q1GnsqVw/tjNpb3L9zetUV9oTUXW++XfPAO9u3EoklYbqcQNGWslxAydBgY6grRdqp0VO9frz//cMcFI298cG4//kZAY4F2dGJB3BfUgry2q7+f26TgDgelGLP6X/9cL4fWXdYGSfPhf4fcE+wKA/l7iV+/SarlVOrpyEbIOidefN28a0DoEhutXiOzR05cDaoU+H3b9TbYnu6WsAMB5b0VA4bcp4JQAmrax6qmZEzEDSolOkz1YfUojx4N+IAKIfJzLCAH7IDrMetAAwqV+fioJJxUVUoHgMOhBgrJMGUWvg+PbmwVVG3/d6YCyPRPF91RPVGZNglEEPM0B1uODwxeEFkPjHP7ykKJaywOpTCpVaUIKGsiufvSiXBba4/ipzr5YK1ZfV9UbOUDjZU/Rfj8uaTe71JgePhy/B7xNFmqOuCN/tWs9UdU5qFYAzAL6pWs5+8eAoMIKgxzlq3i5vNf9397MIRrAyXNO8Hnz9755wPGMfyjPgLx9U+1ebWJH52t8jwxV2206AgKmcUKsgT07+sBf6zgSv9VWDFou9o7hGiLZED9mk2NvRyD2WADifxX9HgAr1mKb2ukc07skgVYC2AAyNhD6N95D+DBBcWV0pj3sVNvU34zFytFp4zFRM1oZVr/FRC1ff57HVfHXrLv6+Bs1O5Oi1W/V0eFnBMdGvRfcumnyBV1PHR0lGARqqjlZPamaAy8bUlIxersesSAoOesx7PQnk2gF2WUuC+G5FB5qj+scrA6wsjLNCemYzO3QOyXEVswZlJZfX99v7i5vtl3eXrA3+5S1ai1xul5c32/39vQBP1Waaaup54iiHaI3+rdZ5w+nbAcEGIj4HDZpyvOyAj2zcjlHGEzlj5Gtoj+m8TYr+yIJGPSW+b+0zLID36zPAXgOmY642Z6UYH6yRWoN7TnqCRq9bnHOo3Qb4BQhGz2cCYJyFNzfb/Z30EeR32u53CyRrjzRwDd/Afktk8jGOEwCuvbYC4OMnaPo//a58tq8BwMNurQycqCtvPyv9nX0AnCDFY8HgXpX1UPSTLdWq9MtlLQgWflLZB96Ptff0CYRLFSxEaRZr65kdVlkHyiutw4F7ZAvLEZgT+41rs87oUdpWdbsUYGMmVUkJZ4+x1wmAKVIqO4BnYRcN+EQEzY8YWMZrWVvMPr7FJMTrNUvl01Z/YtK2Xcsre2vbyZKV6vSRc5mg3XvD/o/PJn+XzqVeE1mq1kFIlXOgzdvP7y6ZBQYLjEGGULXXOX5IYd7bVz4L1jV7DAQbLI9zpk7CGbvNPjYzu/Fw9j0nm1fv+bsCwJn5bWchUgM7Ox1G5ZhQlAy7ivD3fv4BgOdRWTPA+4Z1aTeBCF/EDo4t+jSQ+R4b86NG3NcOj9jiX9ocudgT/PoDph1XdguOytOn27MAwMz+Vn9fO8qO4JpKZUPttkKOiCcgyY3mDQh6WB94ur+si7QIi+u98DqAjBx3OVtNxe7ebVaKdp2LpPlLzbCEIdopa9l93VdHxtKhHf1IS/USh80lMsAEv/pPGeDIApMKnTRMHEBx2NZfNTam30YGIxzqY3s09+ma8ZsN+0OuwIHZHYePALCi8z33AgTI/P7444vtDz++pBOMMXQt0tn5NanFyrLq8NWBWgdtgF9SJtlWRdHtrrltIOiE6ADAA1x2RsnjyLVSirUd2c7gg9veCCgpOi0atAEJ1s+rF6q7sgqna9w1ths/dwnxr6s7gl/QUimIdo+DsClMBr9zjU/Rox5g8hDYBh0gAXA6YKNmysJUEQAdALiAQgNgidh5fgcAGsGxqJUcTmazAgZIr4CraWtdC6xlVOQGAeoKaBi0F37h+5JQLAAmR4yAqfaIx9XXJKQy8HV2Dlniqm0bvaed9alv8orPa/Oanrdo4Ubnr2o0RcdNx6LvO3tPWoDGoIeZ0+qZ6eyqnR6DQVO+tb4k4MDvK8q11qdAOtaZVbJd62wbkJnxYzt/AD7Tab3jB5jsrBUd09E+TnYg2yI5SKR66WqBgr9bQbuySz4jfAaoB7L2IEDwm+qr+ZefP2w//fJhe392We2SPgcA1o26xET/qrNXh2kHIgYwqfk6qBFte5tnkc/ksW+CFprj2WdZin+Vrax14gCwb81BKJ6Tw9nu889r67sBcO2bcbbEjQu0n8gAm+LvDT4/dO9pCmxWFpiK33cEwRAEevPL2XYDYbNrAWDMV44xa0orC8yESp0xHvOcA7HD5jF+/EQAaQKNZRDl355+vvysH+9bAHAHqbVPkt6+spQOge3XA2CMmwGwxfgGAAbbrfYl5gEA2PReJArwQ1tBEax6jbas6oMLrHE90L518oJnlXvzhu1rZp7sM76fdb4lJog9DntgjQAExFYAjOnEsxggS0G+USe+A8J6VKn+0vOeVGiPf5eqSTbavp2CUrZhvYD3Egu5zNO/oO8TAWY8r20wAD16nf/0FgD4gm3ewARMAMyz74Ha3Nxae+WuvEbdYOIDSvjUzRpiWzAsPzP2nIFtAuCl5ZxLyPiZ37sGeBzQwjIyOpsLqw+zeauNgrCAjN+hwtg/AHCO1sN/fxgAN/gdixIG+AQATgNqsCtas7IUDwLgvO2I2AoEy3lKw6u3z7+D0bOwFSKqojxL9Or5C9X+Zr2v1k3XaQ4nyqqZEQ33wT85v3FgpTM06IvyigdVKsWH8F0w/KpDVV3eKQCMCCRFsaxkCKetALAipFY59ZhEdiiCB1JcltKqlJ5LhAbRbaoAK/NngSwYQSm1mhIrcKW64O4NN03fAoCdIUlDtrdKpyBDZBuH7dhzYOrFUwGZ2ZaUc1ZAaQQ8KIaDSO+z7cdqjYSDz9lL0IIBBAUIRdW0o8DDdlDRNZeg5EpIp+d1BXvl38jHjfoa1W5WEEEnQ6+N+jvBazj3eH5mfynKo1ZOmFs2r/+8EdCjxhFql3DWeLByzehQxdCCZgsqKv4z/fsW0faqB+b8RIAjgxRrG6t1PtIZy322zi1fYyFugwA6GE8dQe9sp59fQkYaa6v+us6SY2xns6jbuO/CmMOJHXWs5WYIJLbzb6BYVmeocprqz/utCY2A+4i+OwPTdqQob46mLYA894pV0pkVRU1vCQKVCRzP4H3mulqLlI31X/XvDv5prIWx2plvylzc2hRp9/oxOMS4e5844MJexREhG4yJclhcTmHFaAdsGJyr/siDAl1ttL4m6OpzpkyvhsiOVf2prAzaZsmeOsDBekJQHckSKhYHeyuXna49QyBce8fnB5VhmfVWTR0zKkUp/PPPH7Y//fVs++XNOYWxQPfTKs8DNY/Xtt1eB56fmVnU86bnnLM9uc8SrGWG12tjBjUzABJIULbTgbvJuXSwdyljGFm2UuM2UMV3DW0E75mox1zPEo5Bqd16PMzWGHHzPSQwjItq3PMt61GSQVvqK9CGqvQFtvDNmw/bLbPB1xTDcncA+xDMqifoHa2Quj2O16LmEAGDDppbOKvt1RzgTE2RvbMz1/k6p/j36Qxw1mfaJswaJum/HQPA6xrKe8pEgudfWiwqRzMjRdom8vUBdA2AYd/xO2tfqMValVUgOFpMGoklHoqX2na07ZvZRrABeI+ArALXfi/OzNevnlEjBLYB6+jjR99fAWueQTrzoRewAlYI61l4yqUgLYalZ6ENLTaXzhVlpC1y6vHVe2cwrBrmsCexSPLX2ssKciYABp0brBX0Af7l3QWzwbc39wGA5csblH6Nv3UMAOeZP8BwkJjxbP37MhARndaZtYMZwz/xd3jd/X0A4Kkdz1r3eyjAkRv9MVSISclaQDDPCkeB/pEBPmYc8/fHAfBhHe2IOkXPtHTOdN02oKnk3D17Z1GoB+9xAODsf7wKnc3gl3RWqj3DeEnlmZTnothQ9KpoqYzWllNs+tS6ocbGoTMuHH9q88MZ5GGYGYdwLK3o3N9tAOzenKcBMCKQipw2eKFhrN+xjmbUwdm8+RBVbYucVGWh0IidPUWrNctoi0TqK4BeAym29biGLD7Ar9S6GaGpAAAgAElEQVSh8Xe3RlrNbjoTXiurcNaxNeD7yzX2dcbWwZadK+cNjrpPZ75kYAVgEUh4IsGpH1+yHti111bGJg0OgLCUGp1t9NxQeK3a0ZDeVf1GpbY704fKtHNeWIMaAK0zhNpfokJWvVs44sMxqVpSRM2HuncBdZwdbO1SvaZH9q7o2T54B+Ub2X8IgN0oE4xnpiBJAZoMVHi0rUjd0V0dl/2MnYHbc9byUE8n0Icd6N/p2A3Hs7IjFndKitsKACzokY7CoGsugMTOe5ZDOFBRSTnVnDFAF/RtP7AzwIWGmQFe2pJxrQ8mgbNmDdj0elnYqKVNVfaRYavelGo/1P2pBzCvUORct9xn7gqCT8SalPmt4B2yHljvti0GvtkDeAQgCqSZejfq1sMOGQAbxDvoApbKKYdqCrAs9cBr8MU0RWWBBUY6i1PieKA+JwguMZpUhWVf4aA4qhdp0Rg/fSarBlngv/x8vv3Ln95tf/7pbDv7cEn7IfvWit+6Rx00ybawHVSNuvuE437TCZ7PQry27pXcUwbA42CrVoDjPUt2ZQbfc8BkfI8+HGUM3cGAe3VHBXpkNR8QwcKlaXt2gqLeP6fW60P+Rp5X+ApmgT9+pt1jO6vb++3t2w/bDQDwFdRx78gG8o8ZFaDhjrGqrGQGlvr9Kt1wcBy/f4wSsykQFRnEUoTOdbz3TOvr+e+vB8C6MvdEAI2xPNcsddUAryJYtRzqNov5EcAGYwZac4vyqSTJe04BWQWaMVa+fwfYfBY5O80AcInS8bvLL2L/6bjnUYpn4coK6CLDPABwKT3bn8PZAwHJ168UQMa9O3vrc8vnf4qTGui6ZAI+F97PJEadByhBu2MtsRa3g5godcEPrsEa4qJepy6KzkANMUt4uEVGdnGE13QpB1s2Chjisy5DwZ+4h7Pz2+2ntxesA/5wfs2khzPAsG2+v6/xx7RnO1mZoDbXbgLdXG+rH5FBZdup3X09dE+8jsvveCgDnAt898K1IfZf04bpn46GOyzuBxj055H9zSuuj1kPgQmuCJAnIdLINLwAdcdoIj2Y+07ycQGdFOHZj65Mzzxq3fq9bZhP9fmdJ+uLF87+cOxOwbf8stsHzffUDqMP1DFramH1NRngiMxw3E3VW8PTOzc8IlxDwdbZXy553sPYJPV3zT0MBMBui12hX2pHFrU2lGGNHoZL9mNaiREu7lE4PsqI/GUdmp0+/mmqbNF7CJIzmxtUQguk2Elzpu71S/UuptNVIEtZiJbLH3TGMvhNq1SdioMZo/7uk7KGjkQmeDKIugEtmmBIIAjvgUNgEOwsMKfZtM4diguAs3/2DKgzC7FkJhXAh4yuxS+OzZAjrASRC50snRSMk/sD//EPr9h6CBFhHchFDa/2SKbBdd2pnb6uARZlvUQ+pvhcU08xNRRbGwGKrp0kyKogBZ6BB20BEKs5+5ndzoiAlTXeqNvWpkUEm4qbVfs5rjEENqBsKXoZM8h0/u5GHbhqwBWpNpAb87khIm6RjKIZh4DZmo37GkeuI9xy+g2AMxDgLK/3tkVP9rLAPjdW1oKyttqjucYskuIAmYF1gjmu1aFW3PNZl+ys6sQkUTaKY+isVjm+g45XwiXeC0PKbKqnVY9XmynYDfXQdQ2uW6MIUGtLlhOUDmFNoq+TQYN0QnBvdvZIGX4KYSiJwsDp09V7rVrUyWvW8yaAJyqj69WlVC3KPp3Y0iUwQLS9slDiQ2edg0K57jQnTc114Mq1rVgAYNTQAUetXwFeZ4JNzWTW22C4qNASyXoygiEGmCghObu42356c7H9v396t/3bX99vb98iCyxBPdOeHcyBAZjAWNhR22+t+WoxtCOgl+szn9nfkfOb44iz0j8Yt5FpnkCQA7yzWJaddn+fx9Zia9ZG8DVH0DBTsi55XybXLkdrRDRDAW9ttfuH/LMOLLUPqS/TPsM5aGEz0aCRAbYGxvv3FwS/VxQHuts+Vn0qPi8ALB+D44s5CjDcc5I2v1lxeF0iUg2Kh/3z+LubwAOLP21r/h3ni4MFc7JcQZf1fB0io/H9yZqZ19YX+l/5M9nS0mnI81++jFsM1XnJGltlhTGbVoVfbdIIEAXrBraBduMj9Dm0PufyI/k/DjryGlUihN+9evWct4ezmn2JqdmhbKkA8HOeoRaRxGfM0tL8yTdzSQA+La0F2Qu8B0FzrFcFoB/zzMH94rwVWyvb5LnPu3wDKkkXaPbY9xwoE+5zDH+dVZ5tnUsIsdYmgrdmF4GB8+HyjhTon99cbO8/XDEALt8D/2n2Hsrq5hyvayD33QqI87zP12wP95a935fr/HAdnwDAE+jlAJ6oM/j8ae4hsdzRD0/mDTC/XNk7YKiiQIP+PCVmuJiPI75Tt6YNclwEq+9lVZXVKxpIg8EZ9D7kePeh0RHcdBwUwn+0PXabjZ2Z1CQ3GEXPY95Xn0kPmL3f7uW9sXQvtvVbprGxMeKN1zuXzNv6+XXh+t9yDlu8pelWoBktILYOn+dob4R+cq67LJVnCVWohpIGzfUfEW391tFbnQj8Gw4Qo9yusRj0QvcmdV9f1SlquxWluQ4CCjc4q1CUZjteiEAyUzhAcPQpLlA8CTCESNJkUMaB39FGHBiS5Betx9lOZIIHFRqiDwWGocLoPsHONtlQGmCs0b8U45kDUnZADmfhob2Xrz8EgLWhKiM5ceG0XkfGny2SHhcV+mXRoSUeJeqT+hAiM3B/90mHrR3r0RqmVSTd7zJrLh0AMeAxw8CZWDlkVoXUQctsu1tCkKqpHtYup6XDAKcNlPUKVjhLjUd/9eoZs1VcT0OgK3qcFoDxd6EeHG1drq/vRiso3EM6u54x0+pzXh18Sdtrs3DMCU9baltAp3ITNW04l6RQmmZWh3rtd/6++nenE+/75rjubHi5gfET/xhZ5dHOo99nMGsbNer+o/RB2WSBUNZcVdBpsLpqYAi23T4l7mdyJGxfh8I63QouYgdKDBZW85sgl5+qbKXOwD4LE0TZ2UxbzQBc0YKdsaFN8zWjJ6VBs0Gh64Oltmu1Z4nyqYbWALiE9oIVMdmDJRvI+0sKbpxDue48cxm0GoCNlGiVL7j/JsWwKlPsoBGFaSx0VzXCVmplMKvq1WFLr24+bm/Prrd//euH7V///G77689n2/uzCyrIWll1Ba2aG82PMusIGMgpMMgajvZeD+EaG49JPqv3Xn4n/p5BQf47z7FgNak8QRRKrxnPKe6vmU7Vm5v7sbQpwk7m3vRaPHUOr4ErxXO73dewPb5IJ4w1bkGxVqy2A3kCQi5JKGVytKmhQJGYTh8+XBH8Xl5eVR0w+sL7PJFP4oCcA+Fk2h3sqwUEVzbOrLxhA0vQ0qwfU6xPjdEe+G1g0e77CoC9xvLa07UiCKIsdZZM4HkEgA/P9T5vrbeRc63ApYJN1MxA+QFZU3J8GUSj2N8cnBy2q/aJSz2kkF/7pHQ40iciTdq6GKmPsG0MdGOyvMcRj2b10YYa4MdsQQhmGMWuntX9Mdgo2CSV+K79tV/A8pwqg2JXBajA/6CaYQclYAfJqKtODsj+ZkYY68ril6sN91h4X7NPd70p2RGeG59F5giKxST/Dx0gIIIFAPz2/RV7YFPvhEFeLeSvBcAPsXVWAGwV8bF9o4yu99mMD38VAE56TEnYjXWfi37yBRTqPg2AQeE4+tMAmIuVHW1mAGzjcWqDH3vt6wHw8asbgFpw6dfcR/kh+qil97fPUuYtkYO96/59AWDVM2acFfd3LLs+Pc9XZqz31pkdpWHcpuyxI6s4aFTHC4Er19zQiJK28lTqf5VxczYV3+cIdzoAPkS/8ranfZLP4GimKXVJgzbIleGx8JIuhWtYHEvApCnNyl73Z0yBFh2oIo4FAky/sWiPgFXdbpxuKyixk4V3wgCrCbuUTC2IpUxi/ydV5PvRLgmZXWdz3MZEojUz/SVpfQIjej0zvgc2Jw6+BE3pCPvvDxpm99tcNyAN+xdF7SsC75pS1AO/fv1ie/Xy+fbPf3zJgw/vxviAEo4Iqam/zPJXht91TA504CtHxin6S6t35QH0Gs6vxX/kYLoeSs43anqZeat5thPq+bGokB8X2V+snVH/O2rPuwZSB4oOOQQ4IILlLLBqijXXnEt/cdB4Z1Gsw6xCDv1D9qQPdAFg7xNnk7K/o7LiKgFQbaeAva8xgd/gSu4B4Sl4OYBEKb2WZgCvW7DTmVXO8QAKvb9zXwvILBTlzEy6hUz0EM8xK5+/Ara6uVRZFj1wdu5lZ/p+bHf42dF657CW1Oex59t2WWBJbUkO1OsHCM3gmq7tChquU/bA7PIL/M6KqnC43O/YdEcHLWLq6Bj7nvhMy5gtycWphtljYNCufvHSULDGAvUiys4KAEsoy8JYpjqq7k/ZGWk0qHYcGxPPeH0LBfm77S+/nG//8uez7U9/ebu9eXdRfbalcuvs7hSXi7WH5wbjhlcdgKl6XmfJTS2WyWEsqrTPQgaBh1hTg7EGSlosDtx5vvX66oDKCjhwgc+J7aL9qD257sfqR+y6/AD7pwKezo55PTvj5bNmXSMrW6BvXztXdq5FAi0Wh+sAgIzyoGInnJ/fMAN8cXG13UII6170UN2PAXBRhwPUOgjhfdwBDAcZVAs8MsCx4UcAA0H8CiKsx9fev9e5dLBjDbiVVTjYG3vXdEDES2Bku4sCnQBmBcLycyJAoBnQuLGrBUQj1ROY9bcV7PQpg+vBB0nbRQRRc+i5Nl2X/l5pqjhQlOyq1EjwevrDjy9oJ/W5YrRUAArAHP4XRDJfvVSJBL7DdgrXwGuo8/XecvBK9yK74fZ1cK9tU/BZ67GAhkzRzWBaCQgDAEsrJgNTtn9mz3mvuhTOWeD08xx0x3Uscoh7BQC+uLrbfn5/RcbKu3dX28UV9AqkyJ/iV6f2qdfO6gvkmtzz/9WFQfalg1NZWrlT81sWiQreFTA8tj9GDfCvBsAP7DxHHfbf1pmxpEDbAUnD/jUbfH3P3wMAdmabPvROIn2N8OUz/L0A4OypbGNzLPqyO09fiSSPBVpgrASUKvtbynDc2HRsG/xK0EpZMPyHWl/R4EO8pkSxDD58z/P3WxCnVZvxvhXA5WcSjOG9qhMsyXsKIMj5HgIr5Ughu6BaUOVsDIodlSOAKoprtzmSAX3xAjXAcrLd/sjPKsetew23szPPUmZ8/IoDD6TLViScgLf68NEokxYLFWhlPxMEo1YYUVdFMMupdZukiuJhLAyAZ+O2H1NbD9D54NOdr0b4qwDwzqKd17fElwyocCCjdy7G/n/559fby5fPRg9e1kVDLRn1YKUIaiqcaOtVk22l1lonruE2W4BOCQ7a8b46mEpgzCCYAPjLF2ZxsfYNgJ01dhCC6t0jA9xBCEfgHSwZIlijprz7Daq+CSBfwY5rUAFv7ln/TapWtcDyXB479KZARTjProQ+BYK/BgD78xp3A3llgI8B4Fw7KwCeAytLSjgyH3QeSogk10/aGb+eNfqka0aLIN/LeFZnVqJcwQ5aBrdgQQaNuuqEk57umq8EjHu2rwGw1rx/9Bw6s/EcoijPAS2LuzkbmgJ/vpTrl51969ILZX/h6Blgg3LPftZFYxSVOyj3zvbUTf5mANhCiLUPZMvBGBIN0vNnJ5YA2DX4EMyxOjtVgFWOgj0KC49nuLn7tJ1fgQZ9uf3bXwGA3xEA31yDRSMQJcd1dhoct/SfewC4180R55ABCbf10pmk86qCEqEG7ay1bS3emvoYvTYOnZsMaI4AG85lt6IpFXs76CP76yX3gPOK73bmzvtBQSjXMYo+6vWeYPbA5EdA2DT9risVJbRZCNa5+Lydoyby+ma7uoQ4EHoBIwNs8SIHtquePOjKnNeIbHiuNb5ONiB4qsFYAw1jjr8CAK/At+dSgY5fC4B5z0v8w/fl74RPsvcz7GAkJdJNbICI7C9ES6svMEXFKjC3bWQ1+XnSP+DaqzIh20T6SOy+0H15V1ZVBuTx/j/84UWVmCkYJtssH42ClmiFhFaCL3SP+HFiAGNLP4F6My0smWuV9rtsjQPjZlHwvC1GjEpAtJ4hdmi7K6FUA+BmXziD64DVyPAGDTrBofzSw8+D+QU7xdZtAMDvDYBlh2H+5Zl0mcbuhMcvT/nQ+Vm8DwDfWebVr9j7nsHY+8p7+i4A/NCDcqIffNMhxblVoA8juA9eLt7w9wGAHa2IbHfc4/9oANiG7d8TAHu4uAHKe2IGlVE5iVgh8wtggnpfg2BTafoA6LocO/7evPkducYcGfPvvhUAow0SnadUBC5HyT0l+15MWqxo+HBIyuEa9LoG0W7LIwBTvy9nTWq1DYCd6ZupTicJHFJ1LsCKvnSKboICJmcVANn1odkjWC0JPlEpmBSfaq3kjGUeVknrkdO0X5LwrQD4wYjkkR7C6+emIAeitE+RaVVd+T//8RVbJIEGhcMIY4IsMP4DMMS15DwXjd3BGUku8mdkl0CVqqilna9cfz7UfX8Gt6JAiw4FVXBSrqo20wrQprA7A+xrKChTTu1Qv61sTUWorSSOcTCdGiJYVIW+uWPWypRAK1riufAMCl5FGcfSkmBtUv8QCD4GgE0FTBXZzABrD1YmOECFx3lv/58Cwmby+HPZEiRz976f1W7a6cF8uV5x0C2LdmlgYMCZwBVzNkDFyABoQY2aMToo3eIpnbu8H2cKegw6kJRrPwGwHEFlaA1oeU+VdU9RPq9hC/1NtNN6KNzzoPqV04f7BQBuCrRrmf99ADDnLlqjYJ+yp2eBjpH9dV1wURrX/sAZXMLfCYCRAUZm5e0llaD/9NP77e27C5YWiD0j1VrPfTr5/h3+vL8rABAZYL/Xe2U6z6zFkUrDtR8soJUg5hAAz0rNaUfwPceCV8yi1ZmdABigwfYn7zdtcK7BdZ8yCDMyrp1QGVncoLTagT6mittnvHjSBBvFsMEy1bkn8CvWy5ft/Pxqu7tBSQhUoO/5/vSN9EwONqAvbdWbLwDYY+cAk4IBCtoNG7Nk223z9sYnP5NBrOksK+D1XQB4h2qf3+E2aSsITztuujPPLAQv6tyA7wSwCn/OfYFXBgICu5N/GOcL7Ub5Lz5nKQpaVGrbMJ2r5XeEQj2GG6KXXLvVk9jfJb0DBbpgw1+ilWB1JGCJ2O1Hfg6vAQCz7nj0xdZVMO4U2KTGgMoBzMZzsNB6CGoF1+2JQMPHGmdChCV2c32+Az96rbua4H1rBtiA3vbb4FlrXhngX95dUQiLAJiK9aJAj+DSkqVNm3Pq76uNSpBrAKwxmbPAx67JPVFFS18Dyr8bAD8McL92KEjCOXgzs6a/8kv+3gEwwO9n1FB/5c/vUQOc2V8asZyLh/Ul9GRfOX+nDDkPFdc/VWaH/XyfocZXQBj9fNHfV0bOvW87wq1DJluY9Hrby17ZcOAw2sskrpt3/bc3oxwgiWHg8B91YiXIpTpQ15z7sKzoPbOAij5a9Q/G0jUspt04wicF6Op5XFnvfA68nj+nD0/VtpoS4xYloObQWa32OjDGBFi3n6gUjUwwssMDdA2V6O4ZPEBcCE4kbe0YCF4doLz/PYD80NY6BZJljFXv016I1hBpns+eUgTjxx9fbn/88QXrg7FF8NwUSbltgSjcpwBY9P8tZyhbWK0AuB2HPjR9z3LQRD3G92JdIRvNOiI4TlbApIiVxFswL24Vwf0Q4nRNI9YecTaYDghLCLR22ALp7tN2ffNxu4QC6s2d+rWSFtUKxg8B4Epy99BWZCY1sY/tMe8ttjiqTJnbE7XoXPRLLCDj9/tLu1a36ytzjeGZHaCxwzRehxOzBGsmIBw1yU2Njvq3Hx7RQVprspzdp+msDI2i7f1ZXE+U/KqpjPZXrovEn62aPO+EzPw4GzPGpGqR7aS1Q+/AXGcWnaH1ZwV0ijocfXEdfLP9HTXqUZPpgI7qgFV6wT0UQjZ/iwzwagPTYRwBxKBBcw1V5satkLA/tO9E3bQKtjP0yhTDOSsAfCcK9F/fXGx/+uuH7a8/vd/elRK0hOUEpPayHgmAXduYa/4QbIT5KnrpqQxwAuAMljZo6a4Gq30ltTScUJ//mn/ZpcwgI2i9Ou/4DPdEsSmOAWCMjVpMxb4oe+b9gvr3BL626ere0Cr62mvlZC91vxRnK/ozgrku7yEA/gDa+i1bIJH+XIyIHjeAGthTUXupPmw7V32BPYYau874uvY/763/XsAmrrd31mnO9Mq6LvA7rNfvBcAJsFdbogDr4fz0HhNzCXbMtGS1LGo2gssq1FatW+H4PYMRsgwAM6joGVyCjwgmYL3hvF19BWeL0x/AcwEA4/g3JdtjaNuL+2YrwSo9YlCQvo/WnXsAC+R3CY5tq1vG4X2Y+gwm4rtsw0V/Fj3ffdHhh2VmN8/ybwXAdO0rC5znEfw/Z4ARrHv7/jIAcLcQW4Gwz8rVvzpktMwhcPkE7W9jfLxnT1GhT7HG9vbFOK+sAv37UKBngRGxKao/2ncA3z6Mv1YE6/gQfW8N8EMU6FOTs772ewBggPSh/FcAeDJCXwOCfwMAnGPhzC8AL/v4Pn9avXMhduW2QTKWMs4+VLrhtzeMge1eI++HALANcB4seVgnAHbNkxwkiTugtY4UMfvgM5hxZg7foUx2AuAGUTaApuiJnmcQbDp1RwFHzY7yC0OcK/eMnku/sWGzI+1sjP6sHrNVn2fqD7IbFm+QQvQnAiTQpd0v14cWgCKXUNWY2qHx6znvaUwjqbi7hb4WDH8TAMZBXgq7cGQwh2iHhFpg1AqhTzAzGiXUAZCI5+uasDn4ArDUjqEoUjnucyahH3McNiXe4ffh82RBMNpczhz7B0pMg+C3MvgEUwD3JVIkj0M7ZYCUql2kEAno1ah1RtapqO3MYl3eMGsFoCIxD0SGZyr6sQywAfCaMRlrcaepfTvhivS6nlA19dX2zmJyVWc1MnYlrkKLUMCSh2tQ54/VDI31VDdnQMtATTnM87nTNbF2EJ1pcMSdWfuizdlRze+ng19K3wSF9wBFuncGYUC1hfhK0fqgDSDbXHWMDIDImYzEhqda+zuex/evWKMyIgxoFOVYQRwFQrxOscaZRXdtapRw0BaNGuxH2+NSwl1roi0Uhu91/184kPi7g0gCIJ0BNsgfgKZu/tdSoNNup93PoFD3ZBeQSxo056AywHZq3Y9dQUmNHdaNKNAft/cXt2yFhDZIP/18tn24uGFNL57ZY24A95CfkLXOe0DHZ5XZKFOv2RMZ4HlNNyhZmVE+p3zmJejSeOqMm8Y2KNAryBWQmhWaD/yhWi8AOAZeJneQshxZKgZx2YvZtOgFlCUADptgsCEbKvCrM0wBv6vLK/4dmXgrQOu+ZVDhzGvsTWnvLLD2fEm7B+DL53bQcW9O+fmgq6/jY1vpuc/rJpD7LgAcFOg9P0j3EH2Nhwp2lYghw+vuBdXnNzP0+Lz9JY+F7Q32OjPkQxyy6kSdASxVeSU31GaIPYarVnfY42Vd6HzQWv2nPyID3OVPLumkirPboT39gVleBRNUN6vSEwSlqwSHrRQl7OUkBN47gphk8ZgBaKZSlZpEeQx8NttCs3ucufUZYr/NzDDf/14NsFlBfs/qf8D+X1xXBpgiWALALn9Z/cRxhhyhRK8UZa4Nn0EOQLktIDSSKl+zB4JXH3EPBO8FEHOffFcGmE7Bd4lg7QPg78n6Tg/31SrQx4+X7wXAw8vwLAftElTvb4lc/J4AmMYtFRM75PPQ2fzVGeA8bP33H34ARYouKn8lKuMTKjsj20sATGES0KAb/PqwtSHT7VcrgrjjpGzmg9jh9UG/lwHug6WjtisANgXa0U0YbDVVB1BpAGxDkvVxg55qAFxGVy1r2hE1ndJOlh0u33s6Ho62697Xthazw+Fn4UFRdcAEvshGDTqOMlPOCBvswoEdWeKPyA4jMwz1aLVNsmONDKKd/hG1r6i+253IoM+Rltnx7dcqcTCmMj+3B3ZPGkhEIuGILc4RfiF6rZQfAQ4Bfl+/erG9fPmU/8bYyWm6VxZ9iNc0XcmiTO0cSpXUB5jXu+eKazkUdQV0GnyoNQMo0NV7ukTPAEgporHUUeL3yjjPY9uHoZx8gCwc8IhyY22J/g5wDwB8S1VI1AJjbt0D2iJMuPdvAcDeU2P/RwYj95sdbewhAqqo9zXgdHCBbSimDHCPsQHwusbGmqyxGWNUGUvNQ40/xb+KLVB2hoGposllsE3CId23OfuE831j/uXUWxWZQQeoixcwMB2XLayq3tQ9v/EsrtvH5/bWfdopyalwdEsIqMSAos5XwFtlFh5LfAIURNuGAaaLCt311xn40RoegL/GwraOoPszwH4DYPckZ1Y4FKI5PkHD4xx+hwhWOvAD4EWPbQpcIWBZoF7Bxy5tcD2eHWO8l45xlaHgT/xQMwEA+Pxm+/NPH0iB/vnN+XZ+ATAFW4laUgU71p91Lte62WNAqc9TKVqvTAXPR/6Ze7HPUZfVNGsp7ZSdbN+H5rVFtcZZVADDdZX7ANgB2v0IOsbCYjzDNhSK0N4RTZT7tAQWM3CiFe+69sgA18BjKYkxA8D7abtHMJdaCrfb3R0yvqJCA/jiv0+fVPIygG3tKf17HwCb5m7fyuPj51kB8Gwf7c/sj0+yAtp2zsJ26X9mtn/c1+ESnH6zimB5nTjzq5ZsXW/u4KrPGGmXqH4en7E9zvWgQJ8Cu7RtpYpMhhFAZyo419zxWcrXdtAD3w2/SxoxQu7jvFoCI/ap/umPr4a9lgiXxk+gXArPBsOwjWYLiJVQujMDQKttEfwD60WYYWIb4QB0MpXsf/ncIAAere3Sj5vXsIOlXwuAHVhNu4PnuLy+lwr0W6lAEwBXMDIRXDKl7MOs5QYDADOZoKXkMfXaSd/O/kn6aQrQHjK2vDB9ncEM2DOk9eZ9AOxUAO/sRIzLO9sAACAASURBVAskXOSBNkiPog3S3jZNG+9DeDWGp/bgQ7c3G6NjV9o3IFIFtCrt16Q6H7AWXBXV8olvrXD+kY9xE8et/XsCYM1B1aE4rLoO01eIVGB1l1vl46Cf9siw52ELkGHwTXEI1s8CAD8hAEYWGIZRwLhrbWcAXJHr2cLzPmBITq6vUHZNaua62fqA6YdStF3vFC0ZAg6izzISWdFAgGL2e602IfgzwetUazbEVeRUGtjb4bZCKbItnfnqyPshAO5sjh0VPwv/LFVFO/t2rP0nHQvWZmssWRNMoFWtSypzQxEmAuCKoDNK+km9Lw2qCXxbAMdOy5oVk3E9VBO2c+hDV+9rgLcPopd9XRF7z68/c2CTSqFTyqbKBIMCjWww/o5gDOaEh29lKDBmzjwqapsiKe2YjOwJD9BlfurGnDV3ps6H3aD/DxEfrUdn6y0m5PqdpiEryNHruihRj0HnfMIa51cvnhIA47Nw4q9v7wmAIfoFGjTml46gnQlE1hcap+dNYYWuT8096P2v9ddshOFcDdVlRNhlH7CvyKQINkXSLl07ZsdiZICX4MocMKk+xojMD2DlLEMrGo9nLFNCITNTlAmAJH4kcNcRUDpSKNcYNftNjxS4MwBWqzE43Pg4fHzsfSoNP1ftGXvUlkJx+X78PszTboDD0fZo8pSWGo4c5tkZMGet3X5NrsEjZSsZDEsqapSacD5m4SSXe3idp61z9lqg9/N2fV01wGVH2Be4stKj1nkEKXqe0j7vleCM744SgAYvh+1+Hj+B0wub3X1EbRNc96xMVpW4lDrrK6isLwAYQoJXN/fbu7Pr7d9++rD9+a9n2y/oA3xxpZ7qFUhKO2ybt55VyRRaz6DVZiU40fkYR3G2NIpAt7Na/dmuYc0s8HTtyPilKvsQL6p2Svh22El3yYgcwQD/e5nmtM1DjbYMoJ/ZwSNnuDKIq4ygftKmyO0tQR8EdRmIKfB7j7pOaB7cVrsjAd7PxX4iZd20pAD8BpL6HlBWq21bJBRUZqYEwxowyBrsaU2PoGzO4+xQCfjI5/CPg4V+9uMA+FB4a1174xrjWcwQSCaTvps2ILRQPK9WgU5dgJwXfFrijgLAeCYGBR3cGKKQ1YXAANjJDtCKi6WDz6pTiAK5OhfL34hzymsI3w1mVwYsDeCVxKh+55UJdoDLmg4+473PnO11aySf2Rwfz3+VSg3xwD6Raxyrb3Cx7+hTVOsxA0nbiszs24/wuaf3aGw03hGUHK3W5DvBVr15f60a4LOr7fwCrR7rnB9dO+YkBK+/gFSux1qKa7BlCvyMzypw0s/TLcrwuwyy59rc+8ze2qW9NwV67w2d8TsB/oxAp0wwd7IMbCDUZXvWV+5du995qgcwJ+5UT9zyNU5eYxbjOxiGvej5OtgwYO18lxc0/Jx0KotjGI8cbX73pyCp4Dt8tWE8dz/NERrZ0/lZmjaUKHts/kDf4yCNE4rEQe6wY8ED3ZAzFjOQqBqy6LOa9+ZDAIcFQC6NTik3A2y4lQJ6zMHx0+Z2zW9HjfNZVkfaw2VjZWfcxndvONsw9gT6XtfP9cFa0c84jHC/agtRNSFWV60vHQGAcuqH0mj0aaVzP/oGN8XOWQiC5qFgukTgbfAGNRwH5RwZzud3RG44ESkaEfQjO60GWyNSOQSz3Eu4xUQuLm7lZH+2uIhaTRhgs0l8HXZ5T6co0qad8WCJDGc+h9fmOm8jWGinesyJ91IfFrXCR3stHIgvXggAI1sKQAIKqHcIGsz70LGz7Zo4e6MdoGgK7QDEFYyRo+b+pnPLGwcxnJ1C3SGdnMqWsX67QBGu65rdUS9q57Bic1hHyGK9fvV8e/1KQl+4dyt/X1zdUvCLqtCo/UYt8Ki7U+aZh1Vw1luE4zCr7/nY22t26Bydx/3DOdLvqwfwkd6itiHuyZgA2OtqL0BC2nFlFmfabWdozSJJGzcBYDhbRSvWMdl10lgztgOmyPpwZyYUmXtmmkRfx9i5NhB2QU6YRGKYkYgAANbaqPcuWqfHig5H0dR6zG2zLQAk2jWugc85EEcl7aLOs0+4WxdVrV35cqMd3bp+SSuOTHkDxHJKDXY/f+G6cq37KL8oWjiDS0E/d6Bs11up8R+7uECKKY0JFr2H+KdZRwsAbnGzYoOwbQsCmwpMiBL9w/bymQCw+7hjLG7vP20fLm63n95ebv/6l7PtLz+dbW/enW9XV7dFrZV2wLQuK+LFNVZKxwMwaQI7sx51pD5/DcTkaLZqrHugH+y7mjRn3fy6AUDvwfDV6jMNblSKM5TsAxjyU1Wi0Ama6MW9ZIfm81jnGd7SWd5Qe65sr4O2tvUO6jhgZXsynwG6jta09h2YF8j4Xl8L/N7e3FbGF4wErU/lMkJvJG10+VJi+sT7Dvrmuq1jB6wVPFt8LIMID8oAFX6f/hSoqb3qAIdBf4hxzWAkR/p4Bp7rarpWBnAF9mX3db0EwKwFLzCMPSI2j33FeT0xQ8z+9mK6MCBT54l60wOI6XwB5b11EirpgIBt6WSMNT7KZQIEEwhW9r4SEXjGV6+e63yJ8g0ze3AuQsOBZSiVCc5EgbLbwkFW4Mf5Sf9gKX2xcjkeDmOlvsPSDKBPMMoUujWly2NGHm3YgJ7DNQu8znUmR/2a7SieG2OAlm3vPlxTCAsA+MP5DUu7xFKZExFrALkD7LU+OMa9VjLoOPZhlCAMVsAIcjYIdgBU68u1wgb0WrtZvpP21MmV0wC4PjHVB8+WaHv0w+PtC60RV6Fe5YwpWjNvp2VzKQewXPHA1J0EWQ8C4NMJPuHz0xju9P1VHcdBprgeq5+vYPjyXc7qHv2SB5LwWaO7dw0vYh8C5h144RpsDVtaAYt17jSv9a4BejC4xwdP0y8AntGolfbTIL2ocuVgger88tVL1nlIKOhJRe+KAlxGZwDGUfPb0azDu2vgQAM9nmVeh3vPfwwA79HYh8GKDW/xDzvjzqZk1HcSJXI0EHSbErsx5cbUo1nwqvtRwiC7LQe+b2zLEenv1WIamN+3t45sFOlwjsyd9q9fG9nhyNAMBVcKUlgYCwBYrXOQQXRdKhwNRtyrx5zFcNxHOB0l0S7lmKdhW9kuKwB2xHN9Xz7zbMSXAFZkDXIP4XsodPEM4FcHHPsXkpIcfQA3KFPKcSeYKTEdbyM7FaZFY957b3Ygw4eFH98A1iDfB7YdcfxbQCIyvY++KHs3RM0cePhMc45r4yAGwAL4ff3yOUU9CIAhqnUPESxkf+/VBqsUoUkrq4MRlPg8iGSHslZrjvD2c9WazQylawkjA4zxHqBusB663tCHLQNGlZ0zsOG9LIt9BcHIyOF+JTbW9YO0G6MPc1Pce64gMKN9m/tKz14BgUePmL0lK6QcweyLS8ETUteVDbXDMQC/AXCppEpXoAKBtTAEgOucLRqzggUVhKwbbqekMiasr1TbKzy7sumue2tHX9R61ecONd6sLd7xrh3kwZ9k7UTfcmoBRO0zM8xLLTSzzWVjOoCpB+H6b4Mw/s79HpPtuLwB8JoJs10Z5SXF9HAwsmnNokBjTJkVojhe1frVvwl+qw4Y1wUAfvfhZkMP4H/9MwDwu+3t+wsyKQDoqB6PBcY69e58oLVpB6/BUu4Zrw3/Lpf3dE5qwotB1Md4gkJ8NinKHTw57DuaNsq2yzX5ff4kMNPf2VvVvlI4uWMKdw4j2shFLb+Dm2VbFyq891wL/OhLJ9ptfZf3mrO/pj0D/OI/gOFP9xWY/QQVYjFQ1G6xKF/heGgtYf+onOsAeJef5N/rWgJOoKvn2O75UmsQI+deiQGVVoz5r/HTPDXD6HCoj4udsTTIwFCPF9nr3miABLXUSsskwa8oxA7QrrbYwSdSpGnjVC9snxb2EefLsA/FKnNaxtnvtV0b1or8SdnmwV6hJoZGwfbl5avnVcLQZUVuZ8gWSFB5BguHOhlN0ZYttF1H1lpsUtwTRbPQntOaCpXIYICGPsFGQO1nXfcys99Vgpaik2ugMc8iz/3SVe2gzCJBsO0pAPDZ+Q2zwATAFwLAFBibApCawcl/Wjfy0BnZETyuL5+SYexL3Ne0z8X9XOeo9w1ek3p+r8VVlX34sW7FeTIDPA7H4yD1dwfAJxja66G3Y0u/GwB7ca6O0953xbncp/HnB9D3/9AAuJ2sHB8eCGtQcyi5Kmsm8ZQfttd/eN1tZCgYpddM+VX21wdrf5+c3CXDxAmIxnf1z7V2YT5weiZ/LQD21zYAlpNKp8h9YSOLlWuHz4naX4Lgqhl2jWdF0AlUqscsMxCjXdIssNVgQIehDwo7pHkYZsDCf2/arA2d7tQgOOuEE2jygKqsjoWyKJL1+fN2cal6N9KnIZQVIJjR96qz4gEyPCWJ5czz1kB8De5klNKO0rwX92uM+z1Nxcm1ltfF702HxjyxVdKzp1RlNgi2YrfHQlnRootFVN9ZFlzTdUe2M6ZK6UCreawabStC59yRbl/gigf7yMQq689a7mo7wxrhQTEtZWk+hyjQr6vVE74YgAe0XChBoyUSgIpp0MoCKzqMjHM7LFFOgnsuMOxDc8qgek9/CwCuekw6dgMkR59FMy6cSX8AAON+XHeb6sOm/JsiTBGsxdY4qGQnq8+J2i/loJvWx0xIBaeU4RDwAWvAkX4DYB/wBKQW1KvaMgqgEZB1NtWgm5+r+nUHXryOfH/KVjh7o9p+Z50J/irLaVaV2nQoO531uAaidjiGsakAkimPtuNJdaUjE73HR4lECIK5VthiM4luvf6Hs1QbeQ7Cml6vjZcZlgxC6rXe2wB1dNqHCJb1GAIAM1gJBo4CIMrwd9BhAOCfz7d/+cv77c9/fccWSMgAw2HjPBcAFtGqS7Hms6lqQHfoy3Z417Ms7ZfWg7N83XIy10RScO1o+swNZq09xRC6UvmPux+MAF/U9ON6eD3t7LAFq4GOQ9Hn1tgnFSTokhkE+foDWYZhG8MVPlgZ2r0K1SurzGAt29nckvqMHr+3Nzfb3e3tds/WXJ+2z2S3oEtDqYKzv+xMOfa+EgB2DanXWxh9O+0FSn0Wy947GFjJhDHaRVM+ANt6g+bx3wcAzyrk6Xcl+6zr59UNQSwJB6Gmuan5wDhMAJglIyX090Uq8bIXyABnkLJcTAR+WS/b3VZgO+gvIThZgWEzc7wIZMu+sKQJ/pfWcbeVlKCWzsYXL55uKHVAJhg/VrPH36kMT5CtgD2uYeq0lKVbUE+gTgwfl1IwtzgCxppX6UhojSP4uJYu9ZrrEqI9AJznQoPnKc/Fa1/dfNzOLm5YsoH/UAMMDQOUagjYdxZ4zOFOhgG/6kDrITawbVqxQl5zBLpCZCttnQGwryXx1ioDitphjetDFOj/j7130Y4jyZEFQ+JTqqq5d/cj7v7C7n7V7tkvvtNd7ypJfCeTpLTHzGAA3DMyyZLq1T2XM9WSyGRmhIc7AAMMBh+0oDM0G1R/RYYqn1KrAHc6SDuw9Ytjb+jqeys8/LIS7b439jV9YQV4p4Swg2db2dRGFzQ4hn+4v2d6rP/mANgK0Xuf30oFIG5cwJWeJyiMR6rwUhyKYO9oOX9zrgpBm6Obva3xvdnZa113wW8PjHy9Ds7nBMbqe64E5c6izve/WxUWZSipmnFPpQLt0UXTmKKo1mAtYDj9el+fKhEKNDiSo6sThgKhq8XcbTu9X9G3Q7GXMRtsg9Urr7mGbYSEjVL25DFw12b3M7ZQlimdkPVH8AyBBQsqAFBRQZoqmwK/FJEiWK7eSVwDgVo4KQUyrlx57MX4RLqR5pVltUGvW9sbz+1pGtCWT8mKVtD1AYThQN++QZb4lNli7F2sk0cG8Tp6AGOAEFUx9yop274bpNrQu1roJITvj8F3ONmie+qZk06GKh+TD9Fn2oSGsFeodM1MN3qAdSbxPqLnYrSSZh5y/BVp0DEXmNlhOJ+xQu+19/NQP56oVl8KgOdqIjUDQowqgxdXvuLhrlWAK0miSvcgztbmRVqx2CrQfi9X8b3GOnNjxdX3y2Re2D++LoLwnll3dX/us3UVw5oCZom42ojNqX1dDJysaLrtotnnOQAxEMWfpvOZ6tdfq55/CePlcyXN22eyqpi0zbkeJQY2A2Azczw3PNcg+o1dBRYAXkt0VqV9LbDu9t/PpirTo1iiKNuRsAydCe01BaoO5KX+XJUqjIMyA4PV0LhvJPlAKfw+ATBmAIsCDRpnT3To2e3qHWj9XSksgUrZifHfflY9MO73n2ArK49OKGuG+fhaKzqP4wX9GvdB4vfcG219i2qpq0DYNsm/3xMnfh7dDs/VoEoUCWCIoVRJHLxfAYTQq2gV51koh76FtGfYte1yd3tH8AuVZ1R+AYCfaNuUpGBx9ehYKtcESaXybFvn9VeFeKQKD+1nuf41LqmzR2wb8nnQV3TatdkBZXOzKv2HVYDjfpo96SFfsdsc45nxoeQ8Y7lEX6Mv5hisEADVuVJiWX3l8uG3d5qyoKRkzfPtdsEA2FYCYJfzd9GiFLOHue+c+AsKPa4G/lsiV2pVKaaW7geMD+pjvD1d3pypHQe2kOKDy5IK/TjHZNI0AAy74fGCnpesvSqxQSe/zRbrrTaOOyQWuFug9JI69tsPgJt4o2OMVol9eFQP8OUNAPBmubi6Yw/w/YPETDu9fD6ba/6k+8Ful3pMZjtVvtCJczN8tL97vDCDZJ8RJY/lI7pP1S2+eqYHON7lEAWaJdQ2amYIGmMD9wNbP/+9APD+6rQ+63CF9Yso0EGDG+5pAtQ7WQ0LZ/9XBcBdjTkylDByDOZQvTgBneSUKs/4t/tFTAvyrE85WM3VdcA5Z5/S4DWHtwZ059/zM9v7ZwPXLwfAAuV06q5QBTixqqgD+O44pW6rYemq5lUmksGO51E28RXMCWalJkXB1O+nz3ZwowCxV4X1s+qYd1a8AqB+uut9Oi3alMRaZ73O9FsLWHiwO4CTq5AAwAgOAaoSAGN2bSgO2kEJCBTtsjs+ZPs0OqRqQj2AXAsmC/BMDngwZrv/IDBge60AnIx7dIBE5hrA0eJYoBHDkWLDuoLlz+77sqoyCrpJLwsANYNgP88CCAoCXY3D9XSmgfeLgSGejhSdse6a78u+OvYiOVstEZLzM+1BJY08XgnPytXgB9KhPRdY77Nrf/0MCLBCFflzAfDZmWYvV5Ks5oyKehqzRz2GJSFmJT0y+DaFtgXNpBCn8rkCLdPjMukwUTcz4MX5DBEzn/nZH/Sf95XKNYrkDPb0jtAUad0aq0H6fYjrpYBKq7b5rJv+nL2ZLoUp6hgOgAMa/K4BsGaYd9aNqhCqAAuoKWDTvzMhMwVpXIdWjTY4tPUxVdWBrJJGnnuttTCdf7bpHUx5zfprFPuMCYl+LhKgZ/xTyscefVQtCqPoVfX/ahRZB8AEA8uybBoA/uf375fvf/zA8SK3t1BXlbKwmRqDvWoZFu8j0Gp5Oy3JslZlmYPNDDKtTRHPQj5lnN1a9t/CilZ2djtR7dx8juGbrO7rzysq7lpUWIkal2T9XPz8vC9cGdf+cmuCRfeK6SIKpAV5Kplgu+vfz8QNxBw5xx1053sCYIBeiPsBAD8+bCV2FWce8ckC4Iv5yviTNOf9DLeRcjwKWNF/mEodzLYOgGcP5GRHPVt87giCtU9RpPqjKNDae74v7z1fq0VMHfe4d763Pdg26hqLlsMlpv+K5H4UAPy7+Az4GzPTbL48Ms6sHatGVzwICrSSuxJRtEp4gOjYT1hXAGAWFqA1E32mbn/B7+E9wIySSKTaWeQPxYCyRkNifExqYE9zTC5ha4WSAfiyDbW6/NC61BJ9BsC6Rwe4FfN8DgDG5486FEoA3wAAowJ8ebdcXG4W6H5YlBHFiyHB2Pp31wBw2oHYIKa/m6XhfeM94bPtmLjOsl2V7r3b9yG+sH0I39RBM6/lSyjQqbbKtNaYEWRP7NPTsl8F+vcBwK6k7o9VFfzv+/oSANyzRlxMzzDuwly9LMAnFZQGA+BP/94V4Fz3EGRIemcYzWNkT6neqjmKyMqdnZ1R5Vn9RyUIkYAvglkLKczPdq2qNB+S7tTXQFEHvztA+AsBcGXjZPis3OuZpr5W36+qeAq08KczoPi5M6ii36r3DADYowXmYNhVJoGYcpbOTLt6kLcYvtxnyNfU1zyza6F0O6vzmcLjEQGqBmtEBSk8ETSLVutKpAR4SIluPcEEjwAD7EOF6rCBgYFfG3/BXp7q20wq0aRMvGtAd8HRmv3oALh+XiIPMOLcz6eaFQwhKVSB8WzsoJyV5B60EEhrCKbgUAO/SV2NxIeri15D9zu595rXGNRVZdyLEszrWCSqwR7e+wc6NlOpcf0A7Oj77UJLztgTAIYKKkWx2AssEAzaIKr3awDY662KjcY4fQkAtk0pdkXMbeTZkh3JTHjovM4V/x4k92diwJvBFBxqA6MGaDMIy+B0ZfZpBqwGHUlXXFcsJzUuHfmoYMukGexDJBBlIxCQV8BbQYWqkNZUwHrpXuWYvCbOjitXIBuB1zIQDTuEf/OeQ5VVVDMDYM/zNRjWms1fGfC3a+0BfwUykUDLOcBBeYw1MbjvNp13FOPZLCg1gGDTzSNxZeDG8+S+/GRjlCq0K5sJgKPft4tfOfmI1+Ds0GY3fYrnATBsoyibjjH8jBhnUE5Zz0V9paOoZBQ39H2iiqDKxv30dXKFbpddIiGjDpwNjtOHT0kEXk/4df9d/kcxTt/3a4Ccz6fXM3Jf6Iptv/13fKP35fOcRF+gAa6rP5mYCZszAmBRzBGywteg8nt/d1eKzwTAYCJtl6ePj9HDC9spWvOCGCYmVAwqz23DWwjs6AiiaOtFG62vKsj+s1PQx/OpN7edyX3Bv3S//ucBYPmiui78zSKFvlbHbH1cVsYxEdd52bwf5Edr5BCKHgKjGlOF1+k9dA5w3slM8sQJzqcf7Q+u1VXlBLbhz7oAHUSwnFhUtThiCqgvB4gG/RkA+A0A8CsA4CdOwoBtxe/C50t8UckCzwP2ekkVWn7eALhaeLynZ4aUGS7j9AbHEWnzu/Ac91dtyn6e/Hx6AgP2k4r1d9vl4vp+BQCrB3inh38CpGnHkslS+ySnn0wsFwPggbrO14xsMZ1rJwFqqk6d793qb/mBL6wArwFgJ3D+KwHgXikDCLYwFxWee9Z2Bev+64tg7cQ13ew352yBqxCDYPUWYO0kenoDtJ2eaFYbA1cFaHbwBYBLydIAAB/qgLpTKpUdK4czO178uyvU9rvpn9sdeKdXf04FuANgKavWfEkEmQ78MkCE0Wyv63M4OQLKc+ZCpMYKgqbmITiuqoCriQXyXBnWde0+zw4e/Ax6sagDYFYGmwBJN7IWeXCFMquUIUaWfcJBqWQwgoqk5w5HNU7VICvkPrKXmFU6ijnB8RQdE4CuVwkMbjodZk6AzGCmgq9xbex4u8Pu+8vKlx7jYBCMXqEU/whnYZqt6LT1OVKRNHVdNOiqViFxpOCcjjnAWapxoyoXQlsauYV9ZsXkCN4IgEFfRg9vAeAMWGJPCQiDgibAZWaNrlsVQI66igowADUSFADX85myQ1w7r+WIg2HwTA8wKsAOyB18698KNNCfxSRCC8DtHKvC6eRDm+sbD8Ejd0S5t2iY9qSrm76fVdvBGwrWRwCrtCtWQ26HzntvDpEZ3Afd10BTQZ8qwASoUUkQKFZyI89pztstKq8qHwZZJUhJ2BRUTfd5dgBsgE2bG4CjKvl6v1RsblVhMzi8TjwrDeRUq0YDS1mVl6K15gCL6pgU9JbIi+XmR+A6KCAWwe9hABzCae7za3RA28X0PxZjI0OiBApzHnOwb/B6sCb4fOIM41LBeoEIFijQ36IH+CdQoK+pMsyZslRXjVaOqKLPcm1uPYIP7Wem08sHle+m+tuDXc4E5nMo0JSAOtR7h/ePpKvBsEB27Vb7QwOcmfngZ9796XB+dgCwdQ6iytOSZUxONeprJVqVjMHmsgiOfQBp+q23vleA2fu7fVzuoPQMAAzBq81medhul49PDxx5hHdl0oBKxmKovTo+Xl4vR8ur7L2fBeZqnwMAeybwbDf4vvTVNTKRADu+esLa37MvqDNlEa4+e/ePqQDzvLa+2M488PVApLDvn96CYV+pHnlouzi5r2FU+H+LbZnlIjZT0aYBNvEl+1f9tpt7TSYwq+kgAI7qK+yrk+327WBvucXEbCzusxhpSCGsNxqBeH6qZ8WZ7dE6Ax9koazOjnCrAF7PPuIz0OgrAep18jp6n1u4TnvHiePyPPZtss1qXenPZRbB8vvU/tHf/N7Q8EBcAAD84fKO/6ECLJaeBCJ3Ele22Y1R1ZOZ9Vkq4PBa3c4WPzTD01oiuqYSxPL7OYbIxEGOE501YqpK3P32714BLgCMSPjxv0QFuBd5OwDmQ4sAQJlYBRb9618dAL+kB7grJNLYnZxEVUqzfNXTK0DM+bghIsQexaxAwOiN/TMzmF2rKFloqB/w+fe60ZCx1qt/DwA89yLbGDnzrj6+16p4hyPogMyZTYGXqCYErRI/s8osDJ2p0gyETYnG3+lUiwKdFTzTdiPQqfstI5hUGji67CE2UK5sXKdBK0CXFc2/Z7DcaZIy0F5r0pqb8i2CVzskU32yWgyw+xBq0pzlVwFxzvaDgMPdvWiZNEfqJRZAdq/wfhn/4ZzGPXVwOj8n30ftNQVhFCtCFfj8ZPnq7TmrwQDBru4avHqkRwfnaAPACrnixMAzMrn4nsGPbVBWgGNNkBwgGAzBEfcuSqH1dSr9Usl5BQD7M9jfSACMXqiqiNnRYv3RE4RRSKwAb0Bdf1ruNveqWMWXz15lbj+/B5gU7bOTYETEqLQI9HGucDYAgD3KBZ+dAHPqGXPxKfsI40EjwLKAicVNuHcChHVQtRag4nt6XpWs6HbFM4PpK2KN+h7rCSmDqyJaEAAAIABJREFUYDFcWv8sgsKgW4sKrufj4KJfl6l13Dec6Ry00LgfXEJS8LNvtQJMKcurmoEvJ1u66FAHwLILTVgrwKhUfDXDsoNgAapRLMUJNie+zFAgAG7Utvrd6hEzAJ6TXB3kmZ7pxElWg7tAVPydP8s9Jvub/4USLPuCw+YaAJu2ifVAcujd1d3yw8/Xy7c/flh+IAUaPcCg2IKBoeoRz1aoj0tosAHNaB8aAbAWzsCETTdODgRNWkJMozBR32N9XfD57k20bTPATdZFq2z7jGu2axfYaiOaGj149sMKcnuyemQxpF2MoBvnAPoFldQsKnR/3tovwRDC3+N3JJzklg+o80P86mHZ3N6p9/f2bnl4gEjjdvmIcUdPj9zLR8dgqJ2StXZ0cqr1ZuFj7vVv/47Y5RAApm0PIa2szAdAmNfGz6NX3PW9XQAsUF3XwvMVlfqRkj2EpuI0rlT5fS1mShgEd6DlZ2sAnPtn0DsQ0BULzuPgVAH3ZwhoFmvFbWJM0C0Lq5O0WbD3wRpEi4oEGTWqx6Pc+t2xfx99xe7tpS3Taw3G/J6kQCMmBWPKLWRkO+gzz8+P2f+Ln+ML74F9iX2He7N+huNZ05fFWPjE333DaRE1Xs4q81qHunL8bu/5nau4OyyJyZauAeD5qY9Fi09M2EEFGj3AH9ADfAMADBVoVd+Tgt2dmBP7yQpyW1pVWLCUHQD7fcoev2Y7iNdg1gqhnwmBMyc5lUTYBdTe/+lLjMtMgc4+36Az61PbaKN5lfzv9vpu0BK4rJWU9r3X9H1n6Hl4wlHq70U31pq3mXkr772fAF29M/tv7yjpSF4SrPA43uiPoVj3a7Jh62usv9vJ7dJqUpGwZU0/fdKm9Zc2Rg9Qd+lKs9DX/PvJMOfnCFiUMbdKpoAvjVRUfeEoWe0NVU1ToN2HYOrUvmeTWaW4ABuu4UA+s9f6vdhIF+hrvU573meuWthxwbQ7SOjZLQFaZSoRgCqzqYqNBR4M8tznxD7gACyu+JjuA6Pp61aVRpWvrCpHdYifl6rCBp1BoQrxndoTdbM2UMo0K6gpSttIS5uXiJXeJj6gOYwGxePcRhqzSaiAFOkAcj0ItvIrlaMZMMoId3VlB8bXN5itWXOHLYrgP31+KkNZZ2OuEuP+ijK6f2N1wFFjL0RrQy8tqNDffC0gnHTooLmWCrNsGrLd+KrMeY2uUBVGiQ/uuwBRFBGL+ay4FgthdfpqtyPqAVb1Fo7NzmQImthn66ABPVEQEPGsdwWuqALjfRCU3HE80jZUKhWAep/iT1MTDehf4hJ8PaoqSaDH18GzZPVztAC8dt9YnLVGr8s50zH+qfeJOihhkuRR18yeMq5nsAkSVIx0LO6P+Fn3f6Vf4Fnlu2Jz6CtcOxuz+3Svc2+DwGv8/QxCY0EpuhZgirYn7UiNimKlpfVR6jkJ9EpV2gJ92meeNeyEQvb6tvmr9JUR4OWfQXd3AoFnrtE4BSyr+su9m8FwCd05EcG5yK1yYCaWz0UX5WPCYlLrdvKN5yvm1bqi5iDM9tlMI4MH9PeavYM1Io0R7AjPN00RO73O9hf3dLd9XN5d3C3f/aQK8C+/Xi4fLm+X62sALqnaKnFeegZ6nCMIrgqPKNHDeZ1AD59pAJ/+ulRp5gvGKjDtzxH2eOvxDVtj4MQET/+sCBbo45rq+nPnuz8LGYqK+XrSLPvxs7+8lH/X7DVaMcxWccCs1hkp1aOqa+VtVH8x43dze8MK8OMDRvSh+ouxVArgmaQ/fbOcnL1dTk5Oh9hzvkfpbnRgXDN5dcbG+GLfjGD38MYW0MdMtPYhqeGYjjZSY4bGPt1xWkaPs0Z705V6bb+1x73fHOvZZjAyb+dYPcCVyKC/4hmpRIzFsLoGSn/meW9Mwod9iGQmKr3svw4tBMYrMf9coxY1xs1xgvc0en89gxj7BvuByfao7NrfIsHae5DZ0x+6Ej5HeB/4dSS4Ya6ublV9xvvCP4EaDYCLn6PSi/vH5ISrm21qwiiJZqbIa9oTJc/ECLRvSA2Kxnr5LRBrxA/rrV5zTAyf/v5qs7z7cMsKsACwKsD0ebO+Q8NqYwtaJPXSH+226WRCFrgmkvdOovL8ZtvLWMhwbIG9vKqf0A6n/EOcvd4DPIhdOVXQU7trVuxPAsA9eLI5ds/tHwmA51s2rTlIcwHN/2sBYK8JjV/2/MBRVkO8emLkBBGcHh0j23aynIJScoxsXzjIGBNh2h6rnK1vyJ+1u6nH+WAKuKq6+JzD7ffQX2tjm0HRngyof2cXALexKyHUpYNbiYEUgIiKryu2AkPaSzz0NhRBM7LqK0dqRG+oA0QHbKNgVvQHtr5P9wxnlacJN/meOl20KtZRQY4g2k5zNpZ9LWm4s3JqhcaRutMBw2DkG3Uy5wt3OmVk/6wmzbl4FCgKimT0JN7cbknD1agW/cdMf2Roe+AvR9OSaVN2046oZ2S979b22+hsArCFMvQ337xZ3p73SrDeAZQjztGNe2WFMKpiWXVpPYoOKPw6vIeoxzU3tgNg08QMEvB6rA8CRVRvH4JyPt+jzoMAEenQZGmEimdkXZGQwPuAIoVq1t2d+oDttLoNT+Bi1dqVBfR57s4tKyOvAOwraeQ+Z/eKGZww4RbnhVRxjmYqgaZeMU8aufdR7CFR47Semu+oL1NMfQb6Xs4koJ2tgWcEo7onzZv0HhJgi0x5C3D60ojqhyBKwYPPM/fICoDsDItKmIzj0fj5mZiKezMADtaJ9tkuAO69vz6nO1UJ0/M/AwB3YFRMCVVXnPTqwKf2ip51XpMrxa3KOKxNpz43unDuHYtMNSV/tBNQyTVEcpBg2geANQZJCvBQvv/lw+3y3Y+XBMC/vr9eLq9ulhvMREdCL1o6XgKA+z5LYMtrncFW2ZEumKVqrdhVQlVj32+n4CI+rApwKfH6e9gf2L/9371Fac1G5lmaonjbPNpQh1dsr6lqLhkBzY4DyBbdXe8Me8YSSSTnJYik4N10czKDqGq7XbYYd3R3szwA/G7vSX0uQS7EMafL8embSOJLgGz/V6x5Eyhzb2+/7w6EBxpxtk50GnSMzpvmeDsh4YSi+8T1LNxX3Fuhinn1ewFgnz3ZGSWVavST1sIgN/dcS8rpWnVd/WxyD0WS3kk3p6nBAuPnOckUSVm3Q8m+q7KrNg1dGxhR+B18kXkWrRKiXCvZyznukejlFA5UeQGAc1SVzgxiLtCcIYaFa4FqMkCjzoJ6jTVKUCAY4BY262az5b7EHcOXWggL9072Ej77yNXwnlzV7jkUe/U92eMQ+x3/fM3P9/fFz1EB/gAAfHG3fLi4XVBUuEfCIOjna/bX728A7Ov1e49FgsJPHQDbllRha2R4mNkxnqVKSs+f1fenfeGr/+P//v+4l7pQVAFh1xQOnPE/GADPnzxDTYDgvwIAP2P58sdfIrI1buKpMutM2HMV4Jn2N1SAR8rOWpX5Jfcp2o72Cg6MMyzMyiFYAx2XMvanyymoHqgAr4w1ggE0+LVR9uZ3MCyqYs187dfXX/OS6y4jMFfE6x7kiHer6/OhG7PqNSrCBt0H2+CS4um8X/W+5EgAVzxaL6gpRvsAcFU+RCkRldoVMYEUGXQFYXQosX+yipf7SXfmeCSvd8/80A6W5zXX8whj3UR29D2lkAAs3OuTz5YimwLMVOH1nNvo8y2xHSU8CiDHzNQYEo+f3dyBwiZxLQY9pFUDICIA0vzhDoKHitILAfChvdadCfZIZospinXO8QlwdE5+MBsdwlJOMNUzqF5gfS9AUKihu4eItK9Q5rUT6SJqpl6b6om1IAiGaAjnLhuAl6N1oO2REAr61ReM98PTpPjI/RMBMP7bgIa22RLU9wpwBjFr3rct5joAHhNMZk3wDOX8ayXXwIIw1bxTynp/qgJiBEfFTDBgBzj1/iCNDuuiTRqHRCX3DoDLBoUwizPNWfkYgYnFoVyt1Hsh+aX3TQAQhxz/9vgOnXXNpO2V0wo2SvVdPt42JwLRNkPdALjvZdsS2eqqHveeVo77iEqvaKaRiJwOBZNbnwmAixoe5z32kwBwV/a17dI5KdsQlPXVcSEFUmpGcvTdO2Bn1XNMRMkWB9uGVMqY6RmJDgTJsrcxKinGXWENru+2y0/vbpd//nBBAIz+3+ubWyaMAM6SsmsqdLqf3Qow1iAxYq9sUHAHrJDdWcF5L62XmX2nDQQ7WHTCyT6hknDFYiCwaeJXeO1Mg95nI3sg7M8c4h5vXLkMta9QgV6AxhRIApio4OV7Lq+YgJNYlvYfwS/WmP4ACb8t/cID5vtuJXa13d4tHyHgF7PMeX+MY6BXcrockcF2opa2A+U3VYDdT+9qb4jF7lRwR3Dqc58JPyg5E/REIj3syvicShTrrwLAdb0VQ/X9ZptVcYeSKslsmfQaZvBr2yYl5o+iJH/SGvekPvdJFBHEDCv7zfYQJyK9p9oILdnJSPZlxTdGmiUjptuIV2y1+foN+rtfLXcY5ZhUak1hIKA9OyYA/vrtKe02E8ZbiKqJaaHqpew/fo64AMB4RmHdbT4HghWXHo6G94Fg++m7zePy4doAWD3AYJnZHx4CwH1EYPeNa7G3v+fxef01jgcTIA/iV2MluQPftfUxPuHeMgCWnamVOjj6qK/nnwiA+3O0T3j9JwPgjoUiVjm4u/5qANwvTpuheh91OLp6dzPoa7mP9gByXAWNUO8xsSCLRhphnBEAL3pcz07PllOOUom5eREUGjw6A2iHjmydgipVXWbgMy/8nLk6fOz3/7SqnnFfLwTAymoG0IzB6VYO3JkVGtndPqbFVEMZ+bq+lwDgCnA9qkJiN57baepj/wzcp7KZhFP8wG4sCwRX/3BmzpIOHXMnV5azA2C9eSXz/XKoDDpxUlRJRTuZ4Y8g18ClgmyBkV4ZckWAzg8jRzYPdDQ15xbq0lCI1Bw79whqZE/NirOx7vQeA/G1CvChQMhOG38yI8zZuifLmzdny9dfgQp9mjOe8Rplr3FOW7VxJdiyc2MwTqaFnqGcvaqWcP74rgGhQGIlRbBnmSEPESsDYNPKOVYqgkddv5w57gH/waHj33iyOKcQLUPS4fpmo5FId/cRpBYDwmvVAe6+0+jXdKfl7DzpuBBEiT56A2CzSDS+Ar1ZSgD5c/2cBX41j5p02tavROD7BBEl7QvsFQTY3qM+b+W0d0es+HnbrinQK/qVkwaumNJ+RYIvgXVU/3U2BWYA7MWYCQV5z8WMi/E+xXtwT4Qt8dmtKkwAuyZa4vvxa20vfO1K1EWC75V6gDvV2HS1+Xl+LgDue4U+YGKBiDVS7B+vkz/frQ5c2vjdfo8+Q+5nLAp0G320BwCzpSDUaaUUG4nG1pvP/samnI3kFqiPP/56EwD4PQHwTSSMEtgxCRW9wM8A4L7W7v/tfdzp57PvsxLfHZwoFmhxYFR8K7kbY1KaKB8F3kBBbecrE+DTzPm1M/4cALYPwXXx7IWy9+OTEgWq3JndgzOr80ogFoJEsKPq733kPF8AXyY/HzCzXJXep8cH/QnGCijPVIVWtfU1Evkn6Ps9V88vmVqvl09PH5dXrUd3vj8lz+cq8NRWFUkHxRxuS/AYKmsHeBpGJdtkC3r7UwFoPXvRlP/oCnA/S2mjWgU4z1ckW9IPRfKNST74ldCoYGwYgQfso9awAI5tm9kfSMAqn14tALQTbV47fketRUq291YJRRpi2zmZlnEPE9Zha5uPSQp0MLEYZ2Ec0ttTajGgYir/rdXROD75aIDgrzkN4pixFyqpeF0vlOA6cJ7wWoBgJ/PiNl9c+bX/6fuyn28XkuZ9OwNsA+D3qABDBOsGrDok62z7R9ZSt8H2aX4mHQQXUK0rcCw3xvLB7GxsworFetuG3qczkNYAsNkS/PN//F//ryrAvQ/0twDhPxAArxlMbdj6+qMBcItBBQ4mFN5/vna9FkbYey/PvUH84uf2AI8bIHPpWalVgGHwEzfne5wLn/6xg/HIntEJNvXCFLOCovM5ZOQDAJ9FD3DQrhJMcQO696sWWJu8ALsDnV6l27euPgiHfq59vysyUA5/FPtZfb5hLecAHUbSvbtjBUPvkpTlSbTGBr8bkecAsPdkPMWsVsCIeg6lKxLstw76pIFRBku518Y7zQTFMCtSPcGmYK6tzQyA5ypVGkUHsTFGyQaYwY4zs0F/m9V3/ZztED1TWAAYwEXCV6QFx0glgBkIZHhMQoLmmH/rpEsCibi5GQDTeQfD4jkAbKuFe2M19gR9QacCwG81KxjOXM4ukj2RDQ4Tn0vcz7R7lSxqhBclAIbTx5y+GE9CIbXoNZIqtAJ491RqBFXRxarCUrTDHOMQ1V9ks/t1AwDfbrakcwIA32C2KXuwJC7ivaTnNla09tvIUjQde1g1ponVSY8Ko1hJjAWCyvxpzc5muwDOewQ71dsrEOwKZafEqS8MCRQA4ALJM/Oh6Msa1SA6dFx39moLrDPACzNHZedwanP/cH/O/LxIVhEAkzUSFPBJKEfSHbKbWBefJ9qoYIHMbJBu6jPoTNq2lcNbS0UEfw70+rmc3QbP+WdWgPuemAMbA6I8lysbyOPWrK4+B0Q8t4OyevXT42dKNKxXgDn6iMKNoQQdFOjsmQ7mzRoA/uHX6+Wf318s30EAKwAwkkWsXFHt+vMAsLeWQW9W0AIwVYVOwMz/LuqtgKP9T7ZgJAOoNAj8mt67mb8XyZ7nqk89wbjmH2YAjP2GMyk2T/1pW8VkOVuzBAipGh6UZ4w3As0ZVV9UegF2VfXFuj8tH1l9f8qAwAAMwlXHp2fLydn5cnxyGkED2heeCIYPfRUIjor8TtGhet4Nas1+8/4zZd0202vcCw9/FQW6xyn17Nt5aUJy1i/xqDbcn+0Uk5mcjyt2YPcNs8+gr49RdEged7tgP6xz1PVGQqwpBZJK5wAbpQOqii+L9cIEYLCMBIArEag4SxRnJKPh65h4BoAOv2TWHX4O8Au6NBTkzX5je04w4rDH8XqIY311jveEP6kCUI+rnGDYtwfnn5vkwddPU8dmW+v91gEwxLCqAiwfI6XmA5TsSbm9gC+eibmA3D3xHBzzF97yPY8Aeo5TdZbmooXvoydj0vb9j//z/zGE/jwQ/IcD4LEU2cEEtfeQifsDRbA+sUcroEVN/9DKM6t80P6xz8DKcWuv9Ly/w+9SCYoeaBu8akPthh3MUu5c4EyJmGg8M11iiIwqE2dAjs/WfLPoJQpFP1R+MaKEADjUYyEUoOpvqxpmhSNozS2Dg/em4l2bkdoPgDb27srZ6T7DsAwnv/b7DgyKVvPc88HPXelhkO4+kajK2TngmjLYYFCrPeyeGR7MmR51oAe4V3Tna8R7nYYidKpNs2LmCkCI51gEq1eb4s0qGdDH71RF2HTItfU59Gz8egNIAgiKvxTF3T3BDOiTBh29f6SClRG3UxzmtcacYQEdVTk1W1gAmHNv7yWGwtnEnjfcZkW+pAJ8aG8IJMu4W8SGjpHgTH1DEMPCvEE4cz9Pn3NnUHsvNW87FncGwHRISYFWJdhA3RVDAFY4X44JOjtuVZWYwxyJAvdFEVCjyoKKRwipsa8J2eyvziTsEdQ1rDF6oG7RBwwADBEyUM4BIDsFtc89fi5KTrp+UXfdQuExYK4s5LzIBMRH6vcKMIePMhjD9bg//OlRffrec+4Zs3gKe5kbAOZ5b1X5DoBZaGjg3vbO11z9baHoGWvRA9weJFRgGT2mLRATBbwnDZ08EbAe/AUrLTU32NTmngRkYs6gkDoOoSjdwLB/D6/rrBz1A4+BkM3zlwJgV3Az2RdBqwNXVYYjmIoPxR+sqPpnIS412x4+y9RJKPsoNs/zABhJFonjRFXe7T1ht22D8Sxwhq5vt8uP71QB/o49wFc8J7dMFqlSJaViBZbl2tcp0Lt2X9+RLwmGj/tJ3fPb+lK7jTdgk5p0Vwu2f6uJAvEp2depfTQmq5472h5t4jaj+fXdh5ARRKYKqriyKQC1TBbw2UaCymP40JYBAPyAZOd2uYcoH2f64ndU6aW6M9c5qoOT06KIFOnPpzG94pgOHNXfTx+fltcnGvOz78vnTwmzan8YhUflH6o3u6rEtKutum5/kKJWwb77qwBw3t9QCOj0Z1PlLRqnpKXaOMQ+MuBTywrmJEvIyL5XYEUxC2NCKv+q2v/2q/M4H6Uon7FAJC8dczletLI6niOZC5F0Top9E1pS60dMKeEEE/hNtf3QNhzr5x53hNfDB+L68XOAWPhbXLtA+ycmaNkLDD+MfmD3PINpRF9rAHwiAHwkUFcFoGot07ocjk5HzLD+2v6aniTE54LSTRXoyw3/TABMEbnym/l7U0xuX2hf4SsA+DXzzt8zkAbzTM9NN9f9YU8AlC0vm7f2c9slx96Z+EsALIsZH+hakiuDaznd+Og/GACbamvV5Q6AcQVHr47+UACsHq2gsqwB4HXsad8gAHxgh/7ZANiguR+D4fpaldfGNl8bNJ1ymBIKyFlwpHmI9nyGitbZKYN8z1ED7dNS8k5r9EBRwYzBjgL3UfK9AoA6ELsH+ksAcL83C1wden7zOmaPVCizwgjaQvXe2x6E0cDnaJnIzPeRTwMAVhDs+bCqvtVVdACJdcheNM8RjoDO9zmOtPF5j5QPHETL4NoReV3gPKikeGB/HwpoGHiG8+GzD9DgCqgzlBnksvfLfb9FvfTPUemtSoDej3OEw2F6dvAAgKOXRa9BgGX60kiHthF2oH3Y5einuq7dqiftVvRoc0QC+4H1H3tqQ3jIwITvE9ns7IEJby6WgehVHi2j/hyBftGUQIOWUAgCdQQZAK2oXiFrja9eBZbCY/QRI0B5UN803kvg3RXsY6pZw8mLWSAnTwAc84Cvrjbst76PRMOcUPA+PLSepMgFfZOBR6ima/9pDjZ1BrhupYAuUKz/KE4UQVSnQN+HQFrfN06GONjmiKc2nmZMPoSQSutJGvtSd6vXeV5WZpD34EOxePle98pxfzTAZbqnA0SfpXlNRTVsQk05d7MSiQbADrqVYLGgjfdao3EHYHDQ2RM1GdR8YQXY4DeDmBb00VZEYNl9SRyPrOzTTTcgPAdWAwW6jdJipTx6oAUOtRcZ9KICHKJwvQfYOhbWXfD+6wD45/cQwbpY/hk9wFfXUoHmDGAG4GJMoL+xWfeB/tjt5eiHKhjkuVdGVWeI1StQeHsyuyjRvQoLkJZ099gDTvJ6fblfnOzdAcCwSbttL/1aP7b7S62NIEgkEybOAc4VE5j3oC6jhQUJTPTqItmjRDlsXfZQY0wSmRuPnOe73aLPd6v+3o+PsotJj3Cc5g93y4HEPKWmLK2TT/iPQmWoAKPv87D1MlWZHdns11+LCWO6QmPCOVHK8+0ZsWEOuBcj0SK/fJgCXe1lAnw9/nDFGd8b76WKIy6kcE80FejZfhuQGWCg+MH3jXGABrkSJ3zNvW6dD5wz+CZcA1tTyF7SGDkmAnhxAYCD+g4AzORCS/Y54U2dj0eIoLmdQewqC2M5/ugxsZMo1hWBeJ3XF9eglppgGVmwlRRnJZN57TFrGn4SDCkIZGFdpLPxRE0ZJaFVNeZ1RAVYyeaiQL+N+cDOHRvc2U9o/Z+PRp4DwbZteCczkfj3FQB8c4ceYCXFNZe9dFrmOlwHv46JMjb6pJnJbnHs8Z5/z/trBMC79+s1KB+4/zXFenm1vNoFwNFXkLTYA+BXOwhpQm3y9iR6kPD843nGgGQYUMOH/P5HrADXNa5d7aH98VwApoBNVWDeXlRzWlFnbxWYxr/1V67d5W6FVuZi16EZnPSf2UBVRmj8PWSONCi8ns1Y8d0Hfl2xijJCiSI1Cg/7AZGxi6yyxxjhezBkAL/qx9P8WmfOJFzg3k1VDSRUMYKakjy3Q58rvuMMspcC1b5G7r3oDqFAcKkRzuva/92NUVLMQk3TVGiDRz898wr8WQhMJcJSGXYbddPYrDDq3jNk9zVAvdalMmgCigpgFchI+VC0HPciGgB3GrXXEfsd54tBkVVgs08pAkEA92m/lncd10/moVerNCrK15zG3SJn8eoe6FnYQkIJyqh2+mUXOMLZhRqjejxNha4KMKq/AHsSnZLjQX/YKLU/Jl2cpLERP7TnTKXuNibtYoxL0ZiEUwpiAQDDIYIG5j5dV3tVQatxCFYId2VTAYIcFoJEOP+HUIK2crGrpAbASEzBQdP5MrOuDDQAtCqjWje/n6vJFtSC8Mc37GFWHzD2FdYOa46sMSrsGO+iSg0UoUOJM4LOfm7m80f6cOtLT5ozReOq2ib6pSnQ+r76trTPrdrp3lU8C1d53RvOREEK6kRfcHwPQbZ7hAlOWmWXZzoCl0zSDGO+au8YJAiE627Z/RZrsS9R1AGx1iDU83GPcd/J6IhFdCW0Z9DlA4rx4R5iC6L5574nB7IOsGxDkBDrgDD3TtubTnJk0DIBYK5/9A67OlMBum3EOCat+pjH0YVMCDV69ZhA0J7OPnYtzMAaEnByxUrgwKwK2dsKvpPG2KjNqmYdkWnjkVH5e96XQTvHnWEvYUzKLwDAP11GBfh6AQC+udkQsMlueFxhbpZkkAgPxhyKPEvlI3d8WVYfYbO1f/hcg33k9qNu9w0KnNhSAmqkTHt/1fcLiHi/z/t6cgFMeGfwncn3iD5inI2rgTinOI8Q1iOdOea8akSRxkalqF3Qme83dwTATwC/GGOGqi8om4u0EQRG9Z+AYPTWij6xU5X12uoZoFJ3tB/hOxhtPp2CoTEeSRsvn1YC7M5ykJiYkotBIooH3SryWQV28nzuAQaAjvaLVfXoDojHKFWAQtZKMbCSP3FopkRKO0cRd4D1ZxvClg0wnxgfKgGLNec85mQXCUvY9+B8V9VO18nWqGgTOD+X8rLYCqJOEwCHSjF8O74QKznu7Eritnssd/VCAAAgAElEQVT1IDwuTQlsFmxSqVqJR94De/41+9ftJDj/AsCiXxMAk+GFOBjVbmlk4Prtn8AA67bWVWIrQeNzbHccMyYWGR9V/os2MHr552KQY7A10Nx7r/1mBMCbx+XiesNRSKgAQ6+gA+AdbR4zcIaixsjQcRLaLSp5rloRhPGr9S3W6IT8pSra9PcIEzngFj3rwj/8u3uA9UOpBpYBfQb8cmfBAEw02omit+c58dsv+IS8opeC2/l1BwFw5o/2XCVjlJnnXBRSL/TabxdgPrQC9RD9gJ57dX+dHdW+33mCjH/Qc8deXxnUDODrdMUmcVJD+8IAzVQdBURHy/n52fKa/Wiq/Jru7KqvKLKi+BawtFT5OBfWvRcMakKeHgZhDpQLdJQa9D4gspaU6etXdOA4SPk4guY7WYq1hMkYpJZwFgPO7BcpNT8DPRnmoNlFNaZolTUj01eGa6UKLyl3ykL2/sueHTQo9LO3OBf+1NglUEM9xmY0JDPwcJaf4MIq0gTr496d96DnBuczyNbHOpFOQBhAyCboBEdeRG/rSlMIoRjEsPLUQUf0DVvcCGAMQNBjj1iNBMAjKANIkyqoacNwnAW4d0WxDID6bExXavv9e09kdjN+OCdLNF4B4xFOl6++AgA+Iy1agbX2kkFwJjdSlCp6M6NChY8QAJa4l4Es+9qsABx7hsyMyFD3Pm72u7ZeYClox5qhj/fpY6qW47q/4TVLyRrvh2uEsAccPd7n/Ycb/j7WmWCSGeN4vtPYqdyrAUJ6NcrnxEk27uFI6DgxxJ706NVy9dfA3JQ1JwmcKCEtPirlvG/sjQD92BPuXc6esjZ31s/bASKrC43mvQOWHQjH/vZLnSN1wqvOsfy7T0uxSxSYmwlClklPQhlItMRnB7ZZpQkVaVfGHchVdVB36ORdAcOqOGFdnYzKs9jEpnoCh2fc5zfGGOGsVRVxjCMAbOf2oWLlyCRktT1sgALmSjO6D1D2AlW7qHBEkJDJw/CFvkdV2wvsa2/WLPWeYFEfsKrBSDK6Z9i2VuwDgQbYIczR/OndzfLtj5fL99EDfHV9R2Cn8TyaIeoe8vQvrQ9QJrEl/qO1xnvSoLJArXudnx+LU/FCqDnD1oeN2fGXEfv1CmMXxOo20deSPa6LgAxB3jzHOO6PoJfJOMwp13zxzeZ+2d6jj1d2GwBYIArqzlo/gt6np+X+9jr6ekGTFs25AH8XpKqqbIpLsTncsZ7VmytCxlsRAO/7ClDOMxS9/69QMVZNMq6jiioK9v05elNVnZWImWMPJTECuGclPhSOQwRLvxPxW/ruKqaYDbD/JuonwgcC3jIM2n++LidJZC90H4pPxFCSdoF0GZDkZUvc8RH9rdTklbC3H3MVVsrX4xUyvgmQaYBtG+g+erdDdftswGEBqK4xk2QAF7leLWQxkgETiX/FYAGCKWZ5TFDcpwy41Qq3gntEzy9fx2kJYrHpc/HzEGlsCWyzzPAIO3PJNjyLFhEWyV5rfUyVpk0NQVbHDe1JDlXjCnErOeuYBteKRPblzT1HIRkAw7+7Aiy73kQg2xSPGulWBS9fpxNW8gHCBKNPtf8Zi6uzTbFd6f7W9rHbv3mfcO+uqUC/WAGaB/vIkfDqGToEPnmRLzl5B17z3Ps/9/ahMbf3Za+ORLHa/QqD1Oinz33Wvp+P/SDrd9Q3h42O/jxMsX587ADYG0omeP7iZnEgkMbYfWPR5xd9YRQ0QA/hm7NQYVVfRwFfz/Pd3bwZ4LXKQB2i6p/D90Rh6de9/zCsre8hAOzAK4H5tBs5M64nCbrx3/Mw+3vh/VH1RvDgSkuqE8Zhr8A+AvrW68J1aj3RNL5HAEwxizVoND7YXlcFojUzzffgPk33gkohuvqxh2ApK0aV9fVMTAc4a1nEcVk8HmP+7joA7k4uHVRbJ7/LDvgNg0vDGhlg9tI8ftRsW4OchwBzAXQAyqASbUVD9QkXJccG1RWtLr7WzyPWbW1cejfI8/n1Gc6+3DP0A7fRSGBQRLZ5tpOmQbOAEIklVyITAEcFV9Rd2S9cZz77Eznkb76Cg68+Ryy3K54EhqBtPTxJNOwefXOfUkgJwQ1AOwC7RjZA1ENVZCYdHp+oGikAjN/X/M3ekzkL2mWlsY35wLX7nNi+WAiKIGMCHerNUsBlaqorwOzzimo37zOUZHGtSIzgGgHgkeFGAA1A3M9sT8jZyepPVXQPJTzmANavFYVZQNDv470z25NimOhcWqVUD7hV0+L85u9HlSSBSoA5V3MNpmWnRhtbAa7mY/I94vAj6bELgEMVtNmuPEtBQVRVr/WyO+nR7d9H7DX3ENY1KVGwDoBdUfYzsa1Qgk19hXiNzzSCSccgCu7r/sw6cJKO/44AWKquMQYpADD6+cRyCtrxIsE7B7G4JoC5i5t7qkB/+8PF8sNPmgN8c3MX5wu03W3Mh26o1gqoZMd0VkrZVtvjIegr7xlVX4Da46x0556cdScasNXIGFccd6nT3bZob6z76L7/DaLwTLSnBX5mfy3NBvTwPizX15vl9uZuubtDpVwAGNVc9UwDDOM/iVtB0AoU5fv7u7YCcV2e8yzjWX2GAKWTjxfoiDYmamW4QqxngLXcR4AaEmB83+PlVbRsEAA7rmH+yqCxALDWS1VFFRBGBWkB4KJUMykWLQ5Wgc7zHwULrnGjQCNme+mXRmW1Z/QCAKwKZku4p2gcNCTUB4svq+07wYVFdRq8xtEVWjBb0EnDGQTRJk0jDvE8HPNhT6unPPZPn+8e94jXnKNCGwJwrrzifmD3yN4i01H3iGvBFUqkTYDe8RpeR62MGHVk1hESAfZRsmlKColtZXtkEcIYzZTUd/fcl93vGgxuUbPN23nOkVztZ262/bgWxElI2l1c36sHGHOA0VrAs1fMTRcxPFLPQmUVP4mlAT9ZhYTDQpi257PvzLPTz+8eUU3Hx2vI6m8NgCto3AeT949gefGhfqYC/PcHwOtgtsCCBoX3DWOLrU0YPc7u9aQRFa2Wxh+UKTj1nOkbFET0QXDMiEQLmBEnHUTAGJVCZ6ZG4+RMUB0c0rlWstsKVMZRMHa2vp81YNGf/R8NgH0w9wWsWB/RDUF9ksEyJbUH9qanOjBwQqCCNmXJJJ6EuZPIosoAu6LTgz73ZcwGJKsYMbeSQCIcYg+gbDSyOsQsbtCpg8bZ13btvMnZKGgcnkmLGHDfY+avzw4u5cNyjJ01ENnUPm+4AeCabSvxK9N7AeikBL0LgDmHs1UobdRx/TNY6/f0uQDYQTZFpVo/MPqG8HzxPS9frzT3qrCCtlKypEDMg6oinnHrNe5VQzz7r786TUorQQ3721T5hgK3eu4eONqBI6UeP+4AYAh6aJaxKsASzFJwgZEvBMDRE0wxrGB1qIJXDA8Hn95nBf7CFkUVwUJXALmqsmEPF4i38qb6M5Wtd3XTzzNpzQGCPQZKCZGah0wxrAROotd5LXtmXcM8Rns126EEJuQ41OsNgNOmtQDhOQCcIjkOpjvFi6ByBCxWCx+SYkHxo6BW0Htnn1GvL4owPhKv79T8AWQ2QawBALd5ra7YumLhoJ62LACwbL5ukD+PexVLKABhVID7mhvoOpHYbakF9wyAHUgnnde9vo1doQSklbADAJP+rNFiYuUg8VsAmHY93gPXAduDQPKHn68ogvXDzxfL+w/Xy831PUfyYK9hVI9G8BhIujpStOfZ762CXq5Vs70xFgf+XMCuKoEGRcP7uH3GlUMmB3ZphL5OJVMKAM/+YQ0AZ1wSCaA6AwIw1mu4u90sV1egid8um1v08m5CzApAV7aOglagOX+EjXkkHJntcoHGArZDjLCYCt32W1CkHSr2Nc1q6JoDbAUeJVd+OwCGArXW14wAgWB+7qzJ8gIA7PPj5318/DwArrO3HwBnYq7tD3wPIFd2olo21JpyTBq0RK9eaVpBjG1zscAxiACwwFbFRbDF1d43A2BVWuX/DMBsr9ySh9coqRtzwmMkUyUNNN/XDI6eCMPfcd7fvBGTqgNg+tzwobYZFryyvfG0CqwPADBEKfEeBMBgXcVsej3rSjym+FbYeYP6tVjMSd9M+u2hETu2MruDtjdiKlaAt48UvoLdurzeEAwjUQx7KqadwL78gOjfrO6GsGjvX/Z79z/3HB1+W/e3y37oP1v7/cF/tWTw/Nq/PwBGD+ueB4ebgQjBl3z961eAXw6AtSkmMNLGuEjMSgDWKoMwXJrjeyLhlWPM/5SaM+ceUlCjqoQDTS9oTd6sELxwXyTBRJM9T8fXZn3Nh6Q75/76Q8//zwLA/RpczcH3QKFxgI6l1wgWjWpwNcbCNApO9XxM1euADN9HYgFrj6wjXo8xOqRHRbDUHYSDpL5uylqrKqF5rnJMlUntAbMML37fVQzTZTvtZt/66/c0F3lcn/r3SwCw1qqCOYSBpvrYUOef4fh6BVjU1icaclKf/0YAWA4uqO0nJwS8EsTCmIQTPt8KOsfTy5AoKJ0GxwgaOboHzj9EwZyRtTMxVQ3PFJ/lJIX+jIobqtoxviiD0Jip7Cw6nLop0OiB9LME+HUl/vZuSzo0KsC3d3Kc1Us7AmCdBwRZPhtVaeRnWsgtKGgaBVSiTu7X9KxjAJOaz1pMGQt+uc9Mo1UUbLMCDHGd6FeWerUrh+sA2GDWe3yuAiuADSeedY0RAM9naF9Cba4A82wnONS7dHADyqHBpel7PsMZ0MU5tbiWtQh8Tf33iyLcBXKqVaCq5UhejeqdeL/s0Q8KtPdkXXer9GZizkBtFwAP57+B4N6b7Nf0Sr4pewkIsuJZwHCtArwLgNHLGCNcnGyJflnaa88Ajt5z2J4PV3fLdz9dLf/8/gMrwO8AgG8g0iRBJ9h8i+fpPugRshWi+8UZyNZm0O/UMywqL/ZEVvKmyq9fb2AnDYvSprAt8vPq769EuMHAOJe1nwH8fQaOnQHh54REFEZDbe4wVu1uub66WW6ur5fN9c3y8LAhzZmg91OpQGPT0e9xfvnj8vr4bPQ9ra/Xld2DANhJiBDAcm+lVhfV6+cBJO/9MwEwzuSnT61a3Gyj9WU6YHuuAjwD4OcAfAdFaxXgDk7093rueG/oW9iu4xnrTBWF2GJYyciI1pY+pg3+6yHUoinqGKJ3TkjP4M9xD+06WQJB1Z60IvC6QZci7FUlSRbGvqJvi1Xkc4P7IIgntTl6rzGuaNIjIKiPcZFOjuH9vcdVGYaAlhhfiHKYBGsg2lVZ2161FcZ7WOdlouNVss7XpPaT3S/rxFjrQHDLDB1NSgAA3gYAvtfM8kgcIEHMPt5Qg3bV1++hBLc+dU7azf8+FEd6n/XX7E0Ccp+N1Nz59+2j/xcA/jevAO9khlZ4AH6NwS+DLNJWjilYIABsinPRnDWDc5cD3jdbEVkK/GpcRusZaAfTgd/aYfg7AmADs25b7MxxvQA0AhVRoYv7duBCMBJBvAEwW5VCAXuQif+koeqk2cV4I4gQGZCoglfZu24gvHYdAHuOpanRDHRatg1vNwNgOTM59Hoe66br9wDAvgcbf7wnM7YWyoq+QhnYWDeIWYGGhB6wraitFmUiyEF/qnuAQa+jmIp7Qf/cCrDPihzqEWcDQxDrzVvRigGA+RxcXYlnpIqvq9Ja/xSWiOxxH+sjEFy91ApCX9HxGoA7uHcVB87cVXQ4PMz1NXsBrzEAfvPmdKhyOfuNz0BFFZRiAGGCYQvXNMX3vnvcS+UzU6NBFDR79i2vNcCFabmmm/pskCUBqneMqtBah8JogF73/6I303vicwBwP/PSMCiaVwe/PU7ZR5ueQYsC6KLv7YCeXuSLezTgsAhfBmHsVytBHJyv7O0N0TD/uyfQfJbNIHFgjPspmrHOX1LeGgA22FZVpuYuz7ltPyPuT6rjdy2KAMK5QHXm/ZkWh7NqrqvTnWGk6m/4nwQn43g42zdTxH1eOgC2GGFVgHcp0KBFS6lc1ci77ePy7gIA+HL5x/cflu9/fL+8e3/DyiYEsNQXp15703NNrez23H+H9ga/go6qvdIax5udxs9Q/XXi1T5pDg4L1CzU9ugA2ACnn1nux/BxnwOAsxUgsqr4N4ALZohffLherq9vls3tZrm+vFo2d1fL/eZ2+fiAym8w2GITqVeUvIC8vKPjs6GxqcDNCyvAXr+hCtwSC43KvOoFM/H1eRVggKyPHzuDr5KDngPss/4SCvQfAYAdA84AGP+GpkUm+iPZoqKK2rjwnzQM9CWRTjEqxDrUvVsVuotj4Vm7d9i/38+IRKeKcYTX2B7yz1eiG9NeR/KsCgHumVe8layjzgCJxFeuaWka8nI6Q0VnBO+lpC39degVwAe/RZ8w+4GVnOLvO0Ze3Vhha7nfm7BiFFZy+geq6039fu2tegIcf+82swCw+oAvYwwSYgEAXzO6PEWhJ4vr+mv/rtmwPbcns9YSx/57xwhOPhtnjHtxBey0D2OS8e/cA1yL9b8o0HuzHStV3cE5rdFP275QBt5zzjBOBDPvYJREb37z5jxAsBy5Kc6iFY7iK4fAqw58jCgIUYM8IBMA3ncg/q4AmKLWn3QEeyCM67WKZgHQ6ttQoBljXVrvWQk0qFpMGxdVAFfY3cv53755E+Isu1n1HsA6AIVxc3ZQ1QlV0BRUCxT1AMiARKBopD92gLz2zH4PCnQHwATq2fsXgiZRG+lZRqo5Qzwl5v6iD3izeVxuY/bv3wUAdwNvAAzGwFtkhc8xQuyYFVrct2m9otNLoIe7Lenfqrqy/zuEpiy04Yp5d/b8vWVJNUtXsTKADWCjhEHMTY4KsCvFuD4LYGksV2SPGyUdDhLPAuAXTtPKrd7XvUpoKrDfX4k4OXcBMNkpV9UAgJWEe7UcRyJJVSgonqsqpzFI1iMomrgp0OxXjpEbvleLpJFC/gIKtLQCwKyQII7tmoAwn3L8bymael+bFdNtZ52/plh5CAAPBn9MTHWwq/FVUuXXWSpHYIBM9s/Qw1kBVtqrlihjwNRYOyMtXBfWk2V4LasukaRxItS30G0P+76Pa8IEr3bAdjWHuH9uX44K5kZ1VwN1CrBERdLgvtOtXwyAPRIJvjMqwHgfJGBEkVQgijPwy4fb5Z8/Xi7/+O49RbDef7ji3Gz0tBIAx1xb7SWH0rsWdkyEtER0B8PtGSsIVwuT/cHsU/1v+YESXzLA7fow8z79HAr0Ws+8K78f3l8tv/78K4HvdnO3bO8gqLddHu9vuE6vFlSnewJ+N0780gpw7V/YIgm+/pavTOB9ZgV4lwIdolYqxQ/00L8CANe+MEujROiwPyCSKhYY9pxEnTxGj61cjDerfxbvogqxemzpVyK5S2pwiC+5tQt+pRLBVhrWEwIok/CiadAWNhWbSAmgUXPGPtmFANgHtp0xkVrAPBXf3SLRM3kBdu0LTHfGmbK4pTU74Hvge5FMrpad2WfpfmizQsug57K9JX0v9JXRelHJM9uRLnRVCUWd93EsJWP2GCWJCjAA8MXV3XJ5db/cUbAPvc4xZYPK157ykFpzAwvFSWHfi9f60HlScmGXTfLSMzgn9/x7ZqL+rQHwS27yt5mjFSfy714BnmhkyhaNq2bqEoAvKr2np6dBsz1lDwS+ZzVjvjZncjpTJQGYITMzNaTX4VWfgA/BXAGYgf4Q28V19+s/9Pr5gPXX6mD0sUM6aP3rOREsg8ZugPSZlbmSgEijCzIo1ogXjxbS2vZh793YKTvpL89ctiP53/7jbVJzOl1pNjKqVMswqW+y6KPV7x2D4dOxImNaojgYgSKHp6vpmcP1s/q8CNZzFGglaGp8i5yW1b/LMRSgkCq01IvV9wsADCn/GyiIQozpb1IB1jWX41FfFPppNUaMY4pIce8zbgsAZyWnOUePUZgDf/f0GngYAJxG1pkO+FQqthoXoey46ctrIli4PlO3DKj8vtwfr14pERFCNqwGRwWYjpzPsVdKq9fJ5yYTMglSNH/VwlfssQ/qNqoHAsoxAqmPpon514MIVvRaSfxM+4UUaO6RGIdFut1hCjQOlnqQQxG2BSrsdpgSY/1s9raQPONTYEub8pkA2IkDJlFiPVDRUNtEA8CeNZ4V17DtsD07CsnR14854+zh7+dwl+rm6oco+6LUIUnlqkElcWQ7/cxpp0gLHIFvrwTUzOXxc20n+jmQD+oBryj4Reuu/lXZnV0V6LkC7DnA6gH2qL/qAbZCND4D13q7eVx+eX+z/OOHi+Uf331Yfvj5w/Lhw/VyewtKL3rpBID9JT2C9QJAB8B97xyiQScAblTg7k97AgIA2PPm6/sjrboDoBkAzz6hB6Ou1HQVXrwezwPJgMvLm+X9L++Xdz//utzdXCzb+83yuL1fnp7uKW4lP3ssNWX3iK8EgwDA/du810nZeYgnph7g2HoBNGPk54tBMFTMcZ3aw5/TA/x7i2AJUHg8p8DmoS/HSVrjsQeYcU7Egvp5pPtanAafJuaOk7gqpADcSgBKo4UYmwSjyQDYmgRmmZil5b5/XA9stQsrT2afJBNMFUpWiUOgUPfucx5jGmMeey8YdBvjaQN9nKd1WAwcBT7LfjlxhveEIKTGPIFSjft28WghiPR78P05a/iI7C/4ZCbPgu7sGHq0l4ofkuFCex3+j6rTMW+0V1MzPh2fvPaoExn6kwnL7dNyfbdl/+/7yzsKYd3eStvDFWD3aFNpP8bK6ag1wasmEjmv9b496Ppdr+zafx4Ct7Mv7e9v/AHb+iwA7uM++ibPN3wmKzaDrYOnbc8PvxTkcsGm9x7fszIhOz2yEDZFU/fKO/ABPKMC7fvfB9RAd+0A6aXrM67r/hUqClnNlzUINgAkBfcIATAoz2fM2onyHAIyMa/Ns9acMc8qVKdrJB2pKGYOOqviW+OL9q2LA5i+Hr7nLwXAo1Efs6jj+u8qU86Ub64BrfdYAc7AoBmeXu1QJdczeqN3qgkbZL+a+9rCumawFrTp//2/vy0Ro1BS9T04iOuA3EZuVs7tQWeNXCgA7OqPBRPwGazQ5HgGfepOcmWgZM4GtwJF74OdhEhk/9yb2vfFHHizKyuEleQsITrzQLGr283DcnMnGi/AXFGgPZ5HIMgq0Amo20iX31sEi+dBGnSq8jowYI+3goOvvy4AjEpmzzyrMlzJlZyNTFpXCYhZmMK9rwYe2GN25ACyoGB1tXKsIdbNwBWVUTIIYq6pK7EWVspnH4GAnxXWFGuO98Gf7gE2AO4USCRjGHA05dketCnxE3OAkTmPCrCBb52pAsHqwa8eJ4MizX0OcTSCdPUAaxTSIyvpSAL0iu4csHvPKzEYvQEOwGJONY/uJPLjkwCmq5IG46QBgcYaqeYg398zTW44b0M/Z501j4YyfdwV8TU76ABIQUb8T04GCIVk3qYCL+zRsje959f2oJRM8TtYe/bzxdqyp6/1idlWuRpLZfG0oWVjHPTV8ylgm3YonkOvUJuu7SAKZ8F7xra1Wym2gFgHIZgXZmOoMlQiWGwpORLl3mtrejSuF88alRSMQPrHDx+Wf373Yfnpl4vl8vJ2ub2DqNOD9lqjYxrgV0BXkigOMHd9pIPY+EmEB9pTmAUffbpRqdoFwE7gjuN3ZhDsPeqkqBJySpB6f87XRv/huV9NWNBngCNXLq6XD+8vlw/v3i+XH94t27tbqjxT3ZngV6w1R/601coy5Zf3x/FJ6wG2L3K/d1OBtq+MbE8kJltcyN/RmKKhCjw7rP6gcJ0NAKOCTD8LWjk/IYSsYpygmHj6HCedrPxsFegh/pgnduwVwYqWB89/5gHRhRoA74vTDwFg0O79zHXmdgGwGDshDhdJd47+A8CjCrRm5OLLInXya6Y/u8gS832DHQFbgtfBfjO5azVwj0SM7xkAmy2V9rrZNNsCA8seL3GNoojBhD+YkZxlLICq8WbRoR97UHGR/BS+PGIRdwJ7xr7hVtmupLHiIdiUN2cQwDxZ0EKB71XSv0RCnSy0rbZtw+eooDKCkypgmFVVtkTr4ha4srP4XCTBLYIFAIzJDgLAiqM8bqq3PuEdbMP9bJ2EsD/Vaw5PsZlFHDue6nig44g1X+pj6SSC1+zzAHBf2AMUnRlMdmPIv9MYHkaQz4HfQeVw+gAdx/6/zUDuXIyswjAH2Qxf2tddCO3M9OpbpdPGIQj57+Di+/Wwc2getyOx0dMG0cxCPuTmwGZDtQsgx+t8DWPLAxlBZRhygV4dUgxnP2Y/xgnpzha5wiE19ZWZvpb51DXLjHuDD4Yklh7Bx2hgmsqv6RyRbbdx6n/2tR0ddfV/7Xv92nPRLRQNxL9r594PiiuPc4DQ31d9tzXDTACzDnaC0Mim+XdFZQ1qZogaOPikI6CORx93Uc7Fzw40z2++Vo+NqI5txEHsWTswOQw9Q1Nox8CvwKsr/J51meBiJWBSzC+lQrr0iXLfAfP8PHom2sfLzmd+bX9fP48MZqOSKgCsCjBoR5TwD7XnAsCi4oISzfEaMZqHs4CDOt1BTqdWfgkA7vtKf68qthNRVaU7Xs5wFtED/PW5RDhwPqPtwD2uTmLMyQFXge2Q2HMfYCzBbwQK+Ew4WfTxugcJz0W9P6Iu4z/NS8bMTc1m5T5K2nFR48UK0F60A8ZzAGUKMzyRsXeSwTNhs9rmAC5p3nof+omwpwpCWgX4BPYthJ9aAIjXmeJPgO6qD6GoQAZUrgHAIEwk8Sv9R2oXx2iJ4iVuSAGTBGxhmmcaoO1dnuMwyRHK5dbGdWPP+fWzrbNNAr3aX2mPI4jvojzyH+PJwf7lWjCg1D4y+0PvVa/f9S2FKzwL02O3/GsI6AY/WAUHvnG3NdgXrIi0PmCqbDPJoOuo4DMSbKTWl5q17YDP5VwBTpvJhRDThv60KUZ3VVJXbTLJMq2HAbCZT+4zZ+tIUyVnC8Eg4CNbiEqO9x7OwcX1Zvn+52v2/377/ZOU/McAACAASURBVPvll3eXy831Zrnb3C+PZB0UO6rvi46zqnqym3AcfFWKTTmAAGBRHGAKqPxXMZZmf8h+xQFoVfCcDJRW8eNZaAkL7+E84wBhseU6JRL0SYjkoef3/bsPy+X7i+Xm6nK539xQ0ZnPEKq/ySyL0/RRVXNUhTXRwiEJPd5yfFoAmMC7syuCDacQtkZOMXG31Mihup9I9rRDpmq0fzfix4gJ9H2BdY9Peo1qMP10vH+sV1CzAlCCau2WprElqZIQ/blF4mEHADeGW9jjeX+ADu9nPtuffh69sKYG6948GmsU6erXiP2gXl9VPXmOwp/B38DHeTSQ97XHRubejDNscSjbNCTyTG+mz4fNjvnASvbKfiOxXQkOJco8NaADKoNM91nouVffMF6bvjgYU7CrPqcGV/g93DNUrs38kA9W+5n6n2v6hjUJWJEMdh58spPS8xSN3hbh+E7Vc9k5X7fuTd8xS6onNPq2dzyvGL8SSjBH0PBA4g5zgAF+8d/NzT1nc1tETL6u9B/w3gbAeG+BUgl8dQDc4+7am+Xv3J7X9+i8h01tVL52YpiO7jCeVfN5n9UDPJQ9o/a/8kHPfouRn1SEP+dL8OsQgK7K7eEKsD99AsCH2SHPXrI2ld6EQRP/C1MS4JoHE8bWmb+c8xeHNqiyNkCH1koGZBcAswISfb2iQEVW7uSEf1dfb/Q4oOpLY6X/cgRLWMMZDNJZDJuu6Ls2aLt/6m7wfUvZzxt87T7Hz/Z7uKd2/x6at9f83oNTiadqg+mK2NrDno2qD70BpNfG9+aDj+87+UDRg9Z3672SvZGdsteEYUwpQg+mApFwRi1hkrs6gKurYNnXG9/PQDgiWWYKKbYl6q0TAXOFxMZUoL+qHn19DwFgO1j+GWGRDXH/2b6Dhu0uRe0K/OkIYwQBHAL6fgFubvEfwdzDcgswRjquqr+qAkIsQ73D3pM965pneCXjb/rTfJ3d0Hu/+zWZuPoUAWWjoDpDjoTU11+/CVqUGBkjlew1e195hqP3lU4mK2wxDzrUoK3A64ytKpNQKj9e3p6r3QGBPL5GACxKsGYTipLuL1d8+NyiZ9MVRuxxfHEec4xBIgAGBTbmwDqpIJpczPQNIMFKlQP0BMBBAY9qnHqAnYSxoJxBsiicPYBIe9VmAWfvL/aDwS//FBh24s8BTvVWV09ZP2t+tpnEih/6XPRWC4/cWtvjtksGwP53BgVDr254iB0AHEFVjKdLBkHsmUPnM7d6VgYKiPIeX8lG8IvxuCG+Aij4NO/XXg1AMMi+61QsH2dB2gY4QebftY3xWdLzcOU3qs+2CdOCDomsdoYTeOcz2u2hdtuJW0ew/h0Aa9SWAbCSLU66AADbTuKeUUGBAvR/fv9++e6HD8uv7y5J+b2/3y4PoHOmkNPujuiMl9pvsfgRrNvXyJRH0tr4N5WuzbCodH+JzenFTl6BLi8QJ/uuxJb/HgmqxvzpVEWp/nZwFAyCuB4nImDD7zfb5QK0518vWPm9vrxg3y+UnBE09RjDSs+MdgCOCX6xh0B19VhHJGZeL0cNAOu6w9v0GcCTTQc4HQBwCvG0ap82YQPd4f+ithuZnADHUVqhn46YCnFvMjyMv2N9WKmtmFBrr1nJlSCuGcCuGs89wAqvXbXerbZhKdYA8FqMl/a+sdT8/uMzHsfWqG9WALj2jbRRSPFlAhMcXn2C95cpxAmQhvm4oWNyfKS4GvG1Z7rH6CP4HPtBUHUpeBTXjr8z3m0jzry/ZE/q7MGF4fpTqDTEuQxiCYCb8KgZKWAmYZShGSz4TPrPqCifnUmgkb/LarXGBuEFEjoFALbKdLAqIhgf2jomM+FihJ9hJp6ydbEchG1iJuDjbFciQGtBFeg7AOD75f3FLfuAMQtY4xZrjrKZNk489rjWsZBBemd92XesAeB5TJeTrYnt4/5NVtoBwFNCdraqz1aAixLCBp41P/353/tCAMwD8zcGwDrQzhBp1lgmGnMfjhRcZ3dGMFubVptkF+w5KO3wVwZO44so587RRfhPY43wd4vqODNXvb5ynmtgsT9w/J4bypmFalXdntXPgD+FPSpb04HkbHx3NuxKsqT//nogOX73JQDYYcUsFtPfaQb2Dhy6cFSFJ5UYUCAhcAkD2atlDu5mCrQ/y9U1PzdkCV2RU/XNQU8Eo1Fdr8pZ0War983OW1srq8RRHezget4TDu782RF35b75WwDgLSjQokGjCmlBJlQ1vxQA7wO/fo5re6SDX6+Xs+ka5aPgAEwMiGBhnyBTTvAS9F+NZoiqnsU5guJmYEEauKu/URH3bERWziICJQB+cyqHzYqAFGuRDCBwDco4ZzWaUdMUfnkmItgG4HRfpPu7WWWFEvdmSxo0e0BzzIN8invaVakM5dwYn+UKjKtwDI7aKC+1ZkQ7Qa8ixwiuzlxxptxMAVyHATB6nXxtpQp+GAArgYnPt1V2tVgxXbd7GczxmMlSHwLAtCdB26wqd+vDa8Cm26X0BcEiwQVqr6il5Rjj66ISk2Ov9njxoULqa2lpVtpH/64LDvFvPBOwVCwECNuEuyYA5vgMgWAknnxe0p5k4kOBfgfB/WztAOBW6a3XjTfX/QUZSo2yn+cxQJ0DcT8Lg1vT/xkI045r3q+CatlY/C4SSn7uCBYBgL/96XL5Twhg/YARSFesptyjAvygvvN+DaO/0b9GX9oBR1VyfWZ6qFCJ3qoA83vhpDod0YktB/j2WQqWRwCciZ0WLwzPMetQXXMj1MM/gmK5Xa6vN6Q9X3y4WK4vLpfNzfXy+PhQKRWONTLQZaChWAMAmPNgRwD8+tWJKJ3Hp1q0BPAKz22v1hiEHQD3NUkmSAQ2rP5GMcgJB61n0KRbrELwyuq7GBNkPjYArEsU0DVo9VjKfQCY1xaFE9s/M3D4O1n1lXGa6aZ/BgCGD1PrheyW7YmVoD0icgBhkdx07IV7UbFEdgPPnToPUb3mzyLJK7qx2DtWnJfmQM0Mxuup7ByMKqyDGVJzi4SU3hU3037G9IE+jQD3ZfDnz8Zr376BurPGKOHnTvrhfpAYg7+Fv2dbCK+5VYlD4NHJNcXn2q3UOAm76ZGa3s9OhDvZ46ozv+/9Nk0KOQSAsS9xbQLAm+XDxYZj3GizWDwQc84YIF1BY1r4e8WsE07ohRPv/9kN9R51+8wOAcJ8p5gZfr9ToAuUrzu4ZwCwBAOy0TVm8g59wTjYe5zns9/+LwCAeyZmbT2yryTJC2MFtzs7bZI9nHnTmMK4e5McH0vECsJWojefcjatxxqxwhmgqWd5923I+R7wO97Yqry5p8tgf6Qbz1SuvllnYLr2Wf2A+e9/GAAOcZt91zVX+LxmGvoeYzxaX+DYA7wLgP05nU4ieuBECYmA0LRGBicTtbn2XQkzSMU7qhNNqbBXgOm+o7eX9NiYE5xBTw9y6MiL/uqRST2A699b3/8Rn3xGBbgo0PsrwBg7AqALIAcA7CqwlKHRw/JlFeCpdXMIUNf2xwx+FZwV9dOOTj3AAKZnMa9ZIyNEf45KcFTo2VcUtCo8d5xD97aqoq3gQU5TQYRHkcF2W81ZALhGdsFhY+0AED3rz/fks957FEnvAnhn5hoJttcRhEj4iGvOucBac2fLsQSpDhojJ7r4Dn7uwM7Vbid0EJC4elVVZFeJg45NSmP1mJkhYACGPiYlQ0TzFnVOa8Qe0TCmqjjKxinZV+wTBb4B5CZBwL7vB7CwKHA79EUXmSDYc5p3E5O5jyZvbJEnMk5C04FV8RznUSyffddRwKleYZNESrI4pMk9UjxgFomSNGafYA2z/zeo0K442GcJ+yqAx8+c+HB1SIesxn5Vm01Ug0No0DOy5yRE9yGuDNl25zWEbTOLIW17UvBr9q9mTUdwHIGqq0sWscHvAwC/AwD+8Wr5z+/eLd/98H55DwGsm81yf6+Kikej1DXurnm/H1x/UfA7AHY7zMQIYxBcZ6Y/23qfqvb6/sUysiBigalela/30lnoCZ++X/x9VOiwJnd3m+Xi4ma5eH+xXF9dLZubWwpeKTYQq02jAbU+AsIqKKAv+NNHUKRd/cUaAGSKavz66ES7MQChio0uOrTkTdv8OwA4fuaVJJOPG/AJCLve35XwjNEyQ7Usr2BHAgBHNZfsx4EyLmq0KqrxDDiuZ70CLAAcr086ctiIlqRwT/FfAYAZa0ailkAzSIpMJKUvc1widqLaJqJtJYKJAQDHnrcdcxwgzQbZbvq9+LdZPf3cMKkMf5ojiVSB9XvZz5G+fYoRRZjKUAnotJ+hVeFEOPwcmGW4P/jTb746oz/El30y/k7ffn6yvDk/ZvUaEyuUfBVr1SwTVcmL+QVz6wkGSG7jPfHZLkBwNGCbFEHxrWiBmWOxEhPTeXbhxvY4lp7AnRRoJKmCAo0KsAUtGV88Q232euafUcab92S3zT639b0aesRzHD6gs3vw2t8PACs1QIPJzcNPxIIry+0F+qMA8Az+1hz00atDPOW/lgJtRz1nYV3lxc+ZEWw9pLpHr+iYGdd6j5Rvr5GzgdpQdlafKGqFaq+AL3p8T7O6pOqj3q/TWPomXAvi/fNe3XK/mwEwDlc6npWqLX7WD8UMMv3e8/f7v/u6HQLP88fP75GOe+7zjtErvxUAp8BUVHrdo+Dg2Z83V4B9Pwy0I5nQAYaBLoOO6LX090pR2jSzCpKd4cvA1zS2pkCsa9KTTREHAmBRTF2B6a/Ta+WoUomXye/2XlPv+HyGK+CMsLkBc1e9dvebvmNAcogCzR5gVh8BfgsEWwxLlNzPp0DPAHiuzsz/1oVPFrOJh2Dt3COF8/n2/CwcsADxCF486kcV4/MzzXglAI6MsgCdgFwJD+l7zA6Dxsp+I4mS9IDdNOgSKpLVZ68VKsqctVwiRqaIwvFbHdrgG0HIZhsiZJvtIJ6BJdkFwGNrQDIYTPeOAM8JPJ6DqDgKJI/VRwmlxDo4EYA1Qf9v9AATAIeYCsCIKt4l6LMGgNPGTbZD/Y3V27q773U+u7Ne828GwAYazuIf8o3dXqXKccwPt7KqhJwETnuFfP0aqr2hzmJ4qghE5qBJ+1h7SzMpVcGA73MA56RMt/XdVvs+0r4EJd6v8TPtVWAer9BOYJUfApaBvmxPRnuOJxxtCFmFsy0qgUq8h2ytegJZ8QWNE4knjnPRejqIlFr0K1aHbddxBn69AAC+XP7ntx0A35ECbXE47yn9WU9kjQJ9EAAT9JWttJ83oBLbp0aNdQBsWq1FDjvINmPJZ65fr+OIubrj9fNrVfV6IP0bCYDLy+vl6uJqubu7Wx7vAX7R7wsbjzMksItqL5PITxLDYtUOwlhPW6SSFG8A+L4StZRx0DEqwdW3rB9UVX7gu8ZSDxRoL39LgvFeFrW0GQDnfWeCuLXThVCm6Kkap8S9GACYHcLRF9zBL5/XMwC4V4vtO44oTGttmWgx/AsrwEyGRmLVzDZWn6l4XAJZrrJmC1kzRkycOXn78WP6CydosJ/cB2zACz/lKQQAlz2WNS1bPe6yw0oKR7tiHDb4MVw/BaliYoLHyGVMFDEP3v/+Hqwp7MeFPvCbr8Sswj3BZ+La8DpTnP/j6zOJeEEoMqZTwKfi47Fmb1i0CuZOTOSw3WPcwoq4piekhojFxo5ec82YbMjZ77YH0TMcLU37ADBejUkamKBxeX2/vL9EFfiWFGgC4Fl8LOykbaxj3R7rr/nCOmYVB+o8VwKv3rPuwYn4/p5DgrCNZFz1bc/2AOuk6ndDfr5XgPtcuLUPOPi9ZyrAupHDJO6jyMCtf85fD4B7z286nsxSYHbkSfSRhDiU/PHevuheAbYwCx0RaYHIpGnEhTO2b796E3RnieowUx0DyMGvPwQcGUxM44wqAAqV53BS3XA4s9TB+bzB/d79z/7ehw5Jd7hr77v7u+N3+j0PjqsFHBnwHFCpW1sbU+TUP91EqUzNg9MMJ5nzTK3O2CTjEbglZcT9j60Py1TlBO9RKXKVRJXEmN3bq7QR8DoocHA5rEmIPYjOKpGhor2NCp90ugHGu+CNntGoBLhqgJwk31MBnvenkwPeN6LSFOCee4BJvd3KKRkAqx8VFWCNRfo9APAq0F07PwF+hwRPEznCfWV/OLPESlwRUFI90kH2JMIDEItqPWhhQRczSO29vwYdrL5SgV5K3xL3qAy3g3ZXijtzg8Ii4XyTuhWOlI79HNQvJNrQoyUQIiVozRMGDZ3r3vqtOwAmyG/3mWfKIkPR8+4A3H+aFld90qakoi9aARQCjezztQp0iF8pA68qgil0TjD1/dZ7gLuTNljxWj1Hv8IZfR4Am2HRevz3OFUVYmsOJ/6Je8mkSlTXJSIWquPRgvGc7+52hq9tbtln0qGK6LdLiW6Fargp8agoSKhN9Gf8fq8k9msZnm3r2WM4QkVpJXLKV5XP8t6TLde7+j5sn/ynK87d3vQEnM+rRmwh4aSg1NVfiWDVODtXgNHn52oF9jwAMGYA/+e375dvf3jHEUh3t6gA7wLgOXH7EgCM+8k2lUncqvtKxxHFnmiq45G4dU8/37PRJw2A/czmYLf3/o7rqYeAPY+zjwAaold3t6BU3vLPLcBvjIMyAP746Wn5+PREqjN7KZ+2jEUhIPr4sFk+ftzmljEAluAV7IgBsIYPam1qhm6JatWuMwDWdyKRn4yEYH0kAEYBprWxxYbSfXcQ7D7OAMB8vyhUxL5WMaTPc64CyVoPMGM8MmBCKC6qplYtdrzJa/mLADDO/Jvzc6oaIzEJn4PKP2wj9g8rrEy8BosCmijB2FFyQtdOABy226wNFnCYgK9qoBlO9EucUwt7j7YbJUgYMxMwqlWHDJaoTLvo0H05AfAZKrUCwsXCcqU+RE+ZVFmSbYb7A4CVtoZAvunLZnnAZvy3/zjn58MOKkksJhJ8FWwNqsQA3vZpFlxNenfocthHpkJ9VIHxOrdlqAJc+9y9xC6QrFWAsRYAwGDPCQDfLe8/FACWDY8xgS3ekd0e2aov8XWDvYiBoWm3etGVSQv59EPJ4Od88At6gJ9zjV/w85cA4KBd7/uUo+Mmc7/zor8DAHaPEeTvw/jGdSKLCQBclJ7QTGijF8JtJ1AdAEFTZ7SQ1RH6FULQCk7g62/eKmjmeAYp8YkGK5ErGsmV6oWXsoO8NcDXx4T45z0g6U53DkBokNxPs+fPNQc6v6ffd98eOVQBTse+Q9mS49tH0fC198PnQ28xH417qGQGKVtRMsRrHYQqi1t1fyYTmI1UcOggvAJ+3ekOpWkCwQZSpr44oNEz13UlYI4suek0qmDIScxVKEvTh69Peqp/p6Trfx8APFNLvb9yfQ4AYFLs5gowFYk1kgc0aIo5fKYIFjW4Gjqc/z4Y5wn85t4AAG7iGxAgY79Ro0CLguW+pRqhJUVfVKFUiUKmt4CYwCfn2EY1LKtuHq8Vh8b94KbJm4Lmfe4+Qfyb84GDGk0wCbpw7OsOgFFVNqWs9wFTVZpVYP2eAJD6Jik4wtEZIWBFpfSg0QZosyPnNcfZyQx4643mfgylevVFi2amSi/oYwrEGSQh8IjeZFaKgwrtRJbXoVOgi5DV2FDhmBVUicnhM/xcsnHNfvnsuw/fSsqm/focpz1qFWt8D0JesjWiFyrJoX3CKiZ0ICbl9rL9dUWZAGvJWQcXZv/0pA4rpVadjoQse4A/qaeMgdNjKHZGC4ftZfcLsnM127louNU7Z2EVf37ah+gLnG10t8ncS03Ab34GTgT5iNO2U8Cnj0AKIMypCQr88DoG+Ewyq+8ZwS0B8A8Xy//857vl+x/fcwQSKMDbrQCwg+N94Hdem/Kp45Ub6LuPcl6DBMBJDfaYsEqe63xVv69EmCqw7QDYexvPvbPJehLcawl7K9u7XT68v6AA1ubunuD36RHVXdGcCXp5hgB+P7LSq59DsFAV2KfHDenPGROQ+ow1D2AYqtdaJ4Fgnan94qlZAeZUASlPe70gjsX3CgDcwXJPljnJXdf1elmOsDawbwBDuA71Bb9iLAa7bbpzoZTnK8ChKh3PpTNi/iwAPCaVRhEs/AxtPNCyAJDkfPlIMmJtNBe3Rm7i3yKbClQ5CYV9kBXPELSitgCfc8ybxfOKZGsCYNp3JFtLv4jva6G6ANskt7b2PT83+F0AUP9pH2xVazEdZEtxXjAyCP5NAF/CeBz5FAkz+gX63o+Qvl2+/uqMzx73Z8YVkvbwq3hvJA7g26tCq9d2v2r/4rgeY9jsv/Ez/b0ozkz68Docu4xtJorjtQIGwHf3jwTA7y4AgG+yAgw77h7gjg/WALDufV1Hqu8hna9qJyrLNrbb4hodP6z5Tvvgnrzfse9rFWDSJ9x9EQtRKq0gnINiEYf0GYC678JkRQ6rQNN48intF9/6lwHAka2zw7JhhzE0ncc41JL5KXDQvKGzeQoMSr35dQTMoDhT8CrALsablLCVR0rI2c2055FusMuxL7AqA4UvGBodlP1gNp3ASmP8PsDQg6m+h3q2ef6+DcH85xxM+BloDWvWZj+Es+Ne28drB76CNTkmb3OvD4CtaZUeZ+SMPYINfIF6ySrTSuW3VyUMYPsB72BVcyrFCOC9NsBgEKzrVRaVa9vUW0nFjaAOvy/gUQALLze4dmVEVNURYK+tv9fTwXdXgfY9+l5UQVHwYuPPP01tfCEA9hxgKxKrCvwyAFx738wHV51qBNYAdufqb6M97wbkei/1RwUYPFGF7qu350xCGAC798g0MdOeEPjIOcMRx+iSWGSvlVgFI72egWS8zrRFV4KdEZZDEhARgEEAW6DRSpD4HFwzsuVfvVHl2tVSKr2iEn+3XW7u7vknAKdH4GDvuYJr25Rzj0Pky71QZlbwd0KEifRnK3QaKMc+lJ1CnxWuWaJXuGbPZ3RlgdcTlHHTUTtDxOd9rgB7L1ut+WNLdJjFMTv4g36x/bADYIBY9sW25MW857qtpS15eko2UPbcgfrMoE1Jk0MAOGowmSzzmfTnlO5D6wEOqrCo/GIsYF84rNcYLCVnEAiyX7iB0B584V4leKaeQVa9HHpEBcAAmGdoGh3n6sTaemNtOcYpDFSvEvv1Dga9zlJ7RrtAn/9bf+/g19RDne1PrA798gEA+AMp0D/89GG5urxbNhsAYKisg6ZZegDyqxWM9nvo/nGffVUrS/mh8XcCyFkoKXyhZwRrnZ8DwDVezD51Vn5Wj7taLbDOeD7QAAD1ebO5X64ur5eH7cOyvQf7IqjNrN49EOw+PWE2MsAvKk2Py8fH++WJs1/x2pgLHItmwPf6Nfp+CwD3M8FqYWcbrQBhgVoVBiy8VQkD/2yMSQWsWzvBJCBKYawVAOw+YDP2bCf8rI5PTtd7gAPEzxVgTa3w+LjSjOH7xhnL9XiRCnTtOlen3TJB4NmYAaqEjwAY9/HVV2+W//jqnP4Ae5ViUBE3OklmNgVshujI2veyCzrXAM72GbYJWjcnNAQizeDBZ0jMUBMe0mYlK+Yo5Avk022r8+wvrwRe2QcMFpb6gSnyGKDdftgtEEy4c9a9qMf4Mt0Zv4/ng88yC8bCk36tE8WkSi+f+FmeROLY0tfnpLbOXtPJCMaN/HWMfIpzbtsZoUawZw4DYCSLUQG+utlSBfodKsA4v3dbUaAJ0apg088b7c8KmFUTrecbr7dL4jVrGhk+I05YHPKlv6kCvO+N1pTyXurAX/I62qBQS56z5FT4Y5rbQMXqmuRSQOaYHzH8Xpvb60D/JdcxUFbwnl84Bukln+kKMAx8RqLRc+mM4LChWCHB6BNVcBPwxiEl4HFv1+vXzL7Na2rHij87APRBcgCH4MkUyH330scYrVG0tFm7Ea2qaAcVuia9bgYb6VynRICA0UtWWa9ZC3CwXr/lywGx6YtjUGF151CkDTGHLhDg6zV47YkI3w8pQtGPosoWZjULqFogQn77FQP2fsgTADeaIxVJ8bsrI2FSbKLRlf3M8KeMb1WLFZB7PfVzzxdGgP4cAO4Vq7V1VyXcVYeRstgTMN4nvUqO36PzzB5q0Io+chQSwO7N7XZBJpPVBwpjbTXQHaJM3Otwso80ugV26u8VDEc1oQGdngzpezjvEboJ8fCfopWE56+J2im5VRRW7DGMQWKvIXt8NVahzmzMWQXQ82gWqyGbVtcElByAziC4V/D87KunqAlwhEOlajIAcFRy2IfU5gpD4fIcFOgTgXJ/Hn4PCQf0E92h4hOiPykmFX1TVngmqCWjRfQ4VrmDpt0TLz5LqiCbSqdgVEGCwDecOHvC7x4427AHVAJkoj8jAdUzy3j/nlTr+5aJrSbyMGe456TaPsDabXy317PyZWd9zHtunx3T+riqXjR3q6DOQk+yLHXGDyWwAGYMYGeFeLdpOIhl4DwoBe/6BZ8dJwxz7rSrwKTGyybh/kWljgRSzMF0BVjnS4Z/ALKRrMXeIDBPAcnyEQ4Q5+dl9fXT6AFmS1HQn6XYivNSqtUIdG3XkYD76d01K8Df/vB++fmXy+Xy8ob2B9VOVK9gG/pnGhB7pWZ/dyi5q1tvNMRXNZbIYCar3+EgXcH2nvEYJAMNBdo1z7WriPv7PgMCFZUYYeAPMby7++XmZrPc3twu23tUdZUIo99DIE0BI+gMPCwPm83y+HC/PD1tNepme80K8CfSpDNbkCJXr1+h+ovJCAGAxf3NjTYnolwV7meHCs3x1e3z2vmyLWcfL6uR7rm1BkfQoJlhBig6jnAWv/F6eWUKcxCmeT7aWMSTGONkCnSe/2E2cwiZknlQf+f+9zpkkieS0+HEzQIs+1MxlYHlwMqeYjBVrstWeP90diEVn0OBnkWBNqrM9GL12or9w75dChIKRJI6HIJpLrhY1R57wHuTrT/BsuNZIjhDVVh2XXvR/b6Km2zpui0V3Kjxebad6MeFqNebN2pJAjBG5beSlErIsoDKvgAAIABJREFUuhXFrUf4XLPpoBkA/0aqNpIAn9QrjISa5yELwKsfubPtnOS1P9rVOAj9ELSuBTMMT4a+bNq8HRe5il3vrxerwioBS9iui6sNKdD4E+wNXCNmd+ucx0jK9jle037metzcY+cZh/g5rZ25+X3lB1SIw/tk/NbaDff6xl4B3vuiz9d53veWw/d/bwDcHcjfHQAfH59WBbjVYrQhmuEmEBKNGeOMSHlmUAhFZ/RQlFS7lfTwHuhbeO5rdgrdgdlw7HsPV0PKQe8i0iGgW+lvXgM2HQRXhn6kFD93X+HTd17Wr+dzAfB8v15D0V4KAAMU8oCSXlNr40Ci+nVkiklNCeNtGo1AcgHgHmj6vdOBhfrqDGB65bCcXc2rpPFoPWN2ap4DXPc3AmBnJeUsi3rTqdXObvbP6M9mrmDboXQg3te7J0rWAPBjmwPsHmDQkm6i4osMLSi8HonE6ktknTsAdjXJBrcD4L6p+nkZAuZJ7Mo/0zWrgnAIAOP+v/rqnMHDG1KxpKzcq5JVwVflXVQnJUpqj0VQFRftfn2rHBtswHFkAiXUbK3gaXo7KzihdMk1xPzSGN+A+8PnCgBXXxc+lrQ3qkqrBxjJBzwbMR0UlGDPcq5vJI44rzzoz866G2Qo0VIVF4NfjfoR2DMAVr+hRmE5+SHqdswx5Hz26hG28voMMB149Gf/HAA26FNAMc67tYBRf7+dAH0QAamEkK/lEKDuwJ37gqJU4UOYIAsRrIkCzfcMJki//jV7izXE5/hZzElJV3Z93s1CGe95951J/oo2kG7/vA8NgC3mhncw2BrtrBKw3cfwOYQtxl7jOYxAe3i2LRnr788A2D3A/j73XtCGnXByBQsVlA6Af/n1crm6umUFlMCPfeqPeQn7krsd9M4Aed5LqtYFGGvVOT0PJc66f/XzMphFXDFW+ooGzcRsTpDQJ9s29b3uQJogJqq/6PdFEE2gC4oqKr4I/MHCeNguj/Hfw3azfARAZnV4wz9ZbXraBoA8iaSKQIvGH+maOSQThZUOgF0sSUAoUDSs2/D6w+UfQwsBYKxn9PHOYlj7ADDWP/agE79qUdZzOQSAHSPy+UViwn6+J+pBo+4+XwBP9/wiADxUMEaNgZ4YcdJE16DKn/ZItN21vYb9gWsQtVjVVQFg6DXUxAL7Jus3SLtCrBD4phKBC8Yi/Ljn3psmbwD8SX5G/4lB1uPMvkZc25hjLZ8q2wm/9uZcwla4XifQbEOcmPXZdwHJvs19x/i++5JZWW5MPSeMbTP7dVlbgKCzifzZDoi1B0ZKacCwFWcyJi5E5J+RKPf7u3qMa4FCNfRTMAbp3cXtcnm1YUEB2OD2dhNFsrGaO/s770ffS08Ue9/0uNzPaf69IVER+1Ix8OhbBcpLIX/Nd3F9/9UAsG+EAeSeCvC/EgC2CJYerIJij0ZyMESFX4DfmOerGb6a6ysqRgBibnr1k7inr8/R2rcJ1r7vDfRcBdjBxhyI0cDRxo6g9VA1IbP+cVj1HuWc+t9nR793g4++baeXWnNPX/41H8idgCN6Sxy0IYDwoe1GyFnGTv2j+ENQ3mygTT1Nyk+jkfcg2O/tANMAWBWJqv7268fS4ucGqHN11j/PCol7htua+vpJBYqfu6rsanAH7L0/2HMV59WnU+2Vy0kMoTstGz7TsroIFpwlK34AP6EA7bm2qER6LA9pVQGARc8sZeMR/IqWNQemnTqV52Cl3zeNf3sDV7x17scKMP6NFgY4RySyqOJOgFgU856Y8DPXumu8jX9ucOzjlBXPENFgpjxuridbhrFLyFx/hOMWkCUAZiZYmXZ8mYqtjL6CH4KZEMtwFVjiYxL74BpToAaUrxMGN3TEk1iT1HZjpmSrdmA79uqvBUMMPEB9NgDW+Kvq99WzFyByb9rvCoADWM10LwcAsz2ZAXAGPwGE86w257/f9lXleh8Atsqv3kPVur6/d6q604f1MUs+g+mjW1LN+zsTLBH0V3BXb9yrv/y9NuNZ1VUld7iHW+CzDoDHC857a7z/tG/tpf7x7NdmAMz+xQg2ve/E0hkdD9glFzeb5ad3N8u3339gBfjXd5fL9fXd8sBEkFg/Yh6oEv1SALy2hva8tZ92QfCLAHBQxLPy2OmW0UblhCWrl3Exqq3JfzOIZtIMNmPLnl/MPSZ7AKrgDw/893Zztzw83C8P6Id+2C5PW/x9s3x80kgkjDui4jNtjRT8QHd21VVKyur/RaX1fwHgqNZ/IQBO38S/FF21zrSSTAa+ZrURNIYKOmPYiF1kY5QsBZgEAJQwq2JXn3/SnuNMsIobvcN4/Pg8Fxf6CScYamr/9jtmithXy3bsCihlzG2hUicnwIZjP+8JfbJEHgXYtQ7FknOSDt93gk4AWq0S+B3pUTxla4fZOPbZel+XREJ4LeMrtSLtVoBrmgIYKp79OwNgx3nJyInn4YS5x9bRI5C1IQo0xyBd3BEIo/KL53F9c/dZAHj2WY7tu71dSxDPSWS8jxls6XcisYFn3BOwa37y7w+A6QWKqjDcREt/dnD0rwSAkaGsh+r+iRplJGVnVDROlhP2IHiOr/p83a+nAKeAbz/I+wIkr9O8dqrKeFD9YZU1G6vZCOW/g9JaTnqkROuQRfjVgK+v7RDg7O+57x4d8O8D0n8GALYh8Z+9ry5VOCOD6/tWMFcKx6TkhAHsGfsh094EY0TbKXpeVmQHOpik9mEoV40DRSoaRXAFAGufyfi7Z9SG1wA4+3yDPu3fQfVzDjBlhLuqZlXNnakvAFyiCk4GGADb4ZH2yupfUG/j3xbA2qCCGTNpYdAFhEWv6wmZAsJjYDoDZElWjvt5XtvOkehh8hoAVtVXABiVVczvNs3NQS4egJIPJXTB3rDcD8rAOynD0DToibh39GGqHzMUee1ooxIrG6P9h+CDFGgmFqKHOsV7FJRobqKCmjx3wYJwDy6CX/U9FgBGrEEBvwiE3DuqfRyiQ0EzNZ0fa4EbFcXOM5LFRMAXM+0NAHM/bB74PQLwAO9/FABWRcB6Cgooevb7pQBYz7pEYfbZu9Vz7L2xUwGWz8jAIUcI0VIpsJv6Bnf2MiiIrgA3O1K+xS0NvXo9nvGy4z43US0nI0HshWSYAACHUTeTwb+/BoDn997vJ0bwlmsyodABAHP+tij6tnUe+QSgji9VUtT3eHG9WX789Xr55/cfOAMYABgjgCR+pZ50s072JXv5TJrRwOtH3zbeIdfP1V6WFuv1BK4hhKn3rV7sXgHG73QATNK/585HFXhO3DB5He+JShHAL84d5h2D9kylW1S+EWBvIYJ1t9zf3izb+9vl4f6e6s5P/A+CQg/Ugvn0Sf3ADhhevUay7Iyg19R6VTsDGPN+jr+oApw2ds/GsS3/t6wAr2i22Ef15fDeUJyqFgu3agEkervmPg2DiCQtBKakrNyYO5EAhy/WpABVbF0FNlPJgoBprULciWKjUzuLq8L2e2Lk7WoL9X2Mv+Pa/Lr0bZhy8OZ0OT/F/gsA7FFqoSsg7RRRnX29th2c5cukkACwz51n/1rJGT/rQoqllSDz7NahXvywVgLXk4J9xzwv9O3x0Ayt+73aXvMZRqzgJCNErlA4uLy55xzg9xd3bGPCGT4EgPlcpiLWfIxcAHBSpP/8OQDs/TS3cNnHPvfZPNt/9wqwF1HRaGxYrpooIvtAXDm+39LB3GTr/6Qe4JyxbBXiUC3k0HSraDIohPAGlPROKRtvI0MlvAwQPN+ueqIPOVIH7/01pjSX2um6CMdugDC+rm++tUrwWiDlZ91B3VoFe37mzwULa+DX32MA/Ru+XlQBbn27MJoOLob7i/weA40I6uq9C3wJ3Hi0RfXj7gvQuBcsGsN5lXIs2iMhjtGCurVqRT87VoG2sVQgOi6YKzIdALuK6364zJAa4IbwzVzlGABwnIkZJHcg3OmOzP7SUQpk4E/2m957/q/HH4UCNHtZXYmMniFnnIfRKr0P+BkAPFV+dwH+tHhtKdcAsEcfuQpsFUrulXgrV9XsSDkagjRMz3QWgDW9yXYT12YlZgYEEB5xhaepiroKbIdsBWhVgaWw6fNOJ3+KnuWYKdxAkUY3aAwRhagIgBX042aoYgmge6q5ibhHUL6VUS8A7D5g7EXvzwLASugwgx6KwwbAFEEL6nuOQnIP/R9UAU4AHKqbnS0ggDTanxlIzEGEhbYO2bzdIMMtGQqIVLEsZe1uS4QvIlh6JniJCSUxk7zUgZ08KjsS4KoBLFcblOwar7hXgDtF2QrDfH3ofHT7sQaAZz80+IKeWm8q/Pz8uKT5/O5QoCMhJdZEKPs3XQRVtKRFgP65H36+EgD+8d3y67srqh8bAOc4kYEhsmsvZgDc7bV8Ta2n7zfptY1lInuhXln7qJkCLeG1prESC4PvueJn+9/XVuum+AxtJQC/VH6/R1UXiSeMUntYHmBDtvfL/c31cn8HAHyzPN6D6oz/MBLpAVJUYXTNkJMIKzVSjk4XxErqnY32EMRO7APG+Tr5YgD8kvDg3xEA2xY5idLjGG2Yqga7AOOijJWHUSm1ndDv6H+UnK1Z5PYxyVgjc0jtNhZKlJK/ALHEIrXRnTRyIhhXZV+TQDjayvD6Eu4rtoXvbbar8LsFDuWDwG5CFRh/9qKT3wM+S+JVR0HHRkJdyTC35uA93eNse0cAzKSaPgevRxzOfmAXRMKGamrEyNhhFT6q7hqxiV5gXf8O+3ASaesAWGrSxbJBHIUiwtVNjEECAL4Fg+N5APzc2fEe6zF/90fz8+iv8+8Sq6Bo0WrmopFDf2F/vMXn9a8DgD9KEdoWPsQG/qUBMPusxh4cCR7pP9JCoOqMPl8Ehh6FEv0CztLSkU1iN/jeWgalb8h50zlwmcHvHASsber+mv73eQPuC/Ac6Pl3u9HpiY41QHEYAFeFcg4U8O8vAcBrn+tAiA4gRglVBj4qb633ROOoqnfT55WuJU50qt4O0U3Nje5nQJWImBGbs10LACdFLYKsrLaGc5J/qqrBcwC405Vp4CcWgis3CnhrLBI+oVef+p4SDagFXVMvXgfAQwDc5t+6j+jqVjNnUfnDf6RAxwgkZDBRidQYHwFgUq5YAR57Nn1WgiWcl0vn0qlUjSJd/cnp+bN65b2zc1amCg0rr1FVPTvRLGBRxSy2EmuVFRyp5DrZwZFKVIv3WCEFu1q3T6QD08lyzEgFBKa0uU/UiTYGJRAS24oCDQBcs/gswlEzHfG5/mIWPwCwxxF53i5e4woC+qzMItD910guU+XUa1mzHIvtIABs+4cgA0FU0uBJhVfVP6sL0RP6R1KgGai1PeXn/hwA9r7LYPQzqsD4XdsjVRecEIn2hxYjOMc87PcdCZU6rZl0iSSs080OzmxPsCf9XIqNUqN31vySCF5lv7sgjP1Ft8EzAOYahw2d30d9sQ4nagH8XCws+BwAlsq1NRoU4J6ETRcl2qyJJ44Q+f7ny+Uf371nBfjd+ytSfy3+ZOXxbtPWfMw+AOwAvPzceH+KEVQFxlfGDwcAcCaTomrXA+meRPH6lm0pkTKAXdmK7bIFCN7i/D2w9/n26mrZbu+X7e31st1cLw+s+gL43ovu/OljwCUn5z4tr47Oo7oMGwiAjnuS+JPiqePoBYa26hcA4FY1W4t5+nr/OwPg8l7F4sj1aKOxbL/rTLzm+KNM0JpN4mMZNsHA0IKHbiXAXstReVAEjrntNS5M12Pf5dgH+4C+xkr/IXBpoaQ1ANzBvm0L/jRDkDaU/kZilBDCUpLXo0VLDAzxnJkh2KiORRxvMu5hW5BAPPRH4HtxHuHbPTKJADgr31JZVqyv1bd56/GfAbB1MHAd8j3FO9upyLfNTaZYxJD4tivYALuIpT5cbqgCfXWzUVx1q/YECOeugdjZrvczcwj8+nWz/V0DwPgeY7ZQbuf9TmMe957fvzMANgNejuzfDwBjxNzxqek74UQ5r1HjjdDr++bNOQFwysUHPdCbx/STUcBIWxzrdggc9s3EQD6ytnMP5L7N4+/vA7/liCvA8PX06+qgdz5EpHBMytD93tYAdb/euQegf64Cw8MZovnee8DaP7sC2jAgzKwXda8f9hJf0OgW98wo67armj1/r1cnesDqwFI0FgW5qpYpMy4g3oxnGMV6JmPAiZeSwtR6SXsF2MFvV+TtVcYC/qbXFQDWAPv16kbvE649VkI2fP7RH9MBKZ4BaVIUk5GQBrKWqvo9LDeY/xsgGMCNs1+pNingq6qx1Ui1yrt7c6wA+6zoxeNIJJLYhzV2omo34E7HMFMUwxmhKso+YM8CphpuiVt1B54AOOZ9O6A4bgJavi5UZgbRkBJW5b7UTHGBJo4QCQAsCrQAcNcJkNp4KUeD4uZ7c2+Wwa+FqMw6cfUA92gtA/dT6VoUgLCXKpgN7hvrIkQ606+iX/lpAMBQAkciBPRniXfF+IY/qALsxOTcAzzui7Iys02ZEyRODvVA4jn7fAgAp21pdiHP3NRju/45RYedxfnMJuBnINkY/YBpL0zLn7L0psM5ZiuGg64A7yc/MSbK1gAwfSD+L2aF2mbt2Ly4uZ6kWAui5gpwMrCiB1ICNE4wyL7jfEGFHCOQvv/pcvnH9++X774HAL4kAHbvr4Bwb5AYk4DlT+tJPPf6DvIVPBcAVlAfAHIPBVrrJd8Be1bJvkh2RTzSKdKZRIA9jZE3OG8CwBh/hB7gO9Khr9//ujwAAG9upPAMsSuMPorxRzHzA+lSTN7VDN0j0GoFfrNNCN8Pn6s+YLwGtujzAbDizvF5zGfA1fN/dwDs+84RSLmxqp0hAXC2BAAAnwcdWnT7IOaUCF3ESJ5778Qm3su9497jVE7GzHZOHShlY7bxUPBIQlVuOwAAxggkt7lY28H9v6Y2d99ptqL3cFGUI+Ea0xiQpNX8Yk8pKNFFrJEnN+j8awoBPpdChJxfTEtGppYFIuFf4d8cszGkCADMsUlR0XTYhHpgF/IySLcqPZJvUK52Mr/v3TVcgO91xh5er7Yw0bWvb7dksQAAX15DCGtL//9SADzrXvgaeoxl+26/OY9BmvGBfAGq+lCBNmKs9s3n/OTfowJMPoSCliEkVuStIHIfBTqkrvuNzkFDf8/ZnI0h+ESBRvFijtHd36eId7CHw9WPNzK+LjY/fv2IKotRATTwDYEr0J3Pzs9CudMVnD63MPoHBvXew4BOa+PXmLbs/r/qUUtaSbvyfWB63sD7DtoMPuffW8sgwTCaSjUDkg6m911bB8A96PEavBT/+ncNgHug6uAA12chqKyMBsXPggO+RwZvERS6n1GK0J5zGcqOprwEeO3GDE8SBiorxXYmDQCLAm21zgoetZZFo5nBqoPOfQDYgbMp1F0BWoFWoW0eb1d/KYahntR9RlifvV4BHu+/AmHcj0QhBIABauE0MK8OABgiWByDtEFFWD2sAsA1AsljE1yJ8X4bQfDzALj3sygA15EbaIjtkAyJqgaAuZ/a+Joz9P9HBVhK8DUTtTtx04dhV5xgsZpzFyrCdQrAShBE/bgBKkBxpKJ5Gz2EahaCeY+SCgq5+3h5m2YghCYB1DL9nJlgiFmOTDxEFdaO0RUlA+AEvwDgsQ4OECw+BLq1f6bgCcGF7JsEu0S3xh7Q+CUxAdiDyP5f3bMy7Ro/MfSAZ0P3FPqWr907BsnPte/z7pvmYNo+bH59B8u/FQBnf160RswV/fRZzW34r7PIytr1mmbm6i7VdxM3VB9xMlOiT70Haz0R1vEG7zsOz447NRU37ES3ZQbH3V8Y+HYatYF5v68Ovt1/p0Mhe+T5yQ7UczYxzhqr669JYZTNXci+QKjuGcDf/XS5/BMV4B/fL+/fX3EWrmbcgtq52wO8biPrikkHDfC6FuzNVW6pzoc9om+RUB1VhLPfOhKm8cu2LVpX2wixCtyvPzN27F8wUozgd1viV1CAvr2+Xja3N8v1hx+lAn0P8HuvXt8FDBzRXD99QmXniaON1NuLeAkxkAoHSoXG+KEBAOs1BMwrbQa5Vs1PeVXnwHxt3+dr470VsAcI12aR3YssECvvTMJEkptJhd0xSKpi02OKMntyms832VruzaW/B/27+rfN9FCconaonaR92Gm8sZlEZWPCWcWems9Ij7kGe2/a/+tgtMUIxbdfnfPMOCnqs+4zatFOgjbrO8TIRvqarSjQ+NzuP5x0RdsOfD2Uwa0MjT8BHBkDNJ2HDoAz8RlForIPGjxHOxQ0a9O76QsNgGNsE/1RjOdjNff/Z+9dlONKjqaxBgECIKn9bb+D438Eh/1SDvuB/emTdrU3ckniDswMAEdmVnZV95wZgJddUdIitCI5mDlzLt1VlVVZWbEf8Rzgo16dHDFJc7tSjz/BcSRvzZZDnIIxjLDFvg9mJrKlK8S/PMvYe9qjh6p/YJW6a2HgHKDGXVtF9XyzECI84P3LuCz+jeMKeOteWgkas4AxCgnjzDzJQWBctmHXz5z0FXjNQoP/7tjZ1fPBPi98AT7nxKVt/lJ/96K//SYqwEHJ2TpB0lrYgLIllmMD9rhZYxd3UFeN15Lz6AFIRHra4HKv9f99LsjQZPt4tCH3OcNLADiO0sFzLDa/1RnVoOzICCmYRcVXNGfQnjV823N9nV2zQbKjNtiogCwd//YIiCWlz1w0df7pskBAfUazo5gXuG9qv78l059AcKy0zWtgXw/w0rmMIHek7IygVZWLpwLS6hRlJF2l1XN2T14NPioYSaeVgM7GH0fQPGcBmTTCZfZu9Af7dz3QC3oWwIi+W4BF60Q0ULEGQgU6+oKdHfUzXwLBBKsBvD0mytfhPl+fDzOG4ZD9mbrvumHtABhgpvQjTw/c8chSQOW3OjmTVTX9BkaPxhrCRytV/m5uAX4ggCUAzF409p2J/iwglOJXVSzDx0wjneDXr/WKSBl5xOerG6wTK+qodZ1s27tt7wEGBANpioRYDVq2Ac+3AgOvTwcVpqRbVIO6AaXnEqcnwPcQY6ByVJfYBFF1DfVlfB/uPXuqMUs37mOqJsuImvaOz795fTyI3Dmr7wq8AxklPdQ24D7nAQDHeAdXfxFY1JFI7gE2EMO9NQCGEjgTIBy/pOeP9VEVoLV24l7EjFHujQgeanLO91k+YxyjUh2vweGSH9p69vHCbMfTloctszjVUtJzgbIpETuzi0TPNa0cz8o9v0vng9UohsNyVOOgdLR92z3yeJ9YKZnEJc0ulFGrTbItk22WXbO9FCDWiu/BUmHMeLsNey8NeGfA1LaNrlAW7+vBL9kbo8ie91OnPZYEEys7RXNBwW3afATA7z5ccwbwDz99aL+8PWsfzy5jFJB6YqsIlkHL7J/mtVSrWEu2ZSquB4XSVOhKg04hPSfktRZ1Y4op03qyIGJnLY3iWtVWY69fXd00jj66uW3XF1ft8vxDu7382G6vPnDO72Z9xcWYMRh2FgT6MGdaO43zfVHVPTwW3RHndwi6c7DonEAmqBdg3ronBvUFpCrG3LUj97/OqjMBJRJvZQaw11PcOFGzAZCz73oEwB6jpGdjO3D0EteBz+D+lsQEZXBi3NAgRJlzgHkM90VX+zIB4LqffL/kfz2NYfvmcB0eaMyRJ5FUoI297dF1TpSo3StG1zmBGIkXaj9gtjYEsaLlhb4GDCUCYF0AXtOcYLC2NMs3x6XJv+l9qhYLBGeLk8FSZW75XhPols9jjVnFGqxl+GKNQXoZYwk1hQUJL4g+wj4g4YoEPL4HYBY90LgeMdLUWoV7AP+F/9zjSwYafhd9wmQDhoo0jicqsmxxxt3ycY6HWAHn81DMZ3tlzOD9PO7rDkx432p8YPq1dFU0UePyatU+XtxQDOvqCmwOMMgigRf6EZ+6k6pvTXM92vldx+w4YvLTFYvs87/fSAV4d9oAhqXOcZtvxC4A3G/kVKftDgUlcxoUZUh2/UCIyuOJaCiACxlo7AgKYHSl0ZU/hUnDjFyfjaah2Kp8BOClyNWxqBVWQ7Xh6NXBDMy0uK0enYtGQbgouMiO8dzLIpmNXgVWtadxXjwjuJHRnhfw0oKbnWkFwPtA6FNjnOpnDcqq01s6X+X45Pyfmyny+903xe/o9z0DHRUs0o1TjbcHErL6vtcODHv1ZFJAZt9cVG8FDFNR1iALBkgOOOcEO8AlXY89anK6SU+uQeo42sf30IbQPTC9b8+BT6k2u+JWKZC18mDadPY657xgP4v6zHwLd629Drj6es5+XWUrQTnatLv1Pat9qL4A/AAEqQIc/atRBU7ac84Q9P6oe8FElLp3dgHgak/2AqBdyb84gOcMykZIXEojhjAGTQrdWov6ce9v9qBbmCfHB1XWAwE/M8wCf0OPX+9JUpYb6wfvR1CC+4nki4ILiWC5b9Lng+cOtcyaAKDq6/o+QCjGmuR3cu1x9qVsn/tVXb0myA36MxSxkd2WWIjWdlU0Z/WSKqIY2QQAvCKFC393AoQjr0Jh1LQ40bSLCnjMKK52Qnsk9nXxA55njOuf6XU7Hcz0iyUAPKylCQD3bHn4ucEeoocNdPLQIzAVHowTBquenzgB3J7cCa2Cyrrwufg83S+/6/pgad3/23uPmYjxXOKs2Dvp1QPSGHVkmp8SEvrROYppMoO8fVUI7RGrzI8sE8fkvhau6bg3tNUlOJUt1ZqzwFzSn7P1xZRPAOC37wMA//yhvX133s4vrllFYZVqLUG4uaK75BurPXGSpT6X0faMT8Z7zL3AWse6Ft6X+DMTvcvg1+09Phc9s6j4F4EdVK1urm/bxcVVu7q8ZtX36uKiXZ29bzeXv3HU0f3mst0/rPoXsXLbXrSHx017aDkXmYDx4HgvAJaqtVSgDYC3bHE6J4FN+s/PA8G8X8z6YR1bhCuzBj0Qj/tsQCrgXCvAweYjM0rPBD+eA2wA7L3hfuc6x9csi/6eZwLgpSTVoC8bAAAgAElEQVRLB8ChyLy0v5l0P3pBf4SELNaM4zr3y8r2SHyv98eHKGdsZDErQgUagNI9qFg78DEAjh30BesN/h37Zoin4lyZzIyxSaBAe8qDQa/V4wUms0ji+KUn3QYArHMEAAaolQiWZhfjT4BZXL9mzssn4nloxm+yNnF/cC3wX/gMbBiuD0l7XC8TwRHLwXaYheOWLtsjV9LNeMNx8RraL+yrXRRx7DjYPdvR6cEODDGP5AxmHeIp+FAC4LPbdn4pMSzf75mS/VyftwSAP+ezuzQ2/gTA5W5+KgCGwGD9EQCmC14EwTJq5RPBUGVQCCcKQEMAjF7fF+3k9FSKzly4qP5q7AmU5DxE3M7JGSr1P4yg3WAsgwMBXgOMXeBXwcI48mUGwDOInIOgLwXA+xZ7zSouve9LAfC+756vy+DX56RB6Q6mSu66RGQeOD+DV60HV1oz42ugaSdmB9INdV3LrdG4dwMXVV5Xgskq4Dy4bQA8X7eAu2i6/ZpCmEhGOYS0KgCOvrdqNPvfo+pp8OvrcuUnj5dnMq6z7f43/34GwMqAhujKo2i26Lm5Xd9Hzy8A8F0A4KgAR/XSztFCNK4Aex/9swGwAxxmczsAhlOFnVACzWspHZ2eOan1qLpVZoATMnHb6WADADOjHvcSzxxBPhy8ep0ESPH+61sBStLTYoxQdYJ1T755cxw9mDm+RkGC+68xAzV7pdVDrCqwqgKqfEvVUs4dwh4Gv1TiJO0aQF9gymB8BMDrdnkTDIAQ8BIAVl+j6fM5izXW1B8MgLf25aTWaXtue1AB8JItY0AZlX8C4EgYEOwtAGDfO63/bInZdV7YPzt/zGoJ+9ETckjoxjOzYI4TbwKaMka4RgnWjCrs9ftqos3rbgbAc6raLBMcZ4seOqlBp5BdAuDcUwfBVkBlXetT1asEwNwzZE1s2q8frts/fsYM4I/t3fuLdnF5QxEZqCLf328oCmVBOdyHXYnhrwmA5WcCAIdtMPvDzyT9vfxUdKt1UFIBV2Ub4/xRqQPwvTi/bFeXV+3m6rJdX5y3m4sP7e76Y3t4WLXH+9vWHiJ5HykOUJ8fmqu/Wg9HB6ekk6MCHLzfqQJsAA8wInAxg2Deuz8aAMc9FnVba64DYNGtOjVa6v0CwASGL4/bwYEowL0yzJhjfGZayykql0D5aQr0XgBc7M8AJKJVRz5JxZsZAJMpEbT0nsyEPacuSdjqqGgqOSYf53jF1V4nE8nIIGtJ7J1uezojUzbDVGlTh6uP3xbA0l51fF6vEfeFo/yiMkqF5lCABghWIloA+PWpGFn4LjDPkHhFLCVRK8Xz8MM8WFGEfn3yknveOiQmuVR7iHhnFb30uCeOpXAcXmMUuJSgi5alGM8EFWjHB3mNaUELqYYv1ljOn8N73Ad8cX3HMUjuA766xpxuJZurrd4XV9ffLYHf+tpz4v9u9/t4x2Sveh/sOp8/K8BPVIB3A2DfUs9rjUC0gF9tpgRIMIBdOfEIgclRe/36VfRHHKrywddTGGnIUAVFoxuECQSnOtxIy8vAIANNLbK6EWqQMYr3/J4A+KmNsi97Y5CSDno0Zt7w9ffcEKUCvO/7nwTAoAD1StBUTZhLc5EA2ZXRd7aOAS37MKLnLOYs8lqCvqprCHkQ97A4wRLUF/bkBgAWXa3MiC0G32IDPqaBuu97d9gdrKt6q9cDGM8lmLipCma1/h3wEsgVCnStRn4ZAFYfCKlP9w/MwsIRAay5YgkadFKgNYcWQ96/5QpwAmD1a3EcEjLuIb6BZ8xn5rURfV0KhgQKJbIWDAELZxU2AQIKzVgcZyMigAHdi2A0Ans4YFCh0EtL+nhUjv2nkxPeV9Ax0HgjAQT80KHHHGH3eHmvcZ3GfEj1H0f1ucwCBuVM8yNFPXPABBBi4MBKMzLra1WAIYBGBgCo2xTkEQ3aCQ5R6QSGXdE2BbrS5WxTvlYFuDr4pWBgduBPAWBfv//EWukq2kwqBAUx6IQeMWJbakqd/81zKhTYtKWK5dyXtmhHFwBwzniWPXJihTYiVJNtg3BMi7D43swB6mzjl0BwpTXX8+xgrrNrUlPDUaMp4LZhnV0TLSacdx0tJ6KXB/glqBGFEokl2CHOAP7lrP30y1l7/+GyXUBIhhXgNRNJGg2khNC+n3oPvrQCPIJXaUXYnmgvOsFm8Cvqq++7K1p678gII/C/WRH8XpxdsPJ7fXnebi4/Evxubq/CHqzETyOoCjFBUjvB0ntsjwcIaAWA2wuAwZNeAIDKM8Fut4Ee64R1jlFI22PGKmXAoFL+tVSBR2bozsextwLcPxVtdiQzClDNAFiJZ4+vi75saIQEAHal3s+m9vd6PfzeALjvtQC/+F4KbUbRBnFBrwBbu4Iia1oXPaFpoafCjvO0A/mpcR2Z+YH1ZGozqcYxfq/GgakD8hDJWVChRT9OMazstbf/3GVHqgo0ha1OsgJsHwTw++YVWJuHnX0GQNsBMCvFSo7htcqy+t++OyFlWm1IiruHwghsYIhoWfzLsRzeh3uAeAc/OL7FIb2PURGu8a+uc7d1qQDY2APvZj/2+p6ior99vCYARiX4hhVgAWD5TosTJht1ny2bfd5SzL3r81ufnRiuT2EH3otvugc4eiv+mRToGQAPD8OjiQvl2dQVb6jM2gXVmdVdzfXF5nv95nVQqVTxSPA7VhZr1dHn4KruABxKT1oFvjWg0d9HhVsHTE9Vc2cwXD83b7Q52PDGW6LU7fX4e375T60ABwCmc4pzHDZdNTQ1plkwQAzGTH2JGWx0Gu6ZMXXPg9N7JXZ28J4ZnHNVU8nQfV5ZoWC1Ysjyjn3TNpi9z7c7qDLSaI9FNTghDbKPe9J3SkArH+7nAGA7RTlJVYtEgQ4ATPXnMgcYVcCo/goAZ3+QDbhpiKyGlRFH/wwKtHo4I4nAhAaA3xGpTvh7B8DxDOpMafdcJoMkn7WdrAMG9fGIxuzkC1WXPXYpGABYxhSWqhX0yEKTPhxzdf1UPdOXxwk6Lu6pjwEQCpoaREusckn6HPUPorpAsB8iKZyTiCSAfsfeqxjzg350NiYEHRugHE4bSQ9Q4TMB4vFXAvBOBo7VX21YjHf4PQGwe85mhk61pbN9956UzUhAmwFq7ilqSETvLf1OAOBe/Y0sqIYsOIsf96SIwSzRis1uecp2e63pucbziqSMercFvJYAMEVY4hmlT62iLqMxHZO9mSS0zxt9km1l2rwKimftEXyT9RVEf5bKqlg2tb9alSisS+xBzKG+vF4TAP8IAPyrAPDlFZSQwwYhQF9DAVmzsvdB4D8KABu0DL2gpWWjAi9XjXFfLOaF4FzV34t2/vGsXZ2ftbub67a6uWp3t2dtfXsVSZQEwNi/oD4/PkAQCxRX2L/j9vhCIPjFwcnOCrCEp9S7KuCLNXU6LE+ec2Voachx+u8YUZOoYf/q3g+AZbd7P9wBaLETAMb9rDR07guoWIuKwApkrf52oC8BLINLnOXXB8BZwOHx+d2l3SsAMCeWxNxbx5kGaQCM3rf2RyjyWPCKLKbY+xX8em05vhTrMcQKIaQYyVeDSdrwMjIIgJctPRxvKCE2CUrpT/n1qMbvAYR9jTN+UQsSksKsBLMf+Li9efWyvX6lkUhSfNd34LMQpEodFt1Pxyz4/f/63WkwkLTO8JpZcr52AFwkcQWABZAtkqXpFXpNAlie+qG1B6r1vh/bqV2xu+2pK8DnV3cc5/bbBwhhXdO32nerhap82zR/eOk8jDeWwCzeb/+477P1d0vM2L3X/ycA3t8DjCHsoDVzcS6pQk93d8goduqLxg3gPwpdUeQKlIlDVoARtFrkag5o68J0ttUbZSkr7k1jQ7QNgnXE+tl63Pn98+L5mgD4qe+SUR8B3nw+XwqA9x1/BkDPo0CncIjWjJQg5/OcHWwFwP67DF3M6gwHxx7yDh5F+Zql90yRwflK1j7voftrRE0OgO0ZnhFAkEa6IDRj4+zsIh1W9BnVc6gZztrPMgNgVoODquM1nev9eRRoZx8NYuTkoPyr+a/s/QVlNyqAoO7CaFMBelCIVDXwW6NAw3l6H/B5QiugjEowlaw76hDf0bNXBYdBktdPAKaIrzKoiDFQDgb9eQYqCPD9nCnMIRESgBOrOSNLzQx7AGADJjxjBHECqwgSXvA78V46dY+hopJnzDk8FLVUQFfUMgMlnIteP6Jzd/8lhVZ6Bcr0Xgl3QAgNFeCrazMAEgCTBh1e2468OuPfGwDvjU5KZbLviz09wN02Rx8ZPoNgk/4lqnlmA9gH+DO89hgdJkp4aF1MiVJ13ubeNAX/OUGWAG4GaFwbRZRLMyhVafQPgj4+D51w0VPQO5wcwrH6czSon/rSRyEns2zyONs2KG15thekzcT+UgVY1Z1UhnYlWZ/nOLbrdfv53SXpz6gA//bhol1d3XI0EANHMinUE//HA+BtCnRPrphua/CjPpn+Y+DrcVD4BUEG+zfX7eL8qp19PG8XZx/b9cVZW9/dtHv0O69u23p93R42t1sUaI2P27THR/QFP7TGfl74GlR+EegnBRoVYIhLBfKNNeH1Ccr/62FpPgmAUcUMSmn333sSvM8CwLS/umkj5d5UZ1WE2RpnAByJbgHg3BMGvHo+fwQATssjOvOYIBe7Rxo2fWa0yecxN9cMNI/Ts6aDx95ZD6DHvlGl9N5OkJSTHgwGa+yKfWZ/grYeJmKif3VXH7CvzvGZHnXs31LRVuyjljKNI3zZXr8+bt+9OaXQI8AwAfCwf0fmm6urtQeZc5L1ldIYsFhgJAhxXmS0UbRRMUquIylE43gIM9NPer08ttPjnMLQ2aSTsa7Lu9pex1T2FaBhY6oGKsAAwKgAY6RZp0CXRGWY66HaveQj5uSyAayfh4H+0mdn0PyUL136/Z8V4Cco0ADAWp/a/Lv0slz5HQEi+tnKTEtUMrB5Tk7aMYNBqD4rQ+//ZkpcfWg7QVQJSOYN7Q3jBenFnBs++x/8u3qM+p3LAcK/tgjWlwJgGen9IlgILuefGqz6vnawWBwN+kY6LY095Kayes1ILZUgO4hhdpJ5vIxYKgD231WlHYO2ueKTAN3vlTMHMMJn/X5X3/o1xe9F8VZV2sDZAL272CEz/wwAHL0p7BFE9Tco0LUHGCIN7llFFRCUPItgUXwGmeIHUDk/HQA7QcLzn1Sg6/OuNmF7IeynO3oONuiBAsDqiXUG3RU+H9dUxKz65lgt0dZN0RRrQZQl3Lscb5IJlhD4IcUzEynq9w01TihtdrVN9T5ZGInrHlUMUqmPKYgFYIsfKXk6CaEeKAQteI4SuxJoVi/wNgA+PRE92lVDBw7q55JNonIlBLBQ/Y0EiCjwEMJa6bwRVATHzr3ANeDaJ2zFPVHAwD9bBMtVo2qTADip0VNE8swIIZaJPVcBMOlsoWRawadBqCptTqrsTlDy0CWpJsaH1hQDyvB7rgw5gK7tHRwrEuJXDnadvMGxK7sF66qCYO3PbblKP7d5Xy75xBo0+r4q6ZQ98gl8PQM4GTYEwAgcb1bt59+u2vc/fmw//vyBPcCXl9fcAwC9+G4mjx7UjrDvp573l1KgO7U21odFsAw+fM2HBFvbbT5LsQso3dhXoEeenan6e3l21m4uz9tmjYAZ1wnhr5t2D0C8IIKFeAsgGNVg/v3gsfcAy1e9lIjpEgCGH4wKsABwbtIZABvsOPGHz301AMy1X4QKrRh9IGHV7PXV+b6AovUCADbgmXuAKxjWez6tB9hJjgok8rnrWdekUV0DdX0wcVVabTJZFPPjTZUO9qNH8+FanaT13sex3P/vtYf9b4FF7pNo14GdsrCnxaSsLcGWnKLq70kP7COO1zXmLBlAill03bXFxewcgcxIQB8fttevTtr/8t2rBp0LJGWxFxwTdLsKFxhtX6RAR6JOPb8AqEpw4/1KosG/SweD2h14P3rpQ/nac3Fxnu6RViU7wDN8pVuB2mN7fYIecict4s89NOhdsQqBOBgdNytVgD9eN4xDQhLPRQO3iyR+0HPb9TMXmGr19nMBcI3nK/bZdQ4H//P/+n95hpW6a5Vjurg92S9+bhci3GvCn/dLqgpyztkejsL9ZnEMUg+qd6lAR/e3HPny8dUt+jwAbCPrjaMejaApUsTFKs8CwOj3VUYMG8djYWL8Te/vHGnKTwXVuemyh3fsJ0qxoH6sED7KRTsu2LqIRnCfwNmLdReo9gb3YzQFOgPN3QBxCaDOoNzHn7/HRroCrHoNHlOxb9PX668VYI8/8RgkH2M+FgLQrUxVBI/9vWUEEt5fe31Fh0mRLBrGqJSYZkT8FVUSB6Y04nxfUun76IqgMRssyfkkpVnH013LjKgAbILxmFEbx/dnesBcKkVyKPl5H8dVqdyr2Vs2P8u69lMUJ0RyItD13E4CYFBfIdvP2b+qAHsOsJykekDRJ4rjcQRJOMQqyrREga7PE0Bh/tmXNNp684IK9LBGrTgTAY6y7aKNsg+YSvEKyLvjNsg1TT42Xg1uCBQxW7EAHQMlBiUxPkPMlKTn+/zrvZYoiQFtzF6MoB73ElRmBAvImAPUYh1S+KOMqUA1HscA2ukAH4rP0EWIKqHnJyLYmAGwq3ACwFq/OK8bVoA1tgnOm+A3RLBcLeAzDgpwKg7HGJy5AlrmRs72Bd87JhxzZMXzPF6h4k7jleRrc63VQK2ql4qWnJVLPEd+NtaEA82eIAmQWgGwaHUx/qj3AKdmhO24KJHjKK7ZR9mWVR0CV3oyaNPsUFenPbdSLQ06opMp1S7YntX9UvfeEgDmHhlGSMXxy8ijKkTDc5qSnAxkQ8wIFSEGraG4rxnAKRiI9yFABP3+FwLgDxyD9Ou7s3ZxAQAs2jNtCtsAsj9xySfP/sVJgerjltaan5muXyJK6K/1iCyO1Ik9vzQGieCHbN6g9U72SLZHgAkAmKOPLm/bxw/n7ezDx3Z1/rHd3VwS/Oq53LeHzaqtby/bZn3d7u+vOvDUucZAaT5/VZ0PXxxTBEuKyFCXP2wH6AGeK8AdAKOH1gC4JPqneJLxn9cxfleC9m3AXO5ujCKqKtDdJmiDbgFgr1+xGVwBTgCMgokruzWJyT3tJDWfRfZq+97XP/P32yJYtpHVftXYTa/HfY/L5XrvKtc5dcTfqURIzgD2sZ3kZusO2Y/RM9/3Ve77Gp/Uc/A+ll1Xottq/RCDZIzzQkwLJlXJKpK2B/Ut4j8nygmCh9F/nl+rJLPiIu0HA25YXrVxhS7Fy0MqQf8PAODXx9z/+JwstLVhtPdx79SyFEKSDwFo1/c69wqAYxayFLOVIMAxOc4p2Equp6RI2GNnBTq54CUOllS1k2L+6aEuxb3LUEspSdxPFBM+nIsC/fH8up2d3/D1pfYh3ueJ/Vht0z4A7Ge9rwLs9/jPJX+8hBUGH/U//8//RwA4MmY6mIaQ6yapR2LXz+8JgPX9u6uuNXu36xzD7HUYvLe3ZrpIUp9fxH2YqD+xzmMl5YJC/4ZUnpUVQ68vZrlh859ixNHpSa9qaKOFYylZdXMitoBTnN9TD1WPLnrYSvVx6XPVgc5ANoFqZsaqI/UmmoOOMYDPWXy7APCwIIdgPY3wfG5Ln/H51OVaN8W84bm0aglnXuTlPuJXSwCYwh3dSXi1JU2sC0NsrS0tbtNiOMbIlNVSNZEfjbmLpsqHUm7t3R0dmIybVAGD3ha9QxKgyv8qQM7gKLe8K2pz0NgD8Pge2Y1tK2EHWWcLqxqVfcD+lMB7nSdZKlTl4NoXWuGU3o+enntmhx/VXxpjkBB4dhEszgGuPcBwlNErFBXQmhGuCRr9PdkOvt9LAHi+C0uOpr+nCMp4/dY/58DEYiFYK66UmlLmANZMANMTe9KirFPXxfr5W+TMVbkQZBmSJlaJ7TQxPXMLkyDpgOQCKuyqrisAAfUZABiBAqjLpqvy92tVf/G8Vmv0EyHn6bFGAYCjr2kGwOqH1nsRYBis4DIZHNwjCSIlcABgJEF4flgbhX7tiqcrBq4E1zVdbfFsU/x8DVCf0DAalseWZx0ZplsbarZtI2hJe1K3Yq3IVOE6rw/H/Lhuj9twH2fa3TyV2Qf0/dsddtKkmRCOueI9KKbx0NxyTzvozBQH3/wSE64V+CohL9tEu9nvldKR1Sf3awpbEW+PJFEk8jwm0IF1jORyRUXsAlVhMiCXT/I9yL7GoOY7wA9ROlw/1hUSLxiD9P3PHwmCf/71Yzs/u2q3d3cChbBjjylCZ3Nne7TPhtTfLQHkfCy1Mh2Ve99PU3CnMUiuavmalXRVJYsaARRZO+zGH88JexlMm/Pzy/bh3XtWgG+vLtp6dZMznR/uRYVeX7fN+rZtVhftYXNH2rNiTjBFiFQ4Dxizfg9eAPSCEgxfrArwwQtRoDtQ7YwjXd/hkXuAo9fXwHQueuyIcWXqSgW5/pvnUcBonIfORYJHsVhD5EuJh4wXMDFEashJgZYAlivz1OUqc4EzORGiZC6e8D2ynbk+o5JZkhb2291m1Wvb+XdtrbEXPEo+kQhyFdi9wLbFBvEUwOLesAp0zhiW33cCtyRbPQatTAnweVvhmToYkZhh0jP6fZ1c9bzgbM1xYlOMC7TuIGYA5sHnJczn8zzSrPioJuMs2WcbLThgNIECjdFI2Au2bzxGxF0uQFEsLAAw3ucZ9bjl+v4YYxQTDujTLQYWbUd4n5WWsTeYuI/PMn7sOjJOvoh9xURjiNTNyTw98sqQ2I7h5AdVeb+5u29nl7esAn88EwjmswghzSFm6lpDYZpjrJ6/YTumn73h0wnkvbHVdClL+OegAmBSTdh/kQBYWaw9NKffsQKsTbefInhwpCb7XT+q72Yllw9z7/uLo4+ZvjyPnbcgM6K4TwK96u/F+ImXHFcCqjMqvxpzdMQRR56/N9FzSmZmBsAz0Jwvw8C3ApFdIHrpFmwD4G2xESk1lmzq3rtfKhr9MynANZ/bdmCZoOo5ADjPK08qK/LLJ/qcDVRVo7tz6r14U8/vdG/cT7sU6Gp9R0Z+FsAq68Ag0iNiXDmN4k2/MFUuQoDFojJhSA2CbKiVCUw6cz+XeN2+kOs0zsXO01/Yj7EjeMD7DLbxli0xrqBB1oB6FwCuTIa+FoLqKsegihWzwFH9Rd8MhY/u1qwEowIM6qso0Os+SsE0YK/HrDBX1XSBqmrgaUv2sxUjcNidQFQVZtxPdR+4oujXrELrLLX6gYsIiXFDJHcUiIipUx+TQVoF2KI+h2J4T8bkZ02x83NnMBbjWuAEdd/X7RZKy8zCK3hAH++bUgFOqthj26ByHPQufEaUTgl6SDXUwYjp3wYaCqQwS7GLf0RlDjddveDRA3wXVeBbnRerwLd4/lIBFwCuauCqMlR7O9Op/DwGm9Xz/7tFmmYrVKu6T5jSWEt6VweTUa3IRIWqFlybZoXEgR08595PcIf3ugfewaWFYgg+h+B4R/VAJ6bzs22zoF8552r3tgBwtz8GuzresE571WQ56eb7yM6QMu0gWRIWD0t7iVtmcRx83hVpqqhPALj6V/ftqTdQfeu9AhxBqVVc330QAP77P94TAH/8eNnubu/UMoA2DIC9HpyMowl9z5bWyPMAcLbq9ApwiWsIbmLPJwBz24POpbdGRLIJAb3H33h/EOyj3YD058v24e1v7fL8rK1uECiv9ByjAkwAvLlpm/Vdu19dtPvNdXu4v4XeM4EtgO8jlKCbFHXb4XF7ASVo+hXNF6dgFFWgAyiaLRXMh8PDk7hl0RfZq985SWHfvtv22xa20qdEC3aSP8HwAIDpODUWh6OQvB9xz1nxVUIBYJr/sZroY7n4EFoOQc/VtUe1Mv6ELzk8HEWP+J6iNLkLAO9bQ+mfE7Rqk2cl2Pba4NHjjMz2cMLWfb8ckVQVMC2yVXyQwaHZKI6D8NW2UQm0dVddFYUvQhIW9t7ztb1GlbT16J4UyqogVOKPR/x8Fa0yAEZSFxXgv7w+0SSCmJKAcwRDj0ytSBh7U6sgoet2go6j+qBoff/A/UXhR6hGA9gH/ZnfHwC0jhryjOBuT6dEI77DFHFXkx0Hes3PMd0cytUiGEH76r6dYxYwAPD5TXt/ds3zd6JgZMxlocLHeQ4ted9+rL+rvvepz+zCQX8C4OnOVYNn8St79BEEZ6O8fq9ZbqCwUBa+/seePfT/SunZVbnZqc2B8C4APAPhGfDWS1rKeiwtliVwjYrXuOAyGfoc4OjrG4HtvxcArnSiNCpjENifs+nmkRiWQ8zqQg9qS29evhbZ+05/zp7d5WqPQASVXwt1+VMBcDfiEdvWJAP+TnGkXdnzArAVoNfAXZ+1M+hrZUcFeD8ADvEqCjGpAowqH/4j7RljcAiA7wh+8V9SpUR9rsD2WwXACUBFsURwztmEYVdAHR72a0lmJGAbQcMMgAmOourl6j+dpAF1VIg6jT2CGFOaUVlFxfVurXsM28TREa+OOSsRzt20XM8gJgAOCjXAANtH6kzDoHyz15KZ9JwDPANg0TAFYCmGFrOgOQ4rlKtvb1WlpgJvZK5nAFz7eRVYjZmO7WSd0qz4qZ99ykl/DgCufkK04ezR7oyWAPDVrvNcCj3eND9enwEwR3IoIKutALt9Va44Hr8sQAf2ff0sJHp6D6BHdnXNg6TbVg2FKsKzJ60UzyF7gsNFR8Ix9AuiDcDH8bpxsk73x/2ABvXhv+I6WcUOpVfQnz2GhJX5sOMAwLd39+3dx6v2/U9n7fsf37eff/nYPny8KABY1Z1t315p78tX/BQAdlK0B8qFAt17HVlNNajK2KZWiAxyzEKxIj2OXwWHMNoJvYHnZ5ft428f2vXlRVtR/OqONGcxd0CBhvL1Tdusbtr96qxt7iGI5Z5fXCtaE7DvuKP+KQCY92wKgni/48VnAWDiY1yD5//KmSrpkBVf/V2AOivABpka0eKYX+4AACAASURBVOTXx2RW0Jy/AgCefXl17UMFmDdmGwA7GSuAK0o044Rgrdln1fnfujeZoOGeC79CoBq2iNcf8YYBcE3GulcYdh+JTYAyqaxDlVkxgg2DWT4GlxVk18QrioFYggbHnnvcVaBfqa2nMkU0ftAMLSQ8lJg3s0RKzbo3Ao8SlMQPbAkTaXFMJyX7nPpguSlhKZvR93UAYK2RZAH2VpOFdo59ALiCX9tG+EsUE84ubvnfuw9X9PN3mGEeYxSddMxCxbY2wxIG+dTXnvKt9Xh/AuDo5ZUp2v2zDYD9bvUZKNPIcJCGSgZQn3LP7/HJCYM+9fq+1ObgbN8Ev0ug4TkAuGa0a2C2BGDnoGXpqmeAnNWDGfzmRnsu+PX3ZfCd2fylBbkdVH7bFeA5m+r7nRneAg57j2YdRaNAX1WTMdDJqmusrVqxLVWSpKgFuCxUIhjYLwXAOQdPT3MOpp4DgJl1DADd6bhd9bCIhOyhQD8FgDFDz+IYqzWoOuvsAb5bt+vrNQEwQZABcIhgpaEPQailSm9kjStQpi35AyrAFby6T9JURAQSCjpUKR32pnsdA7w6eJj3vD+DpZjViBQ6crCHp+g+qO5Ug/oFR63RRgKXqATDuePYAAUQwQJVDI7drAIFwuq/FgCGIJmqYQQhRfxKlYOgO8c1Y7ZiBcCuvKn3SOsBLAA8cwuheSxS7QN2zyuFUqInvILYp2xV7ovgGpXq8VNO+jkAmBYgjEp9vrVH0GDWit9cmxEkbdnhEig5gecqh+c5Zw9wfLok5aof8edn2zfckzKjegZrBIpu7Yi+u62qztSTKRsSNOgsOqegV6+Ap8gb/XMX+nM7ixT6bcct2IJbbfqzGSyzXoT2kGdti97I/yLBTfX9EBEyAH774ar98NNZ+zsB8AcB4BtVgC3yMyda5gTGkg/fB4D1HPJTeG/tAVbVMauL/n2CrUy0Un8iBOpU4VIgjx8nTaAAjerv1eUN5/+C/nxzddXWq7t2DwEsjDbCugTTcLNpm9WqrVeXpEBvNtdsGiSdHcw/9kX/EwGw111hNRC4lrapvQCY2RoBRdGSkyYrKvRBO4hqryu1iCHVly2/KACp4/DZ8FkF/bmv588HwDhetQ/59+2V9iwATJqzWBBkT8TYNTOWuqBhiEb1FrBi30YA7Pn0ElTU+0UhtthirWqyjWOjJF4ftWexy6LXYftmlkitXOJcVcGOHtygJyf9WWOQ0F+LhG6nfdvORVsYqsjwT9a8gD9i60DoBQAXwO7S90V/L66F84ZjbnCvnFrnJEAvgXFQomXbUuhQezgp5bhl0NFwQq/ag6WKsJ98Vm3NKBLFHGMlzy/v2vnlbfv13UWwquTvs4XM1V9X5jNQEssrWVK70dj+3zzlW+un/wTAnwmAUwQrqnVdZEQA+OjopSgrDNhQ5T1up8gKQenZA8IjC+aAZdeDmwGwg5gEpaFqWShuS++pD/5TwOpzwG8NbPzdTy3gGdjOIGIO0CrQsg+q92D+vvm+jRt8HKux67P7rmEXBZpB2DS2w+fOPwPWqscn1Xe72mkJKucNWq/JoJNV1JDHN0BmAFIctUGMAzcGKl9QAa4A2OdRz405oScqwKIQ6g7LiWcAK9CWv/s0CrR6gOEMFbhLqRCZ3+vo8by4WkUl+K6IYKk66epf3UMGDVtA958EgGuFVustqzSmlSUNOivAc1Bc+zCX7MPwfGK95jGyMiUapLLXCHAQ9OOcTD0D4KTSMgJbinyoasuA4USzfSX0prWA69OcRmXB3Y8LZIK9ZVXMI3wulDFV9Rbwf32aFGgDYD1PCaWwAoyqNEBw0OFBgc5eYFWBFVDoP1UHNP+37sv6LGY7WP9dQcxTTvpZAHgCMJmwiLXgMUehTlyDCyeO3E1b97ArBQ50DH4HFe9hseQ+9ctPAeB+XwoIrjayrmdXg8U6iRnhU6CEW9GTNEOQlzamBm6uqg42tNhD3B8n6BwM471WFfec9Ezc6XvUbqI+ZojEAfha6IZ7IyrZTPBEBfjt+6v2/c9n7e//+I0AGBTo29vbPue4Mk+W/NE+O1t96Li/xyM5Caa2tkcm7b1Ge39pJMw64OL9iP1X2i00+kiUe7Q7MJG1AgC+bZcXV+3q4rpdXADkX7f71aptNhD8woxfsDxguzdtjUTZ3WW7X121zRpCWJtvCwD7QZvdUAEwGVCeOYz1MFGgrZ9DnZAUjAMNWvGBhFINajUGyRVhHOuhU5o7U6xXh5M5VsWpPpUCbQA8+ovlaOg5ALj3z3o0WBdhEmvJPcB6n16b/ZFjF7zupLbtWE9WBYW579+wE64YW38Cdh4VYLbjMLEd/axF/bn6ereROUmLhC1VnMG2AjAFPbn7MoBf+Sgz5aptgH/CjGAC3dqKEdMwEBfBZihmSRAsv576AzA0Pkf3/UqvQW0r+PE96yKHXchMfpYU6OhLzgJNJgXTfuTTGAsD1vt4pC89v1q1i6u79tOv5ywo4DXsffmO0B9SDos/c4HuawDg6keWV2y9lpFd06/3zx7g8dbNFeAHzgEOx9/pUCGwcCjA26u7LyMzBKGrk2NmwtDv60BjdlKzQ9sHgHOTuq+p9idm9XBXdWffAhkXZ1ZptcAyQ14XnJ3mczn9NRCsBmcrUC80ORuTuoHm65vPyefs6/09e4CXKsDz+eB8DfrEBFBmkXTWoKrYONJ4lAdV+zYdKLpiokBQhrlesymRpgbpe1K9+VMp0AAsvqYRqI4V56X1hevWbM+OcHsl2AEpel0+GwD3Sp8oRuz/hQI0+zxBdUYPcADgq1W7urlrNxRCCgp0nQFbaNDfEgV6DA5KFSt6P60GbRr0nDiRIJbYK1U0LffHGIDwWTMAVr+X9x73bCQw+tiaEATBM1YlV8kHUIxv7lZ0iAQIESRgdqKFQBhgBChS0KJnmAA0AHBQyUi7rACY84kPSasmLTrGRySoC0E0zBuOWcAUw+IYJCmA40+I9TD7XsZmVABs+7YEapfALb7/awLgujdmh++EmPrP9N9c5e+JQ/uwnoQSTQ4/qv6qEu9eetCOt6qPi1XoXD+8H9V+lcQYf1cTYfG+mhS2tgEDNSuYlxFrtnO9klvU7A1iuV77NSGhEgJaBssW7QmbhOt2RU9+qYwU8X0tglaurOS5JADuI0wQbEZ1zr2GEI8hAP7pIyvAPwEAfxAFelafr4mWT60Az2tkqfqr97hv1aw29YraXxqYUGGe7Qgxeo2JKCWxKH4V7QFUqQXQWN+3q6ubdnFx2a4ubtrN5SWrvwC/95tVu19j7NNaY+uQdOJM4Mu2ur3iTOCHhzv2/obh+edXgEty2ZVXOzH69QC2uqfLAFhFSzNqDITxb9i4o/YCSeAAtp0GzfdHT29n5mQFucaUXwKA/QznuMl+ZFx/u3uAtUY09USAEGD+oL0+xRgeXbuqv6qaAhxqnwf3LQKfVLqOyiGSoxSqlP/x/sN5uU3Da9XJa+4nJMPvNeZOs+qlRzH2084JzjReju3gs3Cv2ZsLIdvTl5z5qx5h+SDSvbsvy5FNiLXY9oMkQLF9zqng2757fRJV4E27RS/wRjoAFQTb3rlqbc0TJ/1xnF7wiAKJxa5sD3pCbxJEe7ICjJ0aNpR7/bExvgL4vbheEQDfUGhU2ioGwALP+8cgLcWMv9drf1aAP7MCDACcQaH6fGUIBWaOj48DBCM7BLErUP1Oeq8vHEfdoH7AS9ncfQDYgiR2OH6gs6FaAojPXVTu+R2NnjZXPe96np8CgL0Z/10AsK9nLoDWwBj3R0FeZPVCHI3BnlX+wpiLCjcaYa89H4PUugh0nVGt55EAOCmCKXYldUID8ueIYMHI5/POaq+DXVeil9aYKikJvnMNJZX6awBggV8BMDhL9v+y6gcF4GUALJEmjRxh0PwvB4BV/VMf3suG/kMm4rogi4KOJQBcbY+FNubn1yttGJXU5yW66oUgWAEP1gfWnDPv7L/GvOXbFcGw1oCyz+4ZtJCX90ClLFcw4AQPK7/RRoLKmmjfyry/eXXM7+f4GYgLRlKJFWAKjIQQVge/qQItdWgA9XWfZVgdeBVFegrUViqhbbT22RMMlL0NOWPyMfe57LH3cQXAuv4xibn1bANc6jxT/IqqqOhVm8Dvls8qzJWnKsAjg2EbBFcAbHvUryeE/AoDulOf61inmuDzXs7evkjc9GSu1qMTcBxTEvey+72gMHqkSBXvczLPNt4iWDmrelSOZnX0/r5d30AFOivABMAfL9rqVsJQpuzXQI37d6J/z8/SCdaluGIpQVsFsHSv0G9QJxxIhElJMLXQgObLdgSC3wA4pfoL2jPZNFEBvry8aVeXV+3q8rrdXt0I/N5v2j2A8HpFIMy4igD4vq1XF219d9Xu198eAOb9iYRBBcAErJHu2SmCRcpOoT7znqIn1Pt3AsCl+mu9DFfoZUeyT1vnpKf+NQDwnCgxf+05ANhgXD3i0rlx7/xf3pz2OMc+AEwggEKsJxc5Rjuh2MWJLItEcXRUEV70/NkZAPtzqh4XELyRoBUFEvk7/XvfD1vIkOglnfmYwlcAwO7TBRMJ1+FksRPxOC7uxyuIZZEmreRBFVfEv797I5E2nOstRgGuFJOo6qyKebWxTjSDVaI+aImrsdARvcfVHrpCLjp36fGfWtJqbOa/Z/U2K7iwU2B5XV7fsRf4x18vmES+vrmj399EC5FsSwJgx8F7b/bv+Ms/AfBnAuD7R/Wx0SFMPRsEwKj0HoPyfNxOYsQRlZ57z2/ShOycHbzUf9fX/HctwBzWXQOWajDm43wOCK6CV/XzzlztqtQ+FwD7mnAcf2bJeY8VrG+7B5i1tTIGqQYhvg5vfFHlcgSAM+sMcjCyhQICynQOwUwZ+1ErJBKPUn+lKdYMiEvlxAGU/LAA0acCYBj66mwd+Gk/7KY/0zF3qk/pM+LBwnG/OKDa4VMVYFNx0jBnT4qdmVV/LYAlwSONwKEY1lQB/tYA8K79VX3CLCKmXiUFpACApAl3RsA2ADY4qsGOx3RVipaft9eTHJmy5wa0ElgT7RPPGe+BU0a2XQBY4iM8VlDfZgVQK1T687AHBp3uE7KaZgfAUREGAMZ3Q1xrFwAWLVuMAIxAQh+w+pPRq4xzVL/inasDUQV2stF9wKoIIw2eT6MmubTWxzEBSU0b53DOPv4pCvQMYrxOeu+c1d7NLgnKTqXizQDS/oyBV+8lU7CIQKyKTtXz7Wu0VIKfC4Cr/XfF1RRiA0zfR1SOcH1+9uM5yHyoZ9LsFotVRdUoVFOTyZGJhGX7WJkOIR5jWvmO7/C9oM4C6ZGR5GH1S+we+2XcU6jR/xoV4L/94zdWgM8+XrbVCgBYImuuYFX/+6UAmPdpqMTnOhXwFsPNNFy1NxhoqfIrwR77Lvc8Cv7J7mrkGdsY1ptmAHx9ddPubm/bZo3qLwDwqm1YDb5jrz/WPttWbs9Fg34WAAZgQCCvMUhSgT6MCmskNqJPFvf/8PDYnipHeoYAFc5/L/xhUtQAOBScub+CIfMMAHzA9jdTnhMAe7rJC8wx5v2ugliwqbEOj+AfC4juopkpGiU7rbnOWxToqOpnTOHks9a8e7iHmINxjXj+tHvxs4sCXQGw1w9904uD9t13r0J4TvsZ1V8AYPxHABzPwOyLbu/iO7G+OgA2aHPrzKJonJ4p1zZBLlhhMRt4DfuGJJ8AMNaq7XT1v963vj/wPaj+AvxinF8FwK9fidXkVgCpT4tJg310is+dykfDVtom+Tr/x5uTnrDkOED6Iq1KjYYz1V02UcD9oa2DLQXbYi0Cj5J7DgD2M/V76/qYfZTExeKePj4SpF/egAK9aj+/vSD4veaEDbQTQfhSIyMtLorjfbMA+H//P/7vR2ew6KS2rn7/C30G2yd+bnRq+7Mw+w791Bikp05rnxH0vejiGHTKUHkW6D0+RUbolCBYA7Jfsiosrn1WvubN9dQ5+fcMCLnAtzn0fi0dpILQ+b18pkGnWdrkCdS0SFVVEEVqpkcsnTec3xy8j89294qaAbDPtf6J49drqoFnB2NTv0Nu5qdX85xlr99tGnG9njnQnZ+D7l84LCoaZ7+YAIspZKKc1TVGoDdlJDnfzSOSimK0qyQwyDKSkrz3s3DyxCDG1zBTokXHzivMeypbAIl/vZaO0+fce+ZcjerXnu83FcdzgGeQXoey69xFx9z146nLdpgCTaj8yjHcoeLHnhSNQDDtlSrQV7esDK+hUByD5UU5SkAtmlHuucqKqFnErSRTUUzflYBKADEmOWYwVa8dtmTXeu60M9ikGEkCahkB5cIN7ImGkrjA+12B2mc/FJzLPuAzvZ8XjAIDYDjw6LdVP9Bju7tbdaVz7S0EpaKNZT9YjppRQC1RIM1kxPuQhY852VMFGBQzZtpZURANWHYT4FdzgN0v5bFIpEEDpFMQTUqhqFaTERB9VXXsBM77UxJ9S2t31zNesieDvSljsvA63t8TGRQ+0TWrf7aM7IllwwJf2d+2MV31GWAxrhnZ+55smsZAVbuYQpCyOc/94d6fR7J0/1Rn1Ibw0mGjT7W9mZMBTrAR1AbF2n3EtruZULHSu87WSUFUdrbn/CphWMG9/LlYPJ1q/qKx19eJHAesPC+ORNS9wX1FBfjHdxftb//4wB7gX3792C7Or9rd7Yogo9qzLQBcNnPaquj9ix7eXTbCttvPbwTDOWoKlUasH7xfviVFriR+pWSb75XWTyjRAlSgCky6KQQHb9stFPdv79oqAPADe4TRBywK9P39OijQmz0A+KAdMJheoVuZStAHB6/a4wuMjDnmKCTGrvRNOPcjqgHVsZ16hqIdCzjDn0loypnXTtzHZ/ct5tL/2yvAoDCbdWO7WmcAR6ZYVTrd14NDnEPEiKH8rEXpSjyOieqwBFbtN1wBti3R+hew8nv8mf68y++W1sgYQ0Vb1kDXhSHADdYiXIr1HOt6/XBvBcMNsTK2gdhCog6japp9tBmz4NikxYdNYnwYAQL3R1Rv5a8UE3vSgMeWubedIJG6ElqXGoekii/2owoOmdxwHNcZMWELcZ7aE2I7EbxD0DFAPAAwkrBIQON9+B7oTuDccF+QpEUMZVVnfE/qEjQymNxDrAqxtEzof4b5x3p6On9VfgWmU4vAYLnucRewNAfYDLE+Nb2MXdNxbM9r3JpMRZ07MAl86PnVHVWgUQk+v7ghm8oJVDFwMnky2rRxk8XKGvQ2nutT5vflXhT3rf7U+K3vhS8HwKPB+ZwTf2rW716b9MQc4KfOZxcAlt0qzv2FZr4dchNrzBHUnl+9ktKzM6QeCO6s2L7g1puuGpbZ+Tlj5Pfuyg7r95nJrtf9FAB2xsbHlqJc9pvsu4f/6QB43lT1eSv7no7DwYX6pyLBUOjlDk6ryqQDtbqenOmDU0E20g5ou8czxxQoy59CXBQz6kmafMIVAONV0HeeAsB4n4NQO2MHqwokM+D0OeY567vzvn0tAKwKMAw1xI+oTBpjkCyABWritwCA94GgfQAY98zjFmCTPLuwgozRDsS9Li/WHrClhJTfagCMf4MWxgAAoxpCBAu/ZwIiKquYsUsAvFoPlFwniAyAec7H6otXAJQznbFGGBzEyAgzII7R8wvqGSrApy+7aiaqwszEF5obMvIOFlwN9mxoVoNvlSgBAMZ/BoOqjObojG8BANN+TIq9Ar8JWvT7DFTrM+0gq1dIU2FVgaeCKmdP5kROJnDy+F8TAHttdDt20Bg4dvtQaJ8jCChKxcMIL493SrDWA58I0hGMZ5U0A0of3/fA9MHe/x7AAuIyAiFZsZFtVcAJO4h9gTUHAPzfP7zvAPj8DCNEoIysESnVx/d7P2WyPhUA5/UqNqh22feVLTUBgA2qLHRHCnTM5KboVWTRlHhUUqzSTJHwgrL13R0A8GoHAA4QDMYTEk87K8AzAAYb73V7fHEfAPgkAXADWNwFgHmlMXYIgAYVWVGr+JxroFzA7Fbc80wALBDWxVP6fRfdP3p+41iHqAA7A70AgFFQ0bnr4VXAynVWBAW7ynTEFN5PS6C1rot6TOuT+JZwvX0BAEbl1Gwht8CwCkx/JSFDJ5pcIWWvbvTjzz6JfggAMJIvnWUUiRuvTwpjdhAc/emm6dMnBNul0GPk46IlJJKC8E9OMiIRq/m/qmDjP/Q449+2UwTaUbTy3F+AY2l0IDlrtoeegBSk5efw/l69DnA7r0H7RwtgAcNjue3q8TUV2+B30hzrttW2YQkAO6bT/RFrCH7z4vquvft43S6gCH1xy0owk9fFv9jGVP/ZbV3Zd0vgdGv/PfOFOZ7ad+yDPwHwMg2GHR4IJMI4cRNQCCJn/IL2fPrqlBUKjXJQNs701DljvfT89gVWzsbPDzCd4Ogdl3t4q+NbXkH7APBTaw6UkqcM7K5jLAXcme3UeX/LFeDFjFKZi7sLAHdjFNnrfn+QzetqqVlFtRFhVjEMPUfC0CDLgbjS6vvnNVKDSoPu2tPmz207RL3yrw+A0Z+COcACwBbAomjLvwEAllgGQOQR6eSs1jAo2q5lVOqzn/dWRWgry693Vppmn4V47Lm+ctxwfn3GboBJAGF/XsFUiAz1UUbKjttmim4cwkUeR9MBsGyrx0RYBdpq1ALAUlVBAKWecAE7UumCDg0wwlnFwRAgAKZQisYwUWSEvUzqLffPl4DgXYnQfcmPiHl7gDgD4E55i8w+mUdl1uNW64B73S161UXHAshwVqUqLUs/fwgALkwTB4gD+6QIbXXbFvaPis0eFxfsGlyK6cWx/ILyKzDBMSUhSmh7rqqK7K/ZKHW2p+y3vuspAIz3YF9cXK/bj7+et78CAP/wrv3y9mM7P8d4oPVW9XdIPHgvlM2r36ui7R7Rar/rs6t+wH6kgmDeQ46r8dzWYBQU2rOZS+6v9352koiMGuwhsikgMnjH67rDHsP83xXUn5FsDCVoCmKh717ic38kAMZDdRW4gmDem+zN6bdwsKILABgUZgJT3dwE1JV2wRuuiu4hKtAxrg71ZhRUZgCsSirsJNpaXvJcxkqw1mZng3TAawp4rQin2N1SnFbjLe2dFCfUc/5yAMwkZh/XJ9DLHtoYIVST4vjOKlal9ZtjfWzTDHANlr226c+CdafkTADhzvgy4wdV4BzbU32cWGCyG1ZOFogXcPdIP4Fh9wRjGkeTYBf6f0OglHYjBBoNLivDTc8xE9ne5rVXWH7AWhwWi4z5yFFprom5WgjBfXLMSKbKFARU9sBcAfYmkO5BUppx/mBWgQb97v0VBbEAgCEyug7GlZKpYowpsV2rwRFTxH77muC3xzWhTj8ncWe/9icAXugDqeDXlBJmQQF+UQFG328oPmPcEWedlfEkvQw/OfOloCLplku/zbFH9UHueqi7ADD7VGPhzwApwXSaer+/GszFiCiogX8C4Lw7vTIRAZSzmwrWkhpvIzXfOyRSFOjamco1SzUzezAlBAQRthEA+0ycZat0JPal+xwGWvP2+dtO/isDYBhp0HLQ63l5dcsqsCjQorv+OwBg0TKlvuksMxU45+TKjg1ccfJsI+b9byBBOtjxIYOB01OJhAgAIzOcIxEIQoMOZsokR3xSMVR9VRZEMa0UUYTHVTg4sPK5HLko2HUMEul1IdLDLHqABgujMRCK+ZDsB4cyePSGcyRSAcCuDFgVGqB5BhRPOdVd4HHJnj4FgN0LiGPaftA+lJm5tT/aADjtQKH3g2ob4DepdKJ971J/rtfyRwDgiF/lr0DJA1joDJGxf9Eg1ewTJ/jMLunBZKiYSlIjVfnxeYwpIbvGfYNReTJI9LM2/XkINB3kRhtJp0DPFeD7B87N/MevF+2v3//GCvCvb0WBBnisiYoeDPaKsNdfgpoOTEDym0TW5jXm49kv+Z51PxU02iNWegWCPb+V+wpjYOy7wmdIEyCrvwS/ALxsKRD4XSOhRBB8wx5gAeA1QfBDKEH/sQBYbV3qGwbAdBV4FKkjlNXDF/AcN0BPLJoC/eLouFD02Rwca/fFMJ6wHUAMExTyo3YQCUp8l8doJv3Z/b86Doou3gvJytNJuVqvZ1lmDH9WBVh7SwBYx8e/vxQAky0ZLJ6qnOzRfR6jJ5umu23Wo5JX2Q/rWMq+hJMDQrjPLIoK6IaKrnuJkaTlOl2z39YMMCd4Tev3voGfsr2l2OSJxLBI4T592d68Pol2IL3PKs5olXB1W8/JRYpsVVQSy21BOfrIe7hSnHlfokLNpG7oVeDzmQjN7+gsHrbhCWD7HNyXpzgzR1EtAWDbCz2XbMUEswp+9O2HawLgs/MbFhhgCzzNAf3ztjO7APDvAX53YZVFv/xnBXisAMsIhFQ9lZ4FMOAgKvil3DsqIKB4BAC2o/CNfk4FGJWG8MuLz632I85BzfyBJQDc2TWFPlMryK7+5jkr4+bgYSloq9/rLE9+fqw87fv8v2sFuAdgoc6Xa8oUpgjk5GVKgBeGMvpnanDMnD+cQcyeNAWUCoSlAuy15BqO5wJn4Gb16XRyNSmYgZJ+/y8PgK8x+mhD1UJToNUbJBrUvzoFms6tzCBFkKERFKl0W1heYWuywuegogZ73rNLwbQCL1GQAbihcklqVwBgjqC69Wxd9eESdIWegfe8Zyoim45z1kxIRV5DD7iVP13lQ18VADDFVPD9ngOsRICvB9/TRytF3xSCBvSGEwAzCJLoCEQ9UKnGnxaCooJoVEh9t6rd1D57vnaF99Vss58LgB2sWP1YSQ4rbEulV72oY5af9r2onJvW7ZnHBPzoh7PehJU749rqGuh/LyrQX0qBnts2OkCLBTmMeXPSLvxTB3Hh2zRyLVtLDKZd+eXas15BrKfXr4+jfUNCL1p7bh1JoT/fazEQIpHZA0jpKCwBYFwG9sDZ1V37xy/n7b+/FwX617cf2uXF9aBEO4NfrTFV5Q1ynmf8mgAAIABJREFUtoKE8izkTtL/1uAy7brp4gKETKRwXKMrwGrPkVaFql6zPRCw8Nxs9P2q9xf9zOuVVNXZE4x+SPQAc/4v6M5QiU0AjDnA+0WwvpwC7RiM960DRdjG6AOWolX82qA3QfBTAPjwCCJb5dgdQJcnxVyOE+AJgJnQOwoRLALz1F2xXegAuFSB+x4J26/3Rmwx9AyPExiW9nI+2wKAvXFgOaxt8Zk9wIiZSfHFtAKCYU8DUAJf7S0eC5lJng5eww7Vnnz+LpKc0HDwzF/7jfE6Y8IDK8sCzGrTWTHxyfFI0fqhym/OCsYTdF8tzpEA+Pgoe4BPj9tfXmPqi0A+k7f3mvrBPueYgex9qTgt14VsruyN231EiU4/mD5HALj6JTCtM0lcEmTdhrcuFGjWSgW0+DsE/LJIM/YA+7zxHUoQpL9jH/Ddur37cM3k3sfzGxYZ+DxKUsIJic8BwE9hj2oLP8UXV9/9H18BrjexO0cPJz9Q1VcjAFT5df+vBsPbceS4i7rAcgHtllaoAfiWcyuBi39nSkhW+HJR7gPAzh7W49hB+nPuxV4MepZO7s8K8FYQbCfmCq6FUHpgqsIGf/DkagCoz0okyGMEGM/YAsXnGIzF8HUAATlXRYx6qxwEDXhQ8ikoFABhpr3uEsHC5/8dADD6gC+vAIABfDCeR0Bn7gPKLPAfK4K1DwTt6wHG82F2uQtDaSSSRGsqGMzNW0fcMDETWfd5e3eLVSinfo97ukC5Bgi1kigqt8gAS3BEVGLSzNy3FcIidvYSFMmRGN4rtR8SlVjukwjssI4ZhOC/AMGgoXpUku6lFr+qnFndpChWzIaGAJaArwRS3AcMMGhQ6PWhvapqyMzEea7j/SwArCkqPTHg/l9XfF3997UbFG+DINYa+qgqA3sHjn32coiujBS97JD8IwCwfWZgijLWS6uP51CYVb4/DpBp70gx3QaDspAR6Md6cgWYzPkytoN7IwJWJR8sYqSkQ1+PndmzDIBxLwmAWQEWAP7+x9/a27cf2+UlKsASzBmSK1M/sNZz9n8Oe/U5ADhYFx1U4dqD7krwG6P5PLJRIlieWqAe7DlpbgDs/l+C3bsVK9qs/q4Bhtcc84QRSJhwIDXodXsgIEbvc9iI37EH2OtIazdAQq+WlkpwvLEDwtIj3O/3AgWaAHimPvOr4pmJWxCiVxDAEjuHIlhsm0OBpcwBDgFSn8cuAEzf3j9f9FomsUp+1zTGsq6fjFezergIPD4TADNGjjFCBsCwUxI31CQBr7ch5gn7rfm/IWc0ZiN4GRjBU1WR6d+ismr/2G1BgDhpP2A8osQP8Xkkmtz/W+2fW3MEgOFzBHjdA6wKsPp7XT3Ge6FNwfYKgNlIQuL0a4W607jJ7IPgH6Y56Fj2XwPojP5kjPYDowm/k//PwkpSxGVTcM41Bqz4BDazJo13VYC9/81AxPtMg35/dtPOLm7bx4ubdnF525Pf6gVOkbFPBcC7/OUcp/jfn1JJHhKD/+kV4MEY0Dlqvi+MEn5OX78Sh5/9blB/Bg066EKUrhdoMcCsFRU77H2ZDDfx10DK758dI15frtimAFZ1VjIASRubzyN7o9wnLM87v2/X+fv89gHmfdf+71YBNsh1BXigLDLoSJVJV2aS3qegxMaq0qWZ5YvMvt2qM3owxjasaQwiYGG1GAGbwFCtsvm9CiAr/T2NKd7zHABMYxVg24bL56xAMjKVZlcMo5oyKNVa+QoiWCv1eILeimofRLAIgCnOAqcXAJj9OtsKrJV18UeoQH8JAFZwjkQdnKdGMjA5EswA2YN42pE1r7YGYHn+qYVN51/qPq4AGAkY9hyHU6QSbIiNGBArWI6+Wqg7h6ImaGQeKUEREND/C+lQfbw5GxvLFN9NAEwhlSOOmGAyMsSg6lp2FVhiPZrHOgNg058FgMUM8Dxcz5HkPVzoV/oUp/u5ADiDGwvYKfllkSUFklG1K8BsDAxkD2rfnMdpCOyrb43XE9V6f957e/ALv2MFuH4v/RdN08hIchDXQarbj2J9WJRq9KM6su2SA1EEqrbXLHjFCXRg7Z7i8KNS2g9BwWdUgHGfsa4AgH98e97+9v379sOP79vb3z6yAgz/vwSAtUetXJ1ihh3E9Rs1+uvt5Ef6dMUoEvNE0RP/VhIfQTcCZSsTFyVoVrZyTrqDfFbL0L/Lvb5hq4MrvyvYWFKhMfYIFTYA3Y36fjEOyQA4Zobu7AHGniPvch0q0FUE62RUgd4hgtX9XB83YMpziGJhnFKxOX2mb7ymhEv4xyUA/NJjbBJcC/xySGIH3V3RGYA3ALhixwDEoRDtCRw+bxRgxqSP9gMTPl13JsYslRFJepfHWzm+2y7E2Pd0v70Q/2njbMeGXmveP1aB1r/BREELg9g9EjtENVjMAoo3VtvVGSyKgcx4w7ifuSpbQZzZRp6JSxXisHXYQk4Qi9Wp62fCk/EBaNAQaxSbQRXgseXF/djyWTnCyclbKkAD6JbRTLi2N6+P25tTsaPUT+xKb1KO8V2iM+t3BMAxHxnn6V5o2YfQteCeU18zQLvag3Sv9cT1XttzxgPBDFKCIe0FPkP9ok6ZX64Ae/8bAOP9OCeIjILZgv7fD+c3/NPjD+lH45768+mT9LelpLL9zD7cMMcro6/bz8qaffY3UAEWrdOPb9fF7XrdM+C6kfrUA8T76UyDIpMjAVp79Zc3MfroSBXgGHXUN/k07ug5AFgBphYqMqbzT3Xc9eHm3ytg0QOf5/gKXCpg3LWoWCkstIZKhfWifWohziD2ueC5bop9nzFF3Nfu99aAshrEGiztuq/1dScV5tfw7yoQtfS9QyYpKgEWR+lgOILSqmzKQKuX8EN8I4LKCoDzWEX9UQ9TwgYvDpiNhP2qIhl5XgqaWTEqCtCxYHplbb5O7QV9z+mx5P29NiQyIdduamUXsZj6il2VcQa2j0KC+EeZb+dggUy0Bfs1VN0GIKL76LEAnPm3fmg3GMVxIwd3CQXoG4xASgBsB7JBUGbhnwIOPwkAD+erfVmTG0vrysGE9+UuAFz377z+678VyMpBm2LGzG4E684K8z5O9xf2ob8Umeq6PvnsnUSLgEp0+uxBp1BIBACcr0gHLTVIBCgWy8HvcA6ZTZeICOhiHgWhAl/0vD+23lMk/461LAo0EjMEwaCfFREoAUbdHV+3hZBwXkyK3KovnDOj7ySA5QqwAvqciYvrkK3O0VLeX/XPp+zklwJgB3Cs+qJqEiwQ99d5/I+FoLw+ErCot9r0NFW6BWAk+CWw5T+95+p+lyNJe4V/ct7tkv8uzsTeSmupJDn6fPItF9hfyAB9TJTZJrl6ZJuF96tqk20mTBompaHTlQFELCKo3+tNtKfRk0g77uu2CjcBsN4DCqG/b6ZAw/ZWAIwK8N++/6398NP79u7dOSvAtVLi/el7X0Fw+p+xZ3V+HrYp3Q4VKrvvjYWOaDcIfqPvNxSFfU+dhK32owflVoCOeaoAtohlkEyB8vvq9o7/3qwAMAB6CwCOMUgtAuT13UWfA/wIsPt4jzRo2cT4t8cgHbfHg4d2eCAArAeB/4UKtHtwpyVV/SP7dIP6LEEsJwE9LslrvNBKnfQxjZrrGMUSj+nKUUuBe/kdStKIbo2ZwC8MgCMhnjFnpUD7mg7a0bEAsNenfbX2kte6R0HNcUIWZuq6mGOn7kvCxlaY3O3aMwBwFoHEyOmq/WxZUXJWPebBLigV4G6/ymQKxsdhp6jJEGwg3VPdE1Buu80us3EtjkUAHOJPjs25J+80E54VYLZC4fhj1VI2wK0m6oeXeFdQoakCrekLTAADeN4/0AcDGINdImp00od9PrjHSPDCBxkA26eyUHFwoJFDnZYdSVwqW2MOsGy275ttVgXL+LvueYzJK1iFdo4ifvIlZu57fnnJ+dAu2td57eDZUNwP84Av7xoqwVSCRhsENFacTA6fX7ejcgGq688x9LBOs/a/20GEo+85/ifakn4XAPyl4DM34FiJ3H/V5beHIWiwVL2Mty3dID9MmkMPIg+HBmoK7OLrN69ZEQbwZfUXmdIYFF+d5Ghg8tzmwCeDJqnMGeA9FUDpc2MGb2l81EyDNtDo93hGuQu9bBVwPPUMnjrv+fPz+5e+q76n/n7JcPv39TMLl6jYLX4x/zmfQ/99CZzqdzsomzevq7I0mgEcVB0r9DU/Qi/IKSmrrKkqPMjwquJQVB07NU+GHRL8tdoaRdQOahwI1krS6PBqYOk+IFebkCEcAXC9N52aDUcR99aVFZ9TAl0f2zM2nZjR2fAae+9dgpiwb91QznOA67gazQG+Z58nxa/u0PuLCvCKFWCIYCE4U/9vZn3tNPw8Z2ZEDUjH4FQFiq2fQnma15ouNlHo3JpQ1yn+bmGQ+h31mHm/VenH8yIQjkqwZvTmeAc6Pq/HqBjUwHtxP5r+GXRr9wcSyEa12QIb7FOi+jLuMQDwSkALDhHiN4+PAs/HR+31yXFDDyb6iXXuQS0Nm4QAAEJmpIm6/50VYAhwKRhBBRifyypwZtgHpxsq0BDBgpOW+FUIopAKHUrQDDAUVOk6cg658gfptHVfa4/mdqWl2qclWzknP+oE50wcKSBS0JujodQ7HRWVuAeeCe5qJoIkg5YOgGP9d6DvICsCrl32cPYhypElJVlrN/cz/73H7movBNjwm+sxIuFS94QDPdtEBtphI+vvtM5DOKwn23RulS6NNVSfi39namGlLHY7FcwaJRejwhJV4apEDYvmIPfjxW37/ufz9te/v23/+Ol9++2383Z9fVNEeFJ92+Ixu/zw6OsyAZHnl06lrj/5JynEE9x6djQDZDFH9Jr7VVG9MkNGI1B6n2QHwMGmAdiNmaugOm+wh2Br16u2Wa847kgVYFCiMQP4vj2C3ooq2AoA+Krdr29bewTjY4Nuyp6Q0DhKkvj7ln5xgMTvMSnFSsgaAMcedKI0PKFm6KYisiN+jiXC+CStjD71gwC5MLZYPYw9aEBLQa2a6CH4DrpTJKX9Xu5fxo4AJIgtgw3GwxZxzDL7l/FliGB1W+BYoJ+LVZtHijz3XakIZwyi/eZ/Y33u+vHerSDYf8e6wt/tv1wox2uo+nouPTpsTjAqiNVQVbvdjlUrwK4i+zvt9yRkWJKSUbDx+2HDnUTq4lC9ahyaKQGAfc64XvYCx/g7spZIhVZC3PtIbQCicNOvBvjlXHqKOML/CADjx35WLKVD6mNwwoEne0TRwgkz3Hqcv0EuixpUjQ49h6L8LNstv4rPUFsDAlgRIxrce4/6saI67cScknXZF47vczuHEytzAa/afN0/GWq3i0EJ+uJqNQBgiuKFv1cCeWSp1PiKMVeJ+4bBxIV5VdeofWTg6E/S4sBxapX/GRXgbdrEcDJe+Tu30af9Qptzfxl764jPBMCzQxGNRFkpUlE4DiAyogj8Xxy0V69eEQBT9GoCv67Q7KMwzg7Um6QGT8+5QxUA1/uzCywaCM8B9Og8tx2lN/Jzzmle2Euf2QkuO537+c+6Bv74++5jL5/9/PnnXKOBGd1jGYnl+1QdgQ1NBhkKkKoRKWyrxbxR9mWEMERUkH0MB2buBwQVp/cb9/6h8crsPOvzqmIM9fzoWApFGY6sJhSGexgfrI6SwJfZcc8dVotAvkcO2IY26TcJgOc9U52LDGZWWg1k7SAAgNHzCyrOdag/Y+wNBLAEgCNjXOYAVgBcaVBzMqkmPLz2oKC7bwUvAYB9AHgGSZodOH6D31PBr9enqsDusdJ4NpygVSOdmHAA3BMm0Ye4FA8x0AmBIWfvHSQTfAYI85gUZq4hIrV5YI8Wxw9BZOpOgiOwtwgMMEMRAFi0rxAXimoMrtlji+BMTSFD8EDwe3JE8I3PaxSNPo+/m+pZinrMzjNBAnZAgN9xDFKAYFI51cOsykL2aLqAbuff10AZ91DtxGwjlgAws+87fmYAzP0LAAxBmVCAx/OmWFFoArgy4nOt/b0ZTCqgNE3NbQCegbwvKB5tSJ77UGELENvX6QASRqGbLR9S6NX0r57L2pOXaUvEfEgArL02JjoJUotolb4vgPHBAZMvZi9wnRfbZ+VUXkdswXwmlV0jCqL3RA94CwD+7eym/f2ns/ZffwMA/q19eH/ebm/uSgvGCICf45u01gAA9e4EOaNf79dL4Btzjy2YFrRnVYExRi1nxeOYNVj138kqCBVa7XNQoNFTH3TSEMDCawLAQX0m3RQAeMXModbbfUMFeLO6bg9r3I9bgd/HYAowuXrM1+4fV8NtOTg4boeHmAUMpXAJW/FmLOwpHi0SJcUhay4vadC8mwFMo8RfEzgynEHtBWsm7Ew5I4HaENWKqq3GVAkovyDdHKJXodJfgGj3m6HqLeCsMZwCml6b46gjAftMvBmQ+7UEqH6PAPech99pg8q60ign+SPHPQbBGZ9oTjzEYWnXj47I8qGd9vgnMCdiikUHvsVGGAi6CuoKr/+s8Qpnt0cCj60uWFM8vxynx3vPiqrALa4Bf4cGhJOdAm1av3UvuWrd7W1ck1lMr1HlZYykGfb4D3ZAiWglao9eBgPPiY5uYxqTxE5E4ryVQEC/sRJreE72p6uYa4wkrluDOmMQ8XDXeTBdvbFX2e8xsDYbkBX6qAo7hnQ8tpgIjzWdjJDWLm/uCIA/nt+yFxgtZzlVIRIKHNWUrVZ8XnsSLz0eq8HywgKt8dhz7aXf1/uT9/YAB93jUw/+Je//2gDY51IfqEANFNKkgIiMHDNzDBxf0kgpGwoHCSNrtbpQ3KXB0WJ138PuIGZ3NWvuN1g6hs97BsBLwRQ+n++XiasAeBf4rZ+b//7Us9x1Hkv33YbFfz5nAW89t1INnc8twdn2WVfgVg3crix7NbLOOM0A2PdK68BBUIg6zP04A4rc7rOmYY7ATBXg7AmugaSp9/49lQa7CnTK7esa9X81xFaQl98/398lAOxj1XvIjGG5zQq+sjeuBor+ew9Q/2AAjCow+n9vIIIVzoMiTYVe5LWYiant5NASAH5cqgDv2DR9r+ypAH8KAM6AV1/oPiUDYDMJfN5wpFSctHBPUOOVVJDK+JZfirXitWlqtQMXVP4Jit1rZNGP6FsCFR1BCqhqrr7D8SJrDgVo0MREKVPA4MSWqsagtCNhoT4wnLt7gLHu8f43r46DUnfQjiMznzTBfBCkbN0DAIP6tiFTAAEQxLBIg8Y5Us1Wf68Z7GqDER+NNnk7/VGdvd+7y04+BwArsVAqwEF1N62wz5kM6py/y0kEjz5CP52qKTsAMJ5/6QGu11ntoe3nWP3argTXa+6BebWDcdDh3kyiTg7MRt+R/Y2cwBD2d7ZtBg57AXDplZ8BsAJZ0/t1srZxZOgUASz6gOirZVAZ14l7eLO6b+/Prtt///Ch/df379qPP71vZx8v2u3tXWnBmCvATnztTxA/BYCHyiHpoBLmMb1Zf4YadAgm6TVdrxku3S5GFZgjjEypR/WM+2elcUekQAr0EvySAi0V6AqAYTtRHV6vLtv93TWFsbYBMPzi0Rb41bNIAMx/7wDB9lS/JwDu4Ndc0sDBplgvAeAcXZSJG1WQS7I9GGSunBLQBhD3e2e/zHtR4o/9BZptDYjqvoYq8DMBMKqmpAqHYvKrVyfsibXiMHwHbLeBo55d/ijJrwKAdQvcVqM2mnwvbLXWZm3fiLUbr9su4LO2IzguwC9710O3gorQFGpk0wT3unrjBdjpczzWKUYBguqM3ykpKkaQmCFqVfGYP7TuVHvpqRx4L65NVGidH0XDSF12pVVijqBqo1qt8U0C+E7YMUfnc3DbQ2ukYgvkIkma4/NcSDHD0EC4mud6n2tiEefIe/7YyKa6vF4T/BIAc9TkWkKY0FoJCrQZTPisE67VpvuJZvzlxrh82Lt6hneEW3tf/iQAPIa6JajYW/v4nNMyPeP5VUF+y54K8FL1BF09dAIEwMddBRGLm436HQCLAlFHKzjD3oOAaQ7ffNUyTuP11J6apwCYF1v9cway8zHqv7OHqmTrF4KQ+pnnnJOv848CwA4AlzbNfC7z5c33qzqMp66V3xvPbwkA47tthFQxMM1EQavBRz1/WeHodbSxCgEsVTUCAE/VDBuybqzCkXAtR6bWo0Bc6TMAxr9lMEfw/akAuAeJpbzWAW709HmPGBTrHuqH73WvXWQf/UxNgf7aFWAD4OsrGee58lX3o7LJ4y5eAjz9vk1tCfP+n++vbsJuCvSXAGCsHWTeTYs1Y8Vr0FlXVee1Pl1hLlIAi4a7J2dKhdUPNVWoLbghsIbvZZad6ssbCWRsNtwvCA4wTxEZdAYJJ6JuY20jEABYY2BCwbIRAHsOMK6TAJgV0KBjs/dsVMWswQFVn638jD/RC0ZQjLFI2QtsAIyAw7ZXzlm9W0/ZjSU/sGQrteYVvPjPtGd6TmZ7GNChwtKVVYPqrkp8UqV9DCYPghJIABxBFK7L4i+9ArwAgJeucyng7nt4qr7NgVMNhBZ9yAIArja/25RYw1VLwL1+tv8EpaEQ7sSebRBBHirAwXCZwa+D2D47s9uvCCJLW4u1DSr92T4BHwMT5e2Hq/bX79+3/+/vb9vPv7xv5+dXDWJRVQSLNH8Gl5if+eUAuFd+CapUhQFglsin9kilRacd367SM2B8FKXbvZJ4jckUVn8FcjXr96FtIIAFwEvQC8rzg0Dw/ao9BgUa1brN6q5tNtcBgFEBvhsqwOj3rT8HDy/a4wsDmZft8PCUFeC+lgiCTWlWVvn3BsCDcJYp0JzRnP2/uwGwRShHCrNwtCjQtYprlkEHz/PYo1j8BsD+rG1YvZfY24hv9/18DgAmw4d6OaIIA4Sx1cUU6BAy5IzdXmEexyY75sY5Vo0Pt3PIBmvEGH5cBa6VRSd0dS8aW1qQBGYsxLUbVWAkasj4gX1ERTntewfAngTDxKvsLynQrAAfdYV9AysDYF4/Rv29VOICSR+km8FUYhX86FBTB8iaUiK6glG8xj0XrCoB4KB9FwCs5zv6JtzbGQBXQaxqLw2I98Xztg+KJ7RqyLS727TzSyhB36rVLMYMsshAsa4U8RNwHhkENflRfy/RLX3P3H60d9E+45fPA8DPOFDveXjGe5/zlq9dAUaPCVcdKSVRqQvZeWRDWbk4QsUXc30jw4PZvkFT8SBsAxgtAl2JApJJlGK6yDmomQPi51aBl4C8z+FTAbA/V43itwqAa7BVz9vPYB7ZoffkQ1j6fH/tExM4SwDY2UUakOgft5GBwUPwOZ63KiXzzxbAKGp9Aixj9o6BZCg7e22KPu1sfvZ6LGX1vC4/BQC74uHzcTDq4N3UJb+Oa3Q1rl5vTahZ8t+JBgf5syF2lpfG9xMo0OeXNw0UaNCfkZ2ECnQFwFX0pwPFUuUzkPNeqWBYlnnhYZaL/SMAsL9ONODsAdaIg8zwL50LKmh0LoMYXq5RJSzS3qXTjOQOZxjqe01rI3smAjgrQaPSSjr0GkquUp+EgBVERASAVTFAptxjLRCQiKLmfm0LaHmG5Iv2l9cnmjNJ2pj6gU3F9rPzemTF6v5Rs38DXFstXD3Bet0ULjhwVBgsCmbH7XXiIMDrcZ9/U6CnQMA/1cEvfdb+hfc8qiIALxTAiqq7RbAMgF0t9npF8Og+YFw7EhDqx5b4lSoJRQBrqgD7Wn1+1Z4aNA57O+zSln0LYLxVNZ76wxz4+/NdvLfqKETFyDZRwlryx1h7Ndlmev4+AGw2Q6Ve9tdKNZf2zM8h+kkTOLvl46AdRcUF78favLrZtJ9/u2z/9fffWAEGAL44v26rlQRjug1aAMAAw/t+EMPsokDreqT4rD0QEy4sRha/t9JtBcCDnYMAXKwRsWb0n+n1pDp79BnXF6o/AMDR9wtQAdEesm7WBQBDjOiy3a/vSIN+2KwUq/EHlb2HdvDiJUWv6EMBfh9v28HBaXt8EYyQo9ft4EAU5txbqLYFrfl3BsCM/ySTFvQA7ryoILodY5kC7d5fmYRlAHxychLtyiGoFQa5+/zoGfb1Vwr0HJ8uxYlfEwDj+N6TnJhypD5YgN/Xr07I+uHEguifRdtLZYYImAazMlgIOKbEoEQV1hzcnEON62blNWbkil471pxcSbXgJe6LK8vs/WWlUjbRYNR0f/tQVWXV78ve5RhZBB+G3/n7xbISiAUwhkYFhbLINEn6uPUz3IJRE4McGxg04c1G18b9Bh2LEJeCT4T/kV3T+tH7Erzjd6ZAuwLcRbNgx4YknpIES4yktPlpiVw0gOgo5gGjyKAq8E27RBX4FomwaF0q9b8ZZ1QpHK9pv8fXbcD9x1eAl0VZB3vsTNReK/0Jv/zqANgVtg5+RQEy7dljjaCGCPozQLAqcHIccA42LvOc3Lm/YvkyM1syB6A1uN51i6oj8t/rQvHi3AWCff6jg6gL2VnnQjXYw8+fz3MGKvPvnwLu8++X7kMmHxTaDFmhcq5LG9WfrddvsIXn95wEhM9pCQA708+sXVTHKgDevl/bV+iKnOkofocDd41HsrKi/p4UJxktA0cGxmUu6hKQ9PFtxOr3zRRoBNY+DwZUvSdpnGGsakNW3nSPx4qvQoORDWGVxN8LAMMgoyeYKtDXt70H2NWvBDMpaMSc2ZS15LnP8zpJG36+cevP4itWgOdn5x5gCyTV9b+4N6sIUaHOzWJD+T3b10vWgntwGRzk7EHcZwQZAJr4DxVhAeDDDoCtqgkaNNZyVW32nEYGPxFceH4k7PR3r1UBdt/UcSShMjDQ+freI0Aw5Q1/IluNCp1nATPDHjRoqYqnCBaTbZFld4BU70Y67jEpUsHvCIBR6dudQDHtUaq8aq3QyAsBfoO7QQk6WidwXjhfzmH2/MgNAihRvJlU8KiKZwJgJ7rSH47ifIPd2tHb7B4zvNdB33APpgrwnICpALxXLWx3SAbLhLT2LAFTAAAgAElEQVSYBjkTO4Pt7AHWmlOCofb8VpuXwDAq8p1yPWobqFqcfXW2yWgD+BIAvM9HInm/DwAzIeDkA3VOgiXQK8DSQNF9xv8JgPg7pVBr1VYLqiX45RraaE0BCAPoMml1F4JXG80AZgKTwoMrimGhMIHXV9cf2mZ9o/7fzU2DCnTrYlc4dwDgR4JfncZ1gMUT5h4Pj05Jhe5xQd9PYt69QI9w3KDfgwJ9aAEtV0a6WnJpW9jRA7yPAm27jckjdb9xDfcCjOzCrh7gBMm7ac776NH83k/oAZbPBG0YLS6qACOp+ebNSXsTANgaEm55sT3w3kwAaTHDpDdj9q1nyxsME/CFb2ayLyjSNVY2ALYgE/YAEr5IBpJ6TN+S7SG0jSH+5r5l+TcUyPSfkr0axcdRRxzZl72tBsCo/OJ9ALrWM1CiQHbi5FgCdEwgR6zFhCUo2tQpSVDbhbAA1MuMXd27mPPeYxfFY44HBYAlcGexVtqnEObKGDs9WrWXS3FkbytaY9zkmn3Angcs7Q9rdwhIzvjHALev7+qnI673M1PsOKpGPz/y2n7nf04FOG6kqKUaOq6+X8zKxGijpD2TWhZVExsaK7ZFGNVFNmZQtuth7AOwWKC1grnvGLuA5FIAVl9bokDbWVQANGdmnru4fm8AbCCyFHTJISageg4ANtBiAPYVALCCHIm10KgFAHWvzlCNLje13jcHSgaXFZSrEhHH9WiBCHI7QA6waUEYG9MZUPt++Z4m+IvVPYhtqIK8BIBrxcTXV8FvVn23myf+KQAYY5BcAQ4RLAHgHP8yAuFcV/U5LQHgf6YI1riGtJ4rAPYIh7nqVm2S9xX/HATQrMicGgbRGtVXMYLYqHV0ASAre+JPBzcIiLcAMCjQvfqrDDlGbmHNwsjiHCVatWkQ/yBFLejIrHRTWAQVYARaVr9WENETUMHWSaAlKpXn/YJKdnWtkUioCrsCbOBLddAVFGkFAIZKqWczFr58Bw0lKZLK5ilS5Bv4VPJNiQVVG1Cpl2iJxfEktELwSxZTjLqgcIoCIpwPVLRdAXZF/XMAsM1sZT/NyZVazZkrub7mCoAdgD0FgLcCcSfWPIcXQm8FUPegOhSzvRaXAbDojEfRH3cU9zerctmfyWRnsL5Q2Y3brO9m/69stSvAYtk8MsHyCyvA79t/ff+2/fzzh3ZxcdXu7iAIVWzQjgrw1wbATk7Sr3Bd5aSCGQBr3qhKaqRYhvgVK1RkEGTPLyu+7AEGtdszf1dKMseMadChOwC+v293V+/bZnPb7teX7eH+TlVfAmB8J9SSDYCRGEMyCr9HEu2UAPjF4anmAeciKV4WAPj0jwHAVHoM8aHoA84Y8dNFsBQTIOGlAkwmpmUfnZTxfGHb8VoBdoxT92n31xYbfCLQewoAzxRrVhFDO4fADzoNr08JgtGe4+Q8xo9ZIbn6oCpUZWDnONUAcEWWQfiEjYwtwRQoxFN7Cu9jCEEaTGHN44cV384uUlJHFdZN2wTl2DEU9jvVraO3mQAYPc64JgBgzLmPRKOSALLJBqGclhAA17cc12V/JRFIg2RXfcVY8jV1GnS0BHFflvYyTcTQXnVMqapuFEVCLLKK9ZnR4pjNttPJTtnojA/z3HPeMIAuigwAwB/Or9vZ+Q0Ty6pSZ0V6ZpkxKRa/F94aJyzgu4JAubhK52f9xFIefj0A4MoZlSGJShs/klnepS/Yr4EqxblP+dnVb7xXGbr0ANfN1G0iSCoWvIrB76I/Q030mOONtGD1nzJzOuulMUIz+N3noHCMOeDMynH2Pew7xq4H7fPYB15rxny+Nz63+fhPXU99nk8B4PnZ1/OpoOOpNVI/Vw26z3UGAz7e/KwqAH7Oudd7UZMJ/iwNB4KfHozlSAMFFtpPM5Uvzy+o9JO4V70uz2Xk+vQst6L8yOprgFdmXyMwNnVyqWKO868AOKscmi9skJv9lHrdAbj73mqwqQpC9BmHiITWWD7dfQBY+zWNd32GNJaF3uNsoChRqg56DFJVgf4IY3yrOcBUgaaARFCdyriEXQC4rsu+TzgTVhf1VAJrCCD6BS33AC+tx6fGINXzIzWW4xpeUhCKwW1UfObr8L+dDMF3e70AdDHxRz2WCoCdbVd8ahqkxhgInLEfl4A0E0IIKm5Xa9KiCGKjAoyACPN8TSlzNr0mgiBMhWemwCTnCGvO5AF7gE2/PmH1WaCxr+EyM9JrkT1lMTIL1C3Qs1kBphiWhDuoOBrVYA5qCJr4SIMOldxShRB1Lau68FsjzS9/pzWtKrCfQ13zStrqXiprH/oAEcioDzhAsN8XMx1dqUbiIUdoiFL+qQDYa3xI5i2IEXZbG47X9qD6HdsZX2el/vX1vxBwufA1+wEzb7jPChUax4dtopoqAssQfPO52K4hEDctMFVSM1nheIjnWfqOkaehteoJ9lSQtlYDzhn3DtURV4D/+v279ssvAMCiQA8q4wUA+/4IPEYpbsFJ7qoA+z4nvTkUoMtYvZ5cJaNIIo4hTtFlSwAGRtuoSi6qt0pKxfiYLnwlQMzRR+yn1OeBaR8fUNHC++90jPt1u718p9fXV+3+/g4hb2huLAFgVIe5iwV4Ucw4fK15wHHqGcvKxj4NgF9ujUHik7b6uKtSQRtX7JYq0J0CHQBYt7BWf8UKwPFQLT5EYnBRBVqJdD6H+A6Bt2RgIZ5gojlmCCuWSfE5Jza4R2IPVYCq/amY3PvOgHNhaZVb6u8Y9UO0x8y48CIVDZpsykhMgv783V9OKXroPQZbD3puCtQJ7ICC7OOajqv1F4yWYBS5jQP6DVwRRQSr2hv/HTYcNt+AEP9WdVVVWyubw+6bCg0/YF+UQliiQVMVmvhBRTNXYPUd0rjoPjDa15JhopgI38/YLSq1slXah2JBjexRV4bZYz+Jgc30Zz9r3DsmTnthJuM7v+YYQTFk7LAIUZx4me22n4np6YixCIDPrrsYFnxpxT5bbVZWmS+Lz7aGvdyMs5Z/9oHfp/BL/SzHIG19RQHA2ky7aVrbsqHj0apAwe5Ntuf45UMJgi11H3CZEuD5Y8PQs2Sh8kyaM0RiXoIGLeqP/51Kz2NPrwfe++hjNu155z1ftxdn35xBD9j14GYAPZ/LcwDwolHoo09GGnRuPNOh5HSWrqNm9OfvWHreMwBeohLWz1WKzhz85H3gN/eP7QrU+ufLtTxFAar3dgTZSTue6aI9+IhqgjK5IzVOZ5yZ3HrN+p7IJgewNphh30YEX5kFVvDFzGMMmScQiUC5Oz6XLDo9Ofs49f15nBRiCHVnA/wu1pXK13a8PTPdqSx5HfX6at8HHfy0UGocxiAgZtkq1gwwEsDavTwGNah4oSfl5mbNOcAfz68bKIiXV7ft+uaOFFyPBNIIpTrmxr2QU9JKzNdFCvRiQ3e5nh7gD9WBfEMNUMY1oH89tb9Ge4Tn75FtcqZw0viOXTaEY4n6+gxaLZOFWQH2eekYESxExh0Bsvu25MhRkRRdjAmTwxcBNiUyBeeNnwTr6ttl7zLAcIiDmC6GgKQLUgUANiMCx0AQBdDrkROuBlN1M2hm1Xkr8FAAsULmOtaJATCqwh5/JJEUzS62yIrXQc7ZVY+tacb5PlclR82IasPgOxHwzQDYz7QnvizYGBV+U75r37VZH14vPifOjLyX4vVwL6OCgu/32jDF20HxELyESNdsp+YEZNpYJf5si8dAPQPpIWiPg3fgXAxD2piRlukKBq1XAGCfI2xLnxEdNHmDUyclwELwOnUlmIGqlbd9TgH49XkD5LCaQR/OKl2OecM7zi7v2j9+PWcF+G8/vG2/vv3YLi9uOCfX95/3sccBqoB2hlY1mEOvKyjAOcfYtjITEVYOt15J0J1DrXp+/5K/rutaICR6gAP8CsSjx/eRlV+pPoNWKvXnR68vtg7odYJjzANe37abq5+jOqyeX9GffcFwdFFZZVIJCnRgZGguMMHD4SuOMZIWjWYCq2jjSqkLGgKONUjA2CQoTFvECt8lVe1S9Bn6JD3n18cODRicjwEwk91RUe+JBb2f66OrcGehZXgOXThLoBN9p2ZTMI4gdT3owbVQ1c9zZJrM/sEFLfulvSPPXL2LtoQE0FEgKyPD0kfoEahlQ8k57LHv/vKq/eXNaVc35hz4U49KkmYEqq6aFS//wCQsq7uesav+XwtBQc8Ddts22QJZsknmwWTMkMnq6ufFYuK7gnrssUQJgOWHOd7pBJoVnr8e1GUwdKJ1B0khfPPLmFXv2fY4H/k8xYH0Q9FHjxuG16yMzXuBinJUc2t11BRwTUZ4UNXU4N/Fg1gXBsU5K9iJjwDdUSxxkc906DBFij/KM56nh+ga1BaBmOv88o7VX4thYeqD7zlBZxQw6pqsCWU+g4VxjFXzpb7Ha67G5c8BxlovYbsXAXAeWf1/S5bxma/9LgBYlq8/oAH8FlChbJpUD1HxJdglZ18UaDhIDrpmhh30O72m9eNNPgqXLIGgZ96Kod/LgYGD06G6FU/nOQ92fs8YrI4ZuyH48qaP4C4X1vZ83V3AXIZ7+Tt23ZPPBcBLiYceXO1J0Cx9Tk83MsRFJOi5z7FuvFpZqK/z3lDFMaiL8Wd3YlNg5fvPc+sg1wYoejeK4JrXaKqg6r2mGDm7JzqonG+v5vblrTU+g3xlSbOfl4awUPsMjq2QqoRzBPylMr3vfuaz2wchsxJdzzONqkbb+D/QopARJgBmz+mGogxX1+gBvm3XtwGAY/wRBS8WaNDuAa4V38E4855Z3Gw3w2Wo/vbesJqomYRPyg3zspztzXxP6/rG7yyEpQy0aGa7ADArkOhH4joV/VjzQENRuIAA5R5UATbIU3+vxkmpOibRHWf+BSQOpOiMCiuEcjRHqPSsC6hTFAS9VfEn1y1mK4YKKD7vCnCvXB0esAdLMxpBoUZ2XsqauwAwLsNCKgCESJJobAOq1B5/ZBCs807hn7ECzspw0N40g1K9Y+pLE6Bx0Nj3dQ1aYySE11YHLgVsyXelCJZmJqtqadExJgCC9eFkkeh46gHWGCqP+7AIlhShXYHkOUT/2FJQsrSXDdx9bdX+2cQM67co1hqoezcs+abheD0I16veWwadpgIO9v6FEkKu8LoqYxYLjoNg1sF2pyP6nlcAH393orGCARfcHCwa0Pj8MQP4h58BgN+1v//jt/b23cd2dXkjkagAlDLEDgBH6uDWfS3+bgbAHUxV5l5RgJZORYp3zvZjfs5mKVhAiP+OdQOa8wo07g2oz1DZXbcNZwGr8kvhq55g0ecAfKkUvboWAL4WAH72D2jSTfN+SYV+cdpeHAIAA8hCEEwAmCJY9kVROc3vUFFH4BcJBK0ozdQVeNUiCyDcWSQxa7gA5LkCjGovjiFmGBLfR4WCDfv8sqtDK/kZSU6ej0ccabYzzuPk+Lj3ZQv4Vv2PiFHjwuroo6X9lNfpRPd2rFefg/xD+jmz3eqxHVv4tWRE6FzhT2Czvntz2v7Hd68khAUF5ZdHnAAAcGwqNOwOE9QxSsiVyV6htRJytMbAn4BqS5sev/M69XVk0ka+TnYu/iyxjx95touoNUF2SnEue36jbUdsvLTBOFdcu0ctMSELsIw540hAB5hUBVzPTXoU2usE2JEIxrlQ8MoJ3zAwXPFkJ4mhZACM4/RxQ8HS8/HxZwXAspsGwMEeOsxCDK6pJ3k7AIYfT40X3kNX5eOa4UehAH12qXFIF5eYuAEWiMS6DIAdb3i91D7gOeHan+HU+ztUcMteXAK/c+JfYDor68sV4LS43zwAHhyslfQ8sDyyUHASXLCkZYTIFcGuslTOtFfK6GPQ2Gblzq8NgB1E9EUyOYNqWJaA6Gx4vDhnp7nkRDPbUnj6ofg4G8IlB/WfCoBnB2CqTr3HiwDY1EwHwdOfvZoSsv0+hitZyv6O6ajaV0IAHGACVOmsIMU4ENMA4xBaczprfHcN6nxNNVHj3rYvAcBZEeoxxs7Ypwdz8aGhUhVZPNFVo6JHqu2GoAY0aFBuIc+/HwArkzruhZDdrwyJuFdjJVjU310/fyQA9vNT4iMUmUmHFgDOgCDZHr4W3GfShskaSEBqQSGvOL/fVSFkowGuet9WqMoShAZIIwDeiMbsKmQPknp2WcESKWBB6xUNWwmQrn65vmcQg0BAPZcvOF8S4A+iKgg4RgCctFTFs7oSMQAEDm/vJHqFdcNqaVDg+CfOOxgDdcxGr9Z16l0AX4+sKFVVBdZe61k5WXoePse+7y1mF8rGorcfCeBHTxkBMZW/VUXH/XL1F89FatcBgOPa3AOtMRW6p7IBY6CSgc4yQHkKAPfriYulfekJMv52IJfx91OFc/BbEwh2FauD6enzOF4XfQmFdIBgBKBkGABgxLxNAuUYp2XhGKuJ4xx6q4eB8GSLqeJvmuwUlL37eN3+/tMZAfAPP75v7wCAr26GEUguQ8kOue92W4sg7X+otsYYm2q7k1buheeEU4hgxQgog6x9IBjnwyQhKMu9j1eJQwBgVrGxL0Fj5txfKD8D/KKSd98rwDoOfofKL2b/XlH1+fb610V22U6jSpq0KMhcK4cnLHJ8FgB+cUQQHHxqAlYC4LJeOUapg1NVmbv/J+tAldxapeVxOljF8cTa0liknMOc/i1BrXt6/UxUAbZv/nYBsPd6j2HCF7hy+t3r0/aXv5x22jP8A2w35sC79QXXTPYNqMExXQBruSddg71Du41k5eq+XVzdqpoawlUuJHWA1oGxWlt8nqqqpl3GP02zZh97tEfZdyYAPmbSTEK5CYBhM3Ce7jN25RstPtYRYkIgRKic3DXgx3dbSNI23HGNzjlSPhDrAtsi7LYBvirCyLhm8QKfE/1ZhREWX0o1v9o7Hh9xQMQKTnhrje4GwNzXD9Ca2EgJ+vKunV/ctIurO019CCGsCoBrXPRcAOye3Rnkep/sAr9mDdKXlcpvX6f/6hXgGtg46yZlPAFb9fdG1ZejOtAbp0UpKl2qQMpAKUNQf2bQW53yDEh2Gu7JsdegKDfrtqTsUwB4/r4lkLx0LQm8x5mWAP7zMXYd8z8RAM/Bgiur8z2eAbBZBrX6MAR3/R9h7LrgSmRrLVAUhhsbm5XaSfXUc4Cr2p+rRRTMiewjvi4VFJOmWSscNrwKAFPc5XMAcPc3zraHUd+/X0Y61z4ArLmxqOZBcEkAGL2dyEo+BYAr+BUYzj0wUPTLOBCDQVMpF6+jBuS/QwW4rkXfG9HOZNdEqVKFqzoKPvsAPaYvu+pLIY7SM2n6VQVDVMh8EJDkSKkQgmIlOeYjEgAHjdqiUgKYokyX5d7PzSBEVc4UdsKpmr5b+1FxTd9BXAUjKdhThop3jEhypWuiBuJ7TZVDkAPKPAEi/wy6tUFwJFSSBpr0b68ZzgXmiAqJqKC6oD42ZZl7sDwlrnz9ld5W7QGriUHh9R4nAI7eMwUvum5T50i3i6q5Qb7HOgHkgyEhAZnoc2OwGVS6CoAju1/3xdL6fhYAnvwermm0lfkvA+CKiuv+6us9urJsY/Mep7K0E0Kudrr3sK4rfDPXO5NGFhUT+4H7wT2XrtIFdb+CzXxmwdbhe7ONCs/h7Yfr9t8/fmx//fu79o+f3rfffjtrV1fXqr6XvaA9bH+cVYoa42TSQAG8enydWEnGkBCZ+uiCitDps91nlL2xyw6rZUAAGOenvv8Uv5Lwlaq9oELzvQTAAsVUgKa9wOc0F3izvmub1SXB8Oru/X4API+Ze7iNUwWiRDX1OK5rXwVYsV5ZaQFQ8Xm8jnsVvbYGwIX6bECrPmklTvr+ZdU5fDZ/j9hTPdV8P8Gve2hNQQ8wYiq6mTYEG1W1W60k3zoANpC3j/B6NdsNdv3N6xNSoFFB5QihY8wHftn+8uqYVWCzL6hXEODT+5ttN9ET66Qek5Z3AMA3EqCynocZStHXa6V7scRAT5ZN1iSNUoGPB4r1zsRgsHmc4IbZgraGR/YZANsO45qwP2BbcQz8GxRvAHyK8FmjhW1pkYBrLTRJYIPFojdFGv8GqHUfrZecmT2+R0osPYZitKqtuj6LmKaGBAsocf1ia4UytHVlCgCuvkjHW64A058+aLQgtA5Ag0bR4eLytl1fr/h6Z4+UEXtObFTg6hjGeIjraU/1t55jxSh5HFrTUYNmLjD+WwDg6P8h3Tkqu6juUrWNPWICwVJ+jvfU/swSIM4VXzvSerPnxbEviB+dfaU/6jdYXGPWqgSHT5T367GfB1rHaoQcmvolPv1Y7iv6z6FAz+AX98yGZn7ONt5cbyFCYFrynDQZEizuL7PgShlxlBk89cXw+0tAaSM7gOD4bgXOCuz0vK3AV3vq7NszoEpH//kAuCZ7UhV3rP7s20M1CYT3zRRoU4LgLG5Ii1pHb+eaKr/49xIFWqBlSQm6fsekLDmB4L0AOC6K5/+HAWALXpT+JI8+CXvCfV9ADk7P4NM9vL0HMipevfIdMxl7v1QEHrhUMxAAygxice1VVZnzZ0N4ZLQ6Ag6kbZ9EpZPVOgmMUJGZnx3B85s3UoFGph2VBM4Tjupz7cmsa9BiIqpgmxoMUChArx4zAUbQo6v6M4VTHrPvN8G0gibfl1oJ4fMP+vi8zn2f+f7I8nO5THN/cQxWekP0SqOPXiggY8Ig1K8LAObM4xjphEoD+5u7oFiAmBCCcfDqPuAO8CdV1dnO1etc8pFeF/13CyyW/Fz6xG53ZrZMpVEPvYmpVTD7ZyYKCWqT3i91V9lP2+XjEHAjALYAWSRSDHptY+W78244GcwEIhkKSjoh6P75t6v23z98IAD+8ef37f2H83aDCjAB8Jj0fl4CO5kENaFgIEIqbWH5WBWW1xA9pANddo/xxW4TiNgw6YW1PwNgg1xQm8koMPjFfmAlWKJZD9H/C/rz5u6q3W/u2ub+cjcAxpbgdrfPwjZCBTh+CBaPRR3eQYFW9VV05PK0VIl9geqqKK4EQ/Enny0ZAh6X5b7gANKF9VPfh3nAoigfNo5c6oxEJ3LVkmcRrE4fLgBYoCwTlt86AO5rLta77YZet2K95gG/eSMhLCcrX58eswqMWbkWq8NaraN/+HzCX4me/EjtBrSm3AQAvt9obBCTuZHc7eKYbHMKocyoLOOQqmrGWLmiHeDeXM2wlaAhYhYmdtn/KxEst1W4CjwC4EdWiJGQxZx6JGgFOIOJF6rMeM1aFDhHA3P1E2evc00Y+zoTAKuXGD6WlGnTx6PlTqwqiwBmSw6/yyMzg2mF12D3luLTXQAY91Lz5aUEjcqvKdBXN6uGPmC12UhB3ol3fEcFvPY//tM41f3f3rtzUnY+V8WHsqm7xiZVG/svT4FWD4YMFmf7dvVTjTmCyjOozxa50mKwSIGpTUktrWrTfkgDQClebwkQPSeQn52naQxLzs/fUTMl83fsA7+mcus7HTwqWDDlY98514U5v89Of9f9WTqu3+t7+1wRrHqv8xjbAdPSOdbv7MHRJ/YALz3rGvTU7/V7CQi6AfL8tTEbvZVgCUXp6kBUWUuV3pGSOldv9V73/lYKDMepFBqMgm4pVJsCU49dr+lzK8AJPCJhUoLWp9bdrnVeATAEfgSAMTIHlNZ1u7oFANZ8V9Cg9wPgkf6cdOhtSX7er6hIGER+awC49+FGL69GwOT4nL7viqq2WAxR+Qp6rQVIKheGNigqnqYuOSPNMDUo+Ox9YuJRdtYjjEwrNmisz9f7QMqa6A1DUKRAA1ncXrWkE81PqodMlVCC4JMIpqLdYBZzw/kkRViOW/8FlT76qzwSCX8qQSk6qisD7LuKCir7z0o11e+VzS1iLAbBBQwT4A9UPGfvs3dfiS8rfHtmpAAw7pNp0AZ1OE/T5EztJtDvPc7op84RIFX0iuceYiUVBO+y5c8BwF4bAhYJ3ma/Ndt1fs7+vQLhQoUWIBW4YWBbBYxcfY7XK9hV60iMCCnBovuEKyNCQWEGj6Y6J1V2/G6xXQSCEaj++Pai/df3H9pfv3/bfvr5Q/sIAHxzGxXg3YPEd8UDulZdM689zk3/FmPIPdF8hn1ElJTdVUUuAowB2peeMejYrgAz+A7hQNKd+Z+q2KZAA+QqqajXqfBMcCJa9GZ129a35+wBfljftPtmZeeFb3+8R9TcHltQledE/cEDe3ifAsAvqNJbiw8AvAGAo3yrfZpAOYEt7Cf2aFFn7hs2NLoC+IqKHWDaQDZ6SHtM0OPPqAKHWJ9+P/b3KjH5bVeAFaf4P/XBWtmegIpTVdDLDMrzaXv16phaDbDbqABDxR9JSyXoLSaVs38Zo1qluega2K6dX940A2B8txkwBIScdy72gtWKRa0OcB4sm75nohXMeg5IXklnCoBWqtWoYMMvVV0GizCaqQTfYCaUhb4Uv4WfRZtPJDCxOe/InBB4NzsD9xAJSzDa0v+I/kz/5XsSCUqNdYyCVsxidiuHdT2S3Rd6HS7MlKkfnwqAsWtdtQfjrgNgTN24WWnyg2fRFwA8+/6KM+R39I6a8F6iQS/F5QmAx0LG0nf+ywNgVHe1CUHdy3FGpPHFSBAB4BS6kip9yssLDI71iBkId+D0OwDgpyrADlqXHOIu8OvrWQpQ5EBTWr6CsKWMyq6s9H8CAN6X5HgOAP7/2XsX7ciOI0kw8EZVkdL27h+M9g96Zz5qZ3q+dc7MdLe6KVFkkRRF1rvwTrz2mJlbuEfkzQSKLFIke6FTAghk3ryPCHc3d3Nz92Bq/UkkqIKmGQBjZp2ppA5SLNLCY1QlyzAQPp4DQCtO+/UGOPW/awDkvpDqCLIvUJboxwBgryn2yRVxLeVWl/sLvd8qY8XrcA0Ak9opwSIY4TNQoC8w3uZhAJyAN0bahAOv+6cmnwyCN+2rjaD+Z6oAGwB7ZI6CCmS6g/YVmdc6NgHPR5ls2UglShQkV0EMiyRZcEPBToiLBPUKx6BQyOEBAxsBRaDCbVsAACAASURBVFGECRijV8nvmzO6HI10fMBACcDWvVWuAOv9IaxBESPR5/BaBBsGwJ6paACsdTcybuy4CdCjj9xsAo5fKsJb8MhoIfPop5vIuqP/kUyCAMGkh9uBz+Sa0m/v/TW0MLjqW4SK3GKB4BizalUFDhGsqABL+VoJDAN8KZzfMSsvGrQAsMZJqcpN+npQW7Fu65owNbf2aM1r237JQH/JR9b3dDtVqkV9+0/VVL+v2qTBFoctqS0lBr9LPkzVvAxA3Zfnte6ZyqaTdwBcBMhmEOzrDrzZwacBMMA+7v0335+0Pz9/1f7yHDOAX7d3707b5eUVkyYW01u6d0tJ70wS6IYJnI2tItW2Vzul+yNV5XqPNPZx5mPojHB+VHjugoEx/5czVKPX18rQ+M6xSNeq7rjyCxB7K4XoawDgq1NRoFevW9s72mgylW0DAFYFmP26BcjedwAMkIVq8LoIFgWpAoTWe9wBsKnPWiC9mOKPUbXWIFvV3Vr6F1vD4BjgNyjQRY+mPjPrzgiEZU+2BbfGuBTrFZ/3y+0B7jFQ3INqz/E30IZhM1HJxizgZ0+O2vHxIX0EwC/muMN2w35phr0SOwPoDfqzW1FQAYaoH1g6708ue4UXKxj3D59H/YYr2DtpVPi8hmcxAWDbM1dXrXhuMa8OgCHkFUk3fJfNiNnCnFl/J1FHCmGBkRSz2qkCruIEADCBdCTJ4D90/mIkYL/h+tDO5fOx0FcFwGl7PYdYbRT056EJYSBcfaCLKpUlRUo0i4O5JZNSvVkEy4wqgHX3AaM3G6MnUZCwYrVmJetZVHtjG1W/zwDYoNZAudq1eizGBrF5nYwZY8mMN3ltvxoKNLOqcfKM9COzdHQsuhirv7HQQvRK4lfZsI7XIaOGRZgbQfZMNzzL8vn37SrQm613/mV2LqPzUZZiqRJqh/8YAFybvbVItIoreB3PQ/fS4Ht2rON1jTz66kh+6yrQHwMAE/R2CkzM8ovWrKkloRvIrHykYp9mxI1CWKLO6IkIyCT1yAGfez/c92GFXAd0pvVVmXs7Ia8fVpLj2B/SA+zPYLAWQajOJ9bnjwDAqATCUai3sQBgjD06v+6zZ+FEzs5jDBIAS9B2rcBqwGKDmZnGrAIPhrfsrU2B45pd+NkBMLLvEkjqg++DCt1FRVihue902xkAe2F1xxQqwa6C1vuGdYznCkChCvA+gZpoa8pOs7fKleeunhyqybERjo8OuzqowS2es7L5qtLqeKqcEeCDbnaocRsOOLK3U+tWtDftHds8BFnZP6XeM4FDsQnQG4xgS62ZAvq8Dnw+AXNUUYN+RyAcAL2OF/Ee77Y4qsncE6biRgDpPZrzthU0ocrlecAMFIPy7B5g961SKZTUfp0n5jOq+mtAn+BXvW7yPfhScFJUUj3+aTZSsbg/FADLBkzjaGr+q9gx759tALi3lgwz0ZeBnOyj7rfF/HBsJGk4noQB69hPXROGDBinSjCvJyquXl+9yhL2DVWcr/72jgD48+fft+++e9tOTs7a1QUC9xxBteR/OwBO4la383l/ogfYIFg8+l7hrXZI/kHTM3pLRnn9UiyDc3BPJAFBAOEueIVrYI/vfbsF4EU1y7ODY+4vqsCo/kol+rytrk7a7ep9u169abv7z9ZasPp5wM5yr2jWq0DwAX+639W4pB30ATcBYCgum9JsFWgDYI9FYvBNJsJB2907LIJW6wDYqtAEqr1n1PdPewbgWMcTcADA5ftcWR6Uz9Xf63hgBsAJfjNZVwGw/v7xVaA3j0Ia9WFwLmZ/17jINgvnNwNgVB9hPrCXQAd++vSIyU1QoRMAl1F4ZA0FOzFE19z/K/p9ihfCPgNo2WbPAJiMF04e0Gxh2YCMi7kfQgvIcYqTuooR/IwldkVmEplNqgAbyHkcnVt1BIAx1igYSRQuVKsF7hVsDUCx7U2nb4fuC84TzDYASiQwu88Lu87WibDJSkCoaGL6Nt5vejN+dkvHOgAOlpGTgz8AAAOU41xwDejJPr1YUQEafcAYPWkAvKk9iHt5arPpCeRSAX5IBKvSnusx14+tddDv31YArBbiXDzMxEV/RDdJS2YzfwcDATrM2hxZUz4Ia8Vdrwlz9WSoUZ2Rs7h3MuwxSw3G4Ojoifp70OdL4ZQAvP4eQ8fV9D4KVNSbo32R9KzcMGNPbr3abeDIr6vZxzHDkZW1mt1YOv78Pp33dgn7epz1DEvXxYieoPG6a/V7+9OVCMe2rwrA59fNf6v/bQCPzWvD5cz2bMweDUKKAfQxXVFNGl04n/iQuQchnyuc0b2ybJuUgDnHT3MaKbAWgUnvjWFGMLLORRGXDrVk9TMozt4yrSsJ+tT7IQOrYE1Z5hEUiyaZ/XIeZbRUPamZulr9oNGN/jkEkzbCvqf6Pj5tX5NBiP+KsTebvgJ38M8WM6BjKpU0q0BLMOKGtCGKYIF+A2VCUHEu0QN81S4uVw2zAzOjuqT+nMkotwis7dsCgAFOtl1Axw4/EABbHGNe85v2gJ+tgl1URjU2x/RPV+Hc16pnGc+wCEdp/cgmVqDDAGFBJCnXtIKFDkBj/3pWoaquAo78R5pZzmJE5RjUuKegyrGSrGpnHYeEwMCKzQDATOBExh00aALhoR84A0qvSz9bVUoNbiU60ufloncsKtYOjDCr0gDcs6cNEDxXulK0/Zxos4NKbV/owNPnr0y91Lhdgc8+rZjNXMRUPP6J4/uidULJjRSFwTgwCMQxecCqnSrxrgKjkq1zSwaEK/xVmVh7sM5p1Ca0jai+cLbrj7HPfH/ZSH4P1lJd6/1zSGsemVymQ0unaN0/eq0zEI3gF2vFicKDfVE2E/jqOYi6GKIybp8aaOvL8zKx1mCLnn/3rv3pi1fti69etBcvMALpvF1xfFCAxynBUO8f78NUHU+wjCC82v/0lYNNmvxOXZOmS2/y06zyMlFW6M9WhSbA1TWwYkfwe61YzqrPt9fsAyZgXl22m2tRn1ERxoq6ubeo1YIVRf/l/Rb/EBXgvd2jmAEc62H3sCdYw4j1yhrVmTGaCD3DMbLIdHGcAew5ILLaDlzxzXOQrdxTtXgHYkcC5CzI9Ary+rQGqUK74qv9it8heWdg6xFVaZMR16LqHQmNwv4a9ot7lcPn5/NdLoBU34yCkPdw/V73nNdGBcpKZAloORZZ8kkGmfBBT4+Pul030+cpeoBhsyNpimowvtymUlcFfqeJAkrowVYDaMHvI2lZ/bReK8aLabQG1u7vxbnJvmiWLhMqcQ/tHzDnmroUx9KagF+rtsWFDbPZSGVGYi0AMzUaKPoVFd8ovqm/uPHacV6sJActGv+t87+jpomuFZMKENsghpH9xvWy1S10DGq7jzx3Y6JBzMBkiWDtLYmxMoEdWgn2P/X+F4ikJR8LiX4PVffrOzLwMArpzfsLAmH6HBQpYpqCK8DVBtmP1HXrnysF2q9bwlHu99XaiR7ghZnCs5XZXgH+aADYGbzBw/VMmQFw30AGv6B+IGPpHh+UrFGJstHY3W1Pnz7jf2Pw9P4+snpBde6GRY5VGbx1ALx2Q+KhPoYCbcO0YLr7rzY5/xHsjZm2dHBjcG3AvgSAtwUZ4/uMHpwpXqdPpSHbTk/lJnhgju42ADzft58TAPt+LQHgyjI2nWIwBEFJcgWCf5tvVTy6AQBbybl+LwJsAqwGxMVgMcDPIGwONut6GQM2gd2svLqKm6DV1WCSzIoqaI3JaoW59pGQZhsG3U5wTlLkWpJB/ugAGIF9CfCvMCIBgBcAmCIZmP+bABjORHQ+Ge1xbyhgSFq0KL61gsc1+qsBwOi9iox19Pv4ORkA24bZISpR4zmh4w51JbTSomvQ04FEBAr4b1SBq7OjIAmf2S3Hp0hFWvYP64PqoByPoXETALIWeuvCIOj1RtCzuu0tAQCNCCBYAY738f0E/2PPo9ezRVWqsqZ7gjGfUQAXFMwAlZGB99pxNcIUagZbAAfFFlTA3R29TTATWLiGmEjQx1B59ESMsCC9OWnpordHT3CMjvK+VBVAaxjXhzaA3uM8A+BCgeYzLSC4V4O53gP4bsjWew1VH2Rb7mB+tvU1mFZybD35bNpyTdLU19WqvnxRJnPqufDQ0QfMfngCYPku9FC7Rx7rxOJinTofCQe3oWi29dgTrAAz11itWsP2YATSn7582b786mWfAYzAegDAwQiag0GLVdU9NNxnL7aF6rlscdCbJ3XqTTHL7K9BW/b4I1d/KWbD9QVqMwJ5i11pFjB+d3+PxJYAMfvjry/bzeqi3V1ftdvbVbu7W1Eh+eb+YnP49AEAGKAUZllx3giAE6DpfnBu8C5a5yxaVUB2F75K8NujsN6nG9Ve7lsAGNBfCgDuys/xeaUf2FVeJQzz87nGi+Ca6eodAJdKct8D3fjqup2EXAISY/yS/9UZAduC2PhbTdhpz0tcro4CdNzc46soQMGuAwwyOWkhLPYBJwBG4hM2W9XMpMva/5LxBa0PjtTDzPY7UqAJgMNO+zJgozl2r1Og9ReJFMr/C5xr7FVvSeH60RPHOkeswFnGR4cUIGSCkqJqwhVuYcH5SlfhlokTCWZlbzP8oKjeSNjGuWD0UbD6aHtCrIr1PlSBY96xhRoBLpH8ZStLJGZTGyaruWkjAbCVoHFcNhRfzIxyAjyq07Zxc2LDz9z3uAJgtjqBcXQlJei37y8Ze6ECzNYn+FPqZGQ13rYuAW0uQsfdc3HQ8Vp9b6U887n9+gCwsi+5n1Vdg1GhsEDQdHJuLzJp6qF49okAMFWeOXbD442UcXP0avBbAdsSOMvFs1z5nYHmQ8DTiy8Xz+joa7Ddr38pGJiy77UCvO0choUyK3rCwUS2vH72Q8erthIbcNvXLwUAjwFRnvNyBTj/3mn3rmr28URZYdU9Xs62JgCWETKVztXZLgrjAM7OcqoCdxpr6WVMw5ZVa4OQHvSH8XOFSAGggrXaWzwD4PmZdgNaxFNMHaygdq789nM0BbE4cqyNH10Bdu8mxyApK4ygH+rP6OGEMQYNlD3BVCWUcMtjAbAzwd5HBAP8v9jHmwsUARziTv5dKsCiYWUFWM6bTqLYAq9LBY/JDsg942rfuMbr+sPPXntg4uC5imIqjQauC4KzqEDiWUUvau1DrQAY4EQzIjPrTtXMoPPi/e4Hx7mDFgwFaAHnGI3Efi2JAknJsirkitLMZ0zhqKyUGjSqGhoCWIVa3KvAIZrFqnEkV1whnwOG0VLqhiCg4/1H8BFAV6Mw4h9oadGTzR7fEFfq4zdMrYsMP/aUhFK2AOAYY+MgykGFgE4kgUx/juREB8FFwKva9tqaweOFv5pbNmxXBgBcqr+D7yniTmag1ON5bGHvLTaFcBLD4vqLCjn7+XqP9Y4C7mjvoHhgiMf1hFCcAxJ9Vn5lxd1V1UI3ziAznzQE+J7/DRXgF+3Lr1+2l6gAQwF6pZFBrpYymi7Mlu6PJ3vJ35cEy1q1OIOoktBMEOwkZ7dn1dB326Zf4ineXt+wyiyqfAgKsQKMxJAqw/dB5ZZIlvp9NSqtUJ+vztv16rzd3ly2u6j+7u7ct5u7ouo8O52PAIARM6qCHgmKrv4cY4qilU57FVckmjhYhgTItT9amZoOnBlfdtYgitAhghX0Z7XaqcKrZI7anxKoBgMsaM3+PT5T74H4UgCYjwSAM5m9zXHpQXCtlGeyBIAF2ufRZmobZIUyRo4C+KG9BRVJgGAAQgPiJ09ALYZishSiPYuWLSfRlqHqrWwbK6Kwt6wAX5HVZQBs8Exl4gDK7p2lXSIAzmqxz9P7qD+b8AlM2ocCtKnOts9uHcPDJQX4EuwyJTQNgLvCfPQDs2WnT2XIooNjKdum7o88pSBG8gEAS79BSSj7jl48Cdtn34P7GU9TST+zX4LZ4jjUSW/aOdjAiU3QzUpZEBUAw0eCTYTzIwDGLODTy3Zxcc3Rew8B4FpwqUWnHwuA3e40m5Z+PT8PBXp7BdjGNszUkFET1cKgNmf4MnOzt9uePX3a9kh9NpVEwRaMWN+YUbFz9s0X/3MBYBuT+TvOUxLh6xXgmumu55sVq/V+5U0PebECzJuu8SzVKW4CipuO/UABWI50Qw9ZvR/z6z4mBXrpmgxsTeGeXzP8dzhHG4nuqEowbUDhS7WjAX2mgop0cnbI6WiUkQyKcrnhncpcKKo2cP09pQc4K14B0goIJu0qqslW/nXFolY2lp73LGJlAD0EpSVozWPApMHxj2wD/B0U6o3rNhILtg+sbi1QoBO4iAZ9jt6ZoQK8IiC+NAB2BThUCXN/rFeABX7GPpW+niOBtO0C/p4UaKw107aogl8qDEsAmGs+FGy9ZmWTS8w9VTer7XBAwIRk0LJMMXWFEg6JNGM6dvdoiUKJzwFgx2gMVAYgaoXgCJVdJori+TvJYZBqcEThEQpDSRnZ84E74Ak1dQOVfK5JuUNlWjRo9RlztARp30UAi5UB0YwtmsXKRNDrCWymReFV7vtl+wDamCqZErHSHGYD4BhV4bm0YRsMlpFkcI+37ZX7wNznjmSQe5sRhLBKEZVtnHOCX1Ogc607q9/9U6kE214LW4yB8mMB8NJ7ZwCcgVehsVe2SunBXVqL9X57tJTXg+ej16Qhn0FUYirzRfR0USYHABytLfZlXoumW74/u2IP8OdfvmzPAYBfCgBTPO0xADj2pByp7obsz9QYPLX38IVrY6JCMdqzNQn30v5mHJIJL8z55frnTN/4HiNiAIwBctXeEErP7IPHyKSYAwzl52soP0P46qLd312LasC4AxoOPzEApgK06Mb4wF1Uhwl6ZVMGATCCB1dlkRhRVTdvkZlTKq7oGeN3FEDox3L/r4s02bcr32u1aBxXE0myr9dr0YnxjwWAa2K6Vmw3+q6w+3U/bgLAS7FqrQRrJr3U/TH6CH3A1olAm4vpz5iZSwAcIM0A2EAcq9Kj66xiD9VhUaKxTnXSrB7HDF3QoK2HwFnVIfqH10ZehFtp9oex0dhWqeSqMIbFqzzjXvsR61gAGOeF8+d0AiR/cUqkFosGjYQuE5plFjCO4ZYMz3LXtULbxJoN0KUQDZrXHtRuXKv9WcaPGVPC/1cbWlvifA4sjkQS0OJ/egaZLM5j5IoxADaDC/YBbWcnZ6v27vSivT+5aqfnVxqFtFABrnGXzNtoi9LWlUiyYKX+/nif47JaAa7J9aW1/ougQNcTq3QS9UZpAXquL8cchZQ8DMyTp0/6iKPq7NS/oSPn78fejJ8TANfz8M/4biGMpUxudeheDD8VAB4Dje1V3fq8HlMBnhW287OW1eB0rTqHH9sDvGicS3iKDOXixigeg1m2HUjbay06uDdFRPRB90aOoa96z1OoQGAzKXSsngYIxHKVKM64TpmFjMHlvXIcJ+3MXxemMo16eoQ2kl3IKhSlLazjyrRphfM98TlUY8tAfPq8IYCNg0TifFCAtuP4sQDYzs1giD3AVxp9pGzkZUMf5NnFFSvAKwICOUKB6Zzza0BUWRkGwPP+q/tlcQHJoucQ9r9DBZiOO/qKNANVzBkD2u48Fyioa89xw3qaK3xep+6jRMbfAk34mwEwAhY69ACNFuPC+VIsBQA4eoEBZJnUoTqmKv2kgkXPt+8/1rZn5VJkhCBYAis5DmzsWa8JDvZdAdQCADNJIrAuACCVTVK4PVYjALArv5VdsMm3mC3hoA7X4KSYq4+9ryv2fO0DVnI3K5UULiuzGxn8xTk6IOEcZgD6rnYtoS8HBxUEC+xrT0jB2wnaAF4FhOFHB0E9dinJIv99ySZsSoo+BgDTf5a+SPexjlTkkclgGyx1VIEcB3t4X1Z3lYgYac7SVcDzcY+cK8AWWEs/U4V2WntzctG+DgD81Tev2qtXb9v5OXphPwAARzV2CQCP9NN5k67HP7a72vsChjh3rYFMiPCdIT4noBtiN+wJDtpzVH9lL4MWjbm/+Mfqb1KfMfcX/b+t3bbdtt/aLlofsLZGSuRgSz9GBZjsEYFf9P2Sssx/IcTYqetj9XePr/H7urXvxRjqfmARWKShV4sdbxrUhj8PsF0BMOMK+PvYv706HJohAjTRA/wDKsCb45qML7YWJ6akyhIA1r7KCvC817EuNFlAFd+nT47aMwphhdp/jMwDOOSMYALNEHUqLBJWdkMUyfYZdg099qREcz/JOGE9eva8/TwnEdBea561r9tjwXoSpxRrcC04Z7HmBIKl+CyfguelirLEOGH/YWORAEbylu0/YS/VoiNNjqo0X+8XE2whmEpsEKOQXPHtM+tB644ELG2446xI8JrlhGPjftbPMAB277b9N2O5YLnQzhVxsLqOaiKlAmDHR3gWVII+wTzgC8Zf9PEPAOAZ/G5al5mkK3oUv1YAvJ5hULc2lfsC/FLdmcIgmutLZWcGcnJiR8dHfcRRpWLWn+kwO6iINNGGymQ6sh9PgV4DEQv80Ay2M1hGEqCCdh8nwe8ogrUUYNTPHt9X+VNZAV4K6B86Lt7zUAV4E/jNz0vBpLroPyYArtfhyq9/95CIl9cO6JNKvMAQhqgQDGBEFK4QmZKZLjMFLFxpZcBbhElMQ0f40ivAsVYYqHR6dIhbkXaeAZ6Ml+n/0Wc7kJdyzddZdJLqd0+cjkGnvFCVTQCc/SR7XUUxA6++f2oNrPQhz2sKx9j0JRql/rpJBIuOgGMPJgo0K8BSieQc4Iurdnlx3QezG8yMfcBLFWCd35Lh9drYdgF/7wowgS+rWtZOGJMrDl6WnsKmpByvu1ClfX8UZEpgwxRSAFmKYsU4Jtg7juXBiCr0NAUl3QBYFWAAYAVIqAp4PIYBNHujIISFav8lRq7oCXgfEASDDg2aHTPuEpdyFc9JpLSrWmcMnEJlVEmSe66hbQDY1WwBc9HTKu2qB1o90B4rmXifAt0EZAZjDlLUa5+tCwpU9FwrWOtUbYP023veI/ZcR6uAR1G5EjxQm0ulW0B4ZCgNbR6lAFn3dPc1AEx9/uyWPT6xgx4DgA1+q1+fqfsVkJqZIAXouGcWjol+YIvEYZ/4XpsxNgSHIVSWrIOYu+sWmQIacC9evj1vX//tffvL85ftq29ettev37fz8wsmFtBjuJ0Cnb56vE01ybpue6tdEqwrez4qZPIrAV4sGMZnHvTQSN5BBMvnaBVovQbUZ53/Hft9BZIxB5gzfwGAkXBZnbfrq7N2uzprt7cAwAjxDlkBBhUao4w228/Hi2Bt6gHejTGZVIom/RnfExQk0yWqwSy2aEawgGk5u66NIP/dQJNmIiGAstkIPSEV9737+hCr4zk4EVd/Fqhy0hyf/HEAcLSg8FKCeRaXNTNV5mdRL38TAM69plfXPWyarlWUMQZJADjp0FLul3ghgLCTpzpWto7h6NSBCN0PzZe/ow9h8jHaVVg5LbZYTJYUAJQIZig8R7KBtq3Qo8U83SEod7LMfkxJZT1LsSJUAQa4pgL0roAztCiYbI4JCVaGBgDW7PZx/JgSuJnQZFWZ/b6q+kL40cDe+hW4rmobzCRyMlCiYvn8e7tHFGX8vJy4lhp+iDGWpEuPZ8uCMAD2usB54DyhBI3qL4SwAIIh3LUJAEtkNlddjbOW7MJvHADLqJCGwpmp+23/4JDAl+rOofJsGXkYKGbNURU2Z32i/dSbKFC5XUH5YwPgh7LfCYCrI9OKWKJs/xwV4PmebfZQvy4AXMHvDIC3ZZwYoEbgRBpMCOsYPPQKSgxqH4F8PkvP+O2BVYhb2dgm0K1ZeYHXpK7oXAxCTEt20GwAO4ectjHuNWHAzdl7QY3F0PqJYj2ug3BEBfh0Z10+jHtsIoA6maOk1LiaPiYANgim6FXQnaFEiJ/PWQGeADB7OqsQ1joAxtlumwm8NUn0d64A49yczVV1MSrA5SHg90u9h7ruMTzqScTa9+hASlpJoTjp9brLSi4SRg5scExUTCXocS3aMPqZ7u+Z9ESQgQAJNGjS5JAxp4Kmqm/st7q1EMptA8W0th14n2o2sNRF6dAtMBVAsiZ5/H6rJ0tUTRUFrB189YCDINmjmEznVvAFMCyF0QpcxkSq7qFumpVDFUsboCdAq7S0OpJnBsvcV0GKrddQRbqqqJcp0aAJ9gRTVH0toCWbpsDOExr8uzkx4uuprQKsGH4kAFzBLO1bfGAmtceEzPD7WKtkvgQARkLEVR0mHMvYEFeFkx4Yvb+hnTCLYFlFfymPh/vx4s1ZAOAX7eu/vgoAfMkZugSPiJ6dnyzVde+/8V6ve+Jxi472dRPt1ZVe+RVRfPlsQ/APVVkzIyBixfXce8I1u1ivDdAbVGhUfDnuCD2+pKHetNXle9Kfb2/O2t3dlcYP7Ry3do/XXbUYLLIcYnyECvDe4aH8J8YlodoNyjGFJqUL0GPC0vsrteaoHE9OUL5bKuJAwRLBcjuTj1d6rsvnaM1FS18FzWsVYLEX5cuDwv2DK8BeEwlON6ejtkV6KRQ17L/Jp89g2ABYscY+ga9nAeNnUKLdsvL0WAKG7kGtLQguGGCdMknJUXRiciFJCX+iefNirVAAC7Y47JiqwgKQFqvCGrXqM867svgscMoxaZH08nQD2oAJvLK6HMwh3F9SvqlfoVhNILiJoRQAGN/5ubGJqUHgVqWdHZ4nrou2m+rXEr/ydeKapGGRPkYA2CrmnkIS/qYL+mnCg6vqjjtZ3AmWiyvAczFkqQLs9iV8Cp7L2QWEsC7bm3cX7c27c2qwPAYAPwR+Z5vYsdCPqwD/09YkUC2vL44J2r5n4AJHmov7hUpG3MEADMoelJx3Iwu0v98Oj0ChG0ccKYuXmfROiWa6aLl6ys/g0xtVXfP3uUj0uzHLOjqT5azr0q2Ys+PrDzEDzRrI6fPGatwcgFTnVzfSfB7eIMMCC4pxj35L4mC0+dvN5bYK8EPVX3zO/H6da36mFWC7k5nAlp/ffHE3YAAAIABJREFUUrDuv1VQlsfRgVwBXhpF5ftFAGzKcIgKGSz6XrlKxOqPLV7QWOSAU4CATjSyxRZEMDjuALbT0gqADuGqLpwVo4jUPzKOPuqOKE7Qd1XZzBjpEZUyXVtUPkpmcF4HPRsbAXcFwPl568yJTk0s8395izCw/REVYI9ic5Uus4Y5l5VBPeYBX99SiRBGGFlhAGD0A6MCjO/ZpykV6CUAnEmmdC5VdO4xhlpeL7KbXGq6L9UezGtxvN/6L1zzaHvCWhpEFTCQ672Ia0RFS1lrKSJ3ymgAL3/QUOFz1TtOylQprgGWP0qwHdVCVnGn8V0AsgLA6u3Cs4R6MzLbrABDOCRotqy0gT6G6gBVoDVCwgEDQDTWLwVCKIJyRyeripQrBTH3cE89V6wqhPCInXv2Quc9xk8eveG+XqwPsAfUi6a1RnpxzPs1kDQFWrTiDLps6/1c5+CwVjc4yq/uQ4630J52m4LHm1VKtO2G1wrPNajZ2hMxhsKq1v5bKHJ6ik5P4nlOc1Ch7yLAymDDGXvtDSfj/Pn1OH09DmyUXOUSk6urfjD9w36p68ouoFL91Ls+tzvp2LapvG8hlrYNAKsaXEQCw2a6SgybZYZZ30/lMjIhcN++e33evvr2bfvL8xftm29ft7evT9r5hQAwBaMsMtZRsNkmshlKpkSfaXyGYwP8p8fgaW2NrxvX3VDLK6wJB+hWv/fnxygjnqfHioSwledFE/hGNRiPMsDv7c1K84Kv0XLyrt2sTtvdDRJVt21n77Dt7RxRBfrudtXaVhFNVICBzhdiEBQyGOuhWnvUdjGaiFU72IiDALet7e5DERqAVJXfPqeXC8oUcGXuBHyj8usqblmf6tUN8OuxhXx9Usll06PXuse4qiSr1cEtURLnGpPDFtasLVLLALjfkcokW2RvGfjabyhZ5nhxWwK3xo24AP/3CIDXfVr1c3iP9x+rwIdi9kBVGdVVtLuADk169LGqwE7K6zg6vsQbdQ7UMIh/0pJwS4x+JsMIldPrGOFVWzrwPmo86G86tyqMqM+UHsM+R/HZL9k+d/pwxEo4Blt7qEx9w51M0S8mb7E+896xwkpVaRVS/BxwXY7NqOuwCwCMOe6KY6wIbeaOfZXjTd0dxZgWTMUt89imGruJoSX/raR1iLNaBZ9AOCvR6/GHLAsBtIJdXUfYI+hOIDH95u15e/X2nLEX73n4ouoXnf+rMdWcYK0eYn4d/7sA4Izdohe8zFr3cQbc9If/8t+2AOCxT2JyVRvc2vgqzXhMsQVuuCGD682+1/ZQ6eU834Ne2UXw5P9W/++oOic6qTNvI6V33twzSPTmrI4igxTdFoO4x45Fmu/R/PAcKNjz1zEra/eXmzMNjB5ubqb5/NcCc46NGl+vi0qH4sWm55I9uTVYm8Hl0v3adt2b/lap3ptfUzKXpXpiI+t7sAkA1yp6nYXm63MVdxsA5maPIEhzOlPkx8fBanEfCcFwGIaRnpL0JtOhu+poUPLsXLSx88uvl8PM31shV3N5EwQbWLu8MBpAHYBZ2Zh7KXpoGM+pB7k6oh6IFtVf/46vC2OoexY0r0jmLKVStuBfXn9Vix0qTKboIaCP0TrudQSwOru8pkN6d6r5v5wHTEEGUYpylM16BXhOGOV/u1duzLr+kLXv9esA6EOOUUzomoCd14eP60y2+hdFm3XP6NqIlahc+nrdC6oKmZKOWod60nSgAZiYlPA4o6CP4XXPnh1LOCQoXwTApkBzxqFoY/5MnB8VND3H9zDmKIawlWj6oitf39y31+/OuzCabYGreAC+qC54JjGrwgfowUoFd9lM3X0lWKBM6yw7qgtaKw64+s8xygmgF4GWM/O6H5rxuGaPSwLEmfUMphIA933ce7L0N9Jzex9qtC5Eu4KvQwBYQaIDwXr+nr/s5I/FsqpvpJpvPEsGWtx47gGWXfK+JIPAbIF4jV/PPyyK4vl+x3G3LH49U73AgVrfO2XGeT1E+i79dhsF2uvJCU7vF9tbjxlx37UDw35MYh0Fgt6XfrZImnz/+qx98fWb9ucvv29/++5Ne//utF0wILwmsLS4lO+h4g1X5qudqUn3uLG875VCvM6wGW+tj5FJ5hqA98own2MCYPo27BOyZUx7xswsUaYbennp/7BvVu366qLdXl/y3831abu9veTf0ubttbv7a8743UqBjgW0c+fwPq/mfhfHw9oAQDmK3l5U1NS7q3+u/EbV11NFQhWeNhLxI8rQBKcxdYRteGKb0C5ZaIixpoE2YisVanRd1u4YFbcleIXf3QX92irQFuXyHN3UCRmB8QiUec5xG3T+Y3yktbcU39lmJ4PiIZ+Dna4EjOPCBM9zvOhj1bjRa6uLLBFYaSoB2TnHB+2TZ8ft00+O1fYSAFjK/9lXXAEbTkcJPgkVGhza1qEazMQqKqcEwWJZONmGx6mZtTc5fq/EO/J1GN+n1pvf/+6JbIjHVeLuljGWHk8Hm4e2HOiN4PPwXgl8eYpB2jDYcY7qO8IM5hzbg1fQzoevxjHBQEKfM8U9LxW7mGXUwW+0HYlJmAk//LcnBygBo/iwxok1CZs06GS9rLeS5qrB8WHjPFnCcS+eBc4bvvnl67MGoTImB0hTT9FfuZWMqdIGjkWUGcclyA3fVI4xA2AzbH3WxlB9vT4IgKsM/LRjlgLaeVNlhlIzfL19lbDEZoRxQqYOoPegHRwetoOjA26UHG8EQ1OVnvUpuIEAJP0GTUIzS9mtTUCpblwZtM0A2Ib8IQNS/z5/roE1KgabvjI7NZ7LHFhVJ+ZFpBukDTH8Ln5fF0Q1XlU4zNf5YwHwWE0fr3ameW+7F3Ng4+ueExv1+cwAeP68DwHAvX+iVwg01sBfMFjacFH9KxDW524Rqm5sYOyChmzhFa9tg2CDmlqF82cKADuTDFXl7As05dhgKFWc5bAV1EXv4QIAHjN/Y+8is40LAli+HVq7MVP2MYZi4cEvAeC6lkV3SnAyAGDI72NMAoDvxXU7PbtsZwDAV1Jq5CikEuj7uCPIToGs3C/rBvshO7Bkh4Y9ty0LsHBwB9oGfH6+vude/wYMpjapXcRq0DnvkNe+QNuVQ1PwU/tRhzUfCrAGjzWhhkDh02dHtOWitskYkc6FHt7o3fJzwHbxLFYESaA+HwMAx0gjHMMqmbc4t9v79vbkslOSVYEGi0gZ7Aq81du01yvKvp7KCMK5pdiV+sYgqqaesqQ+S0VZQZh6gAWANfpFAY2B45LtrM+JGfoIrroQU+wrUeJiBnBk5y2gwp7uGGdm8CvwHQEezi8E4UxrRsLANEBXinGNuI91jbqvzGBeAMiMhnFPoC2pMweK3fPaVGV2swFYShLUJd8Tk1GlUOCtY0rVeRTh6fuKm6DM543kzSCCFSOkGBxGm4sBr21trQS7t1wjQqyXULU7JFCmio/o4wDAf37+qn3+5Yv23fev2/t3Z+3y0gA46fKj3XHFdUttIi50m215yC51W1qFy3oPcCQ6PDKGCa4Yf9Qp0jkCSWsFis/XbXV50m6uY+Yvqc8xBWRi1UVk8ojT3Gk7d+OoHQNgUJt39474D+CXGjJdyRlaMlB9FlhVFTgVl0V/jd+7iMICS4zeLG0gsrGaDYzpIwaiqLjJ3gY1uqhGa5/HaCRXgH38+Lx59q91FGzDUfSp9nyu/Fbbj9fJ5+e9qvvLzAH7hYduvOy/EyxOZtd+crMTxiPVc8IxDIDFulAiFnYM84B/98lx+/3vnrZPnoXqf4BGvIbvjQqtC0EEsFZHvkGCEiO3lFQFqwgAFP8SBEevfaFXIuaWyr/YOq6I+z7TX6Ht5nC//V//8AlxSrXj3nMCmPKNODw/+2LF84H/AZPpk2dHBPsdJAJgYzwgxbDwbMdkOn11CG7BH1LQk9dzSyox/Kao3QmcnbTzfGJfh9vmvC6kqwThUiVPkwml2M6AOQVVUwzQx9R3PW8DYDCTuv2K+cU41zfvLtuL16cahwTRSgpeCu8oTlbVuK7RJX/gGN2rrILc7D9Ov+QWJL8uVaFp8YYi4s6PAcDhY7buo9swfjYqNhT0Y3AW+xImUL8vADBoz0chFZ4VX5X2FeznjUCJv6j4FgNbHUP9eQkAL712BsB68KNDesj5rIPevGP+21Ll0dc3G7fusBb689b+Ns0pHc5loQLcjWxRzvbvfikAeN6EPwcAdgbJ9CXRh0PkJwJQPq+YoVgT8j0IjMduIMt+9aj49tlyYZC8phzUGoDYQPkYXiPbALCoMNVx5RxUVzCcDVRvsNR2/TcbO59Trf6O51PBcQbTzjhumXS01XY48K618ErTdb8jeoJI9wwaNJwGKNDImhIAn19TDOs/GgC245NgkpQdKd4RVFuupVCyrM6lPhQFMK6meGyH6U+iBqviKUBav/D8keEn8GRSU8ZFgFI0NVPS/f5O+w3qM4IEvJ+KzocKnlR5lhOF4iTpyZyLqGohg4gQ3qKqaFw3349ziSpqpb75vE0ts0gaRbrc38veX4FI06QNgKGyLCGgGJfUEwPrPiPteiRwox9L1YTM0BPIR6++kxi8F2WMhv1hrdhKyEsA3QGiK+abAHD1OQMAHsZO6FWu9GNtGAB3/zNhNie6N270UoFfeo394+ALg0TmwDXtUxF7iRtT77UTdg78ai+f1w1Hu/UKT3kWQQvkvQ8K4VwdQZAuaiEokRKE+fbFSfv8q1ekQKMCfPL+tF1dXrVrVoBdiR2TCtmju9U88o9bY5BpNv2mo2VAGb29UfVjBdDV/w5+pQDdxdM4Bglr/7qhX/hmhQrwqQAwZv7erTBNeProBLT3u1tUoPu7NgFg3O99gd9d/NPMcdOZVaHFHN0AtQa/fWSRAK2TGaBKtz34SIkXhVsPgFRUnRGHxt81tWGs/taqbNL0k/5MYStTey082anT41jKjwWAM24uALaquC8sDvnfbC+hP5nZYQ/E3EqemmZssT/ZYQHgJ6yyIlEKwUNUTZ8d71MNORZ4xCOmbUcFOFT6AbTEeNEIHrTUAIgKLKoKLB0DVws1eUXvEZB0LOP91McdAQD/n59Gwi1vkJMfvXq6q0qoPnvFPQN7/ezJYfv9p0+oCC3RrATSBrmZTJYtMPiEbcJ/Y4YuqtoQwIKvw2doTJ8qqfhKMKuiBhN/oYk0FySqfzFTyjGlWul0DINnM2x1b/xIEjDzWjsLSWAWzwIxGESwkAB8f4JJHHoeLog6uXoXjFZfy0MAeAbLZlrZ/+i4dbLHbFt1Ef68RwDgMaM075OHijvdgbH6q0wZVPaQRePDAABmgKY+X1SAQT84ODzodOduoKbNh825HzLxoO+undsDlRU7x/q+2aH0G1WOta2iWY+11ANbHzReuw0A0+CUERfjscfrHY4bAJfBa/TY/FoBcAWR8/OqG3IpsTHfP1VAR+W9hyrAFQDjeOijxEgkZI/RC7a2XqbkRO2X6U6vV3h2RQ0tFWBlE71pY6MG7flDK8Cq7mZ7AJ1R6Vth0FdGNNWMYFL8TLGKKrP7ckq/nR2HHEk1kpLW9z1Y8LFbf9UrT8rb9dc6mZsA2FVgBP7IlMIBymm8P72ICvBVOzuXJL/GCvz2K8Be/zkCKIBwjIGpmdW6f+Zsdx3jZWo9g/zoN+0Vz97PmDQsUqBJRZYYlWyeABocIlUuqZyc4xyc9e8ibSE8JwCsQJKO7r71AIdCWnfrisrKtGu2q5RI9wMAR7JnEnEBcFEVWIAajpzjkCg+EiIqUUFw/xmpdiGahfOqzIKl5KHtWE8QxR4ZAHAAX5y3+tGCBs0qtnq5O9iqfbtUPNU+6BToAOPbKsDeXDi3CoCHgCNeREwUzxogXQHF8lb+QHLD2kFYnbbeR/x1trkzAB5aohy4RYXDvb/2BVgT2ifZB+f72oUPo7XE69GaCbM9ti3F8bRmbts3379vnz9/1b746vv2/Xdv28nJGQEwKqW1f1f3OSq/hY3xoTbzodeP+zwrzf58i5f1eAKBNqmwQV0MAQYBo6BDG/xerdrNzVm7WZ2T/gzRq/u2ReX5oZPtf18GwHtBf0ZfsUYbeWwRKl3w0/i9wK/m9CrhpxGZ0RNsMCzU0Ht18T7eg0HlOSv/BMtYNyGGlCDYtORIPPOYUor2yCD1IfvvAQ6t1D1o2ChRnv61cCkmsVfvgaUKcJ0ZPe+dbb7Z1bn6mObXK8GVr6h70f6nVoBxfk7Ioh8YFVIA4N99+qR9AuV/imTtt8PC7MQxawXY9hnAFlRbs3Ysrgj/j0oswCITmOFf3NKTo+wyaVptBmwE7C1swz/8H8+S7WFWW589bkALYUb1IV9crTQKibOAD9vvPj1mnzPZS5HsqMAV4Fj2UxGOwbXvqFSvdWzM1/U14Vrh73g/2cbmwkVovMQs5RojzxRos/8qADYz0T3C/b6UeK8XQuK547XV/jMZcHXDEXAvXp22dwGAmYy9kT3oz2ISjl0CwLOZGH1SJhUcq2+qAOs+Ty2k2yvA3HobKUxLAHI+2QrwlA1CBWKflV+NN0LlV+ONDg4wO0vgVxkTleq1qfSA6wbGTcRDXAoylmxrPd95o26yxXMwOL4u+8ceY8uXgsy5ajIcJ3j79Zrrz/Ni6ccvD/m3AIDtAKoj8H3yZvypAbCNOb5zbZbetk3Px+u1gniDYDsC0Dwtq+9+Ej1XuS2/94dUgBU4K/PYaX7RQ8nr6WIuFpqwOEK+Hoqpfq3uv2xC7af272W8P14FuO6FGhOmKJaC/XkWMIyvxCNuOZD9zBXgs/+4ANiOjUCKo+Ry3vQm8Os1r6CxZpXl+RIAK+s6J/Pwmc+eHjPJg34nrHWsOQNgAEfOCAz6cH2/M9juXXblkz1N4Qdw3qIjqyLLCnBkxF0FBg3awAXVYALgmONYRwt5DVOUo8z9vVyBMh8U6KIiCnDTAXAkVCwYVedL1x72brNKYhP7U/dZCtiu9Jr+LNsgKjR+1viM0CCIbJNEuoJ2TQCs89XoDPW6PbYCjHPRaLAqzliTT5mKwmuW2R1jL+ocdD/GV/o1tQK87gfWjzTHCDnmxvbOY9+0nk0bdDVXFWCppKqyouDSo6dcfWdQ3hOKAk4Gzjgr3P+r6+v29Xcn7Yvnr9qXX79sL168bqcn51kBHtoOsg/e7Qjal9tp0JXu+tB97QA7otV+fCY0YtQc4C6zQKrMkiY69FCCepF9fL3ye7Vq16uTdnNz2e6vr9rt3WVnRa0XJwRoH1f9lb9ZokCj/3cP9Od9VH/BJHSsKICrvx0kxXUB/LKnl84MtsNV2qg+lhtqyj2LN73XMsC1K/FdVCvo0sLUWSHmXG/NIHZlWOvVfcNVwDUBe417PpQCvWlNuLKL9f1jvoa9vVANlkBtVoDNwsDegh1+BgD86dP2ewDFZwC/h5oAQHpwtnbVvV/tMyvAAaKomnx5w4Q3fo+qoyum6LeXjcR3rWuPQ8o4KNlyaoXYY3+yALESqP6Ov+PLjB8kG0m9Xgnk4T2wFZxoENeF3mYnjvFe5DY+fXbctTQqjdi911j78CcA8qfnAvaIbZw0FqYaKc08X44yymKPkggW9ksatO2egXKfBNJBfoLy+T75PfTpYVPwObBfON93p5ft1Ztzfgf7Ds+CleuoxitZnBVb3s/COJp9QJ0V7L8NYLiInfn349/X9ZAeqAA/vDXYw7slzVvNN8cbsbc35vnSuR+w1xe/Ozr0yCMJDWXlV+fRpetrNmLucV1SDOyRR9D5Cj1KDf4pduWHUL/3tw9VYGW9HwLf89+H/74HdWJzhtRO1g5kBvD1IfcnFeA3RUpS5bG+pi6gen2/tB7gmQJXnYF+NjVmmZ7+sXqA604wHdpgr/ZEDtWHSo+ItcK90jNnQdWM3kwHwPlZ7rFJQOpsnV+zjQI9A2D3yxkM1x5hHC8DunQEHBnS90vfhZEpz4SU1qrOSvdDWVvej4fNyKNe4XhxVIVW8O+qF8CK+2UAhJF9BB0aPcD418UxCujq1Q4nHnoF/tfdA+y9YjDpGacEwFFJne2cM9F60gF6I2kyV9Zsf5I2rCC+9lSB5gbwC2qbeqGkBE0a9MpqnQqy4Qz9LGzrnKVm31iIo+g8tGSkLKk5t66omRKG/URF0aA8H7uXuIBIK6LXBeg+Wtj3CoDdO07gGz22nDcZdGONFZJTV5AmMaz65e3v68M9wQ2zCF3O9zV12+J0Cqg8DkpKobDtVqjW/cNn4n4g+eMq8AcDYFAGS/Kt7o/BP5biz6YkoNfgozb4wovmBHraf63POQnffWKha/YKRwCPSoHm8QorZgDAkYDXelKgaSVx+x3PvNaceAWcOGcAYKydL7552/7y1cv29Tev26uXb9vZ2UVbXQUFOvprM3GdCsw/9H5tep/uiyj6EgTSwqzLU8A3kh8EwtiXALsIkCwW6NFNqgDfXK/a7eqyXa/O2vXqot3enLR2e9XuQyxq+Xw+LgDe20cPsNSb1UOr3l+31+n38EVT5ddiWeGhzIhhdXjwWmJ8+Z+rrAIVpup6LZoSPYJfHG4Ev9bIKIy0HcenBbhMIlcfAoCVkM7qYu03dcXuMQDYe9vrVLR4cYf9GU6M83kXINwnDwQl1/vVewl9sr/79Cl7gQE2P3l62D59diiWi4WnJuot218iSQmGjuNwqUGrZ5Yg+EKUZLepGASPooa3XePC4pCyMZpnj4o0RbuijUcaDPKfeI1ZaEjmAnxfogIcrUB4DdWtDeqPwEpA1Jh0ZwiB5XUmPbeLD0bLEOw5e4Gjqo3PM9WX490sosoKe4y3DDXptJk5LcT2LAuB2qlzjJjV3mwNsT2VrcOaFbD07/E8MLIJ4ldv3l9yEoda0FZS5ob43zB2r07bWBcYzbggC45eR6762i+5NWrGRpumeHwEAKwNv+kLxsRfoH4k+I15X1R91pxfVIBZBSvgdw4epD4a1WCK92UFmBt0k8JxbMxKp9bCqNntXICbgO0M9pcyFuO9WKgSF4qyAPByllfXmdlBHLcb6TImJx1ooQOEhcs5ZOUzfkU9wHMANCcBfkoAnJtq7m2MqmhRA7SRYXA+GW5m88Joy3FoheDZkvYfqn9LALiD7SroEu/HoQRkTHMeRbC2AuBC46n5K5w/A8TIGKJqp0BT58xMeB+9YAeYow6sDjxUih+I5lztnl9WcgX80wyA+Ttnf0OYCMBEFeAVv0MFGoYXKtAwwpdwiDFWwBnh/xAAODLF7oflWosZZMP1l4dgAOz1XFkPfhmBHotC6dS0ThQQsteLIy/U34XPFwCGcIlo6hT1KGJaPjaevwCwacDKwteEDERB+lzbWCAEMQFW2GLg6umRKqjIxLuKagBc7XqC2AKAVwC9OleP29LP8TtcQ4wMqrN01wBwSdrhM9EbzevssyYFsgziWf0NIGZAT3oemFQVAMdMyAqA3Sv2oQCYPXMlo1+f9QyGbffq9/F3m/tU5Tu3G4dl+x+2KISrFOVn9UDBVdhY27kNIlgUTtsAgJMyOCYh6ppBG0xWYJT4wzljXSM4//cvVP3FDOA3r9+1i3OAxQgEi8BU+ppMiLtKt+0ObSs+1Pd18Asgqw8bow7OATat2eAYff2mZXv+r3p+leC5peLz9ZVEr26uT9odZwDftb29J8gstPv76wUa9McDwPv7T1kBNq0YnymfKWXo3dAM0O9NezYFOUGtgaWEWsd4lj29fdpIUplNa871npobHTiYet3HLBUatUE5X7y5+uvjG2yGI+7JnwQxOTbTMTn/1p91tlZ5vQ0aOgsLbbaL8rmhqhwxTP38foiIq2cA7GthnLEPJWjRhNUHfEzwi35gC0fN4NBxiIAOKo3X/Ej8N6nCAIocewgAHFVg9gJLDIvJ8pgfrHnu6wA4wRwYTIfUGaIgI8bygckEvNKnEUjsDu08qABfoQJM+6mEGPwPZh0/faL3wqYg5JdvDbVlChxK44jChnE9BvlgSAFQwqZINwOq0OhjVi8z1qfZTPYbPs9MEmZbknyN1ciTvjwWRmrRJRONThB6feNa9fwF6lX8uOf5nZyvCH6hw4LYCz/jPjlWUOtU0qHTBo5OoSaU616YXy+bNPf/ZnvOOii+bz8SACdA0+Xnl2ahqRdDgawEr1h9CMozFUkD/KoqsV75nR2kwS+dfxiNBKux2RecKh9Sz7DpTJ2xMAB1z+7DoDaduh30MmD2wsCayLtTX3vLDGu9b9UKeaC10cf6mKLhXAv12RVgUzUG27YFAM/V5jn7l8Fp3sP52sdqwPYIZ1OPsz9niQJXs1YGxJvO4aEK8NL11WPh73PQ5yRE7ZN13+IMFgQQTBEdK4ru38gRNar6pBNRYOxrcOWrZluTEpoVXM0UVb9kpXnambjfDddmJVnuh0KLVq9nAOxScSOLo/RN6lhpIL3XfbwKrjcFcmsrJOjfBt5+Bn5d3S9W3r65uacIFkAKHARmAasCrPm/yEaegoaDWcCQ5GfPpoBXNYyV1THv7U5RKif8UA//QwFqTehsC3QHq5CT5DaOQRqCpk5/Ev1ZNOgch1SrZvPaH9d1il/5fHArCF5nANxnC0YQEHN9nZAjDZqVVClyM6CJY3QbE3OKdb45xsn7Dq9D0GFFZlaAI3NPynAIYZk+rF5k9dC6775nzktLg3vKcC/Yo0wKdFCerfxc6NCsADOzXQTBOs1rfKpO6rhaiADJPdqdZlcobRYlYWATY5yY2Op2IXuWFdCpGg716t6bHDOMTRXXCDCdq8cg9edZKtheQ/VvNehY9/lVb0DvminJ9W7YNm72fznndlzPcdygK+OZc28WQTbvVcYLTlRaVbvQMplMKa1GtQLc6ZqRUNE6Et2wKqW6em9bSsoibM/ZVfuXz75rX3/7un37t9ft7ZuTdnUJAHzTbm9RwYlEQ9gT7cNZAdpgfpMffQy/BuDWlcCosDjxHkqsqg5KLIjzh13xvREVmn3APOeQRI2WAAAgAElEQVQEwLfXV20F8LuC4JWqv6BE76D6iorszgFn/1IECxMpHCHyUnY+EgX6uPUKMEEJEmQHvfrLHtouUqUxRwLCIWrlMUWxMOm/B2OrEUm9GNHpy+O4IxdmRGdWYSXVqN3vKwFCr0nHslZ+lq9IuvDcW9sB8NR+5SJQFkd0AeuFqVpp02sQJ2wq9vC8Ik6ur1GCqYy1Ul9XP13H2jw+RW4lnsiXuYAVe+rJ0SErv78DAH56xH7ZTz850vg6CwBGb/bgS0N0FPvM6Rqxv9T+1GnQBMGapSsNB49AlAhWZQ3VCrBjrawA77ejY7XPkIlUWsnAPkPMQZHNlfwRbQcVndV2w/nGmAkcYNGJUVeaObGA/iraPiPhjxgFbBLNNxYIdmLTmhR4Rj0Jh+kHIRqJ73XN2G+uj0LKCm5OCsmiiu+F7eF+FFzwfCU8mTvGP2qGMeKuVXsfFeD3JxcSZRzYd271ywTmHG/XkYJzYrbin4zPsh2rEmxnAMw98nAPcFqDvsTjKk1JdoZJmyWGhVMpD8ZDVAIYHYJd0JwLEFbVy8qkORKiV5zCKMhk2krFmcy2f4OPqBuyAqJtANgftSnAXQJG48D2cFw+xy04ECA4TJY2SMzXxAMdAgjj4AJIHJDISxWwFkfU8fThA9grVeh+jDhuz16a4jLJwNdjDZ/fH4/B8bg5ql/xMR4CAEuVCAPAcY2MR/dxe/UyAvL6uX7H7ADqZ9bN7bWwCICjSuOqgauyUrcVLVEZr3RCOI4rXACtfQZlv+8YbO4kUwZ9WQELAGsKVxfTCcGcoH4SzJZq9QCAOfPQ44qq+l9WelMQIcGv70s1mLiflZ5q5zk/94f+ew6II4nd36aKcfRJR/+jeoEBgLP6wj6Uk0s6Q1aBz6/YQwMnJYcoRdPxuWye9TsbW5yQHeima3oIAM97aek4NYmwae3XfVRf35MnARY8BsmqlFhzTtBo3QvWVBtgx+cMMe9D9D9lgkdre34/x86APoZxRjHGyIGZq5UCYZENDjEsWpCg1aufV2rQBK5UUZcPIK0qQCmeJ77MfOBrua+yIszxFjEL2AJTMwh2JhkgEcGUZwArCMkAhFQ6BCdRCfZsadPiGByUJlnbIu57BFAxDsO0MwN2U9W72BLPP6ltSmyhgq+9i8/ROUqkS1TAG4JgJBk4LoznavG3AOq0RWOvr6lpFUDOa7ImTOrfVNVYD/C1lvhA4+X+XI/D0J+W/LuTI/4cJu0ChNDGBmDROhyZCPUa/J6c66v7j3vZfUX08VaAq8/Lmcu5lsbZzBYbRLCP+43A7/tXZ+1//vGb9rfv37aXLyCAddpWlxCKir7aPnIo7+I6AK5tVhHqq4Qrl7/WQWU4oGP2O95tJktn/Y25ZyOJQOqzk4I37fYaFV1IWWEOMKpoqHBdt7ub65jze9Jub1ekS7vauwMpZcSBCP5K3DPVnAeq7HafsLkHGJVeAOC9fYxDwkxggG9pzAhoivZMm8YqrmnQ+C7FZ/tz+q/CWKSF6WssenVLRVe4z+unJoFtP4tytMf51HaSMk4r7XoyyOrzkx0Z7XLdE/5ZdNTcb71YMN1gWmoq+ML+e+50vsiJ7CX/lQyCSkmNe9HZYoo7PbklfUj2P8OGgQGDPlnRn49IOQYNGuJQmAuMqivsffqj8UI6AKZY1F27WNUe4DISKaqz1JsI9WdrT8huZbGJfi4+U+P4NLeY+gtsQ3ECVbEZ9jvYHqcY93O54v13v7B82E6A0hjluiMbQcZQ06gnKk/TTybLCc/HyVf6HSTu7X/YeiPbrnULplAKPapVxmM606fTDgZLsetNDDT7jOHIpCjJwQqgx8KG1qXiNq0JVNoRY70nAL7kP4xDYh8wfVJMTQi2zhLI7QWIsGIzgK2f51XhpKLi7Dwf/rRAN/pAAByKdEGd84fywHVYOLJs6PNlpi3GxrCJHHRncepV7dWsXwXooyPqG3rLHOLtRrNu5gSBMwDWq9JK+x7NWYhNn4XXCQyX42zrQ1440M2t5uQ5y+iHhWCkAmB/lgF9AtqgNDmYWcjGVUPWF8JCxVibYzbmm7PMdVEN5xf08ocA7kN/XzLyc1VxzEBlZVr3dLlXrDq9bVU8n18FPxkwjXLxHqsBw24AzI1uyX1UiIqzqRQ7AOBOP+6KlVWoqlD/S8XVEvQ0gqFW2nsgQ8nQYghZtSjjkax+GgIhHp00VHkjMaJEVjjhCK+szpiAOHuBM8G0eac+RIH0M9SeyOMYhFmIiUJYnAuM2a13dEjIlr59f8EZdABKyNBSHZLqw8rUGvxK+McBZlJp5n0z2wX3+zzWFs2vewxAruZ2fn0PcIpA4CIAjkpYB8BMOkqR09e+zrYpwlfhDJ34c+XXgha1km5bhvMwffmQAodyyjm/VgmE/gxjr8zCURJMUSbdwYfXPVRAQW9Tf66eIavFCFTIMEo6v3ujHBxwVjAV2PEv9wTO36ASANjzpkFDUyCivuMuwBXAUgkVJWJ8XU5odjsWIJHMjj31iFVFYvUs7wbt2WMptO9wjr2nOaYoGHDV2cRY90j+kOkQABhZ90H9vCg52984mVEz6X6W9fs2AGzQUROB2aIh2+z3W821gqRcz0JvOOd5XdaquF6vYIfgPVoiKpCnbYwkSAJhTaXA/RSQSVVeg1wHfKYLyj9LBJHK4kFFVztBghNc1+v3F+2v371v/+Ofv2rfv3zfXr96287Pzts1KZISgjGQ8D0p1m2NdeS/pe9WK819nyLUlREWG6r6+6TyNgWHrvoa/KISLJB+d4OAHn3mt+0OAffNZbu9vmi3t1ccc3R7e9mrgYs20LEQH/2WKsBWA/qACNYeADB6fkMUCwAY/9y3yyBArXqK//DMgxkAO2iDGWA5IoiYNa0gIn1+zhHWnigirbtlhJHb1xj/5hqzHoPjuk7ddoFimlThyKuOVqo2f46P1oFJVnHnW+z4Mgsw9RXrorPz+20vOv118EEj43JWgsY1EAAfhvIzxKIAgDEG6QlA8WH75ImAsJOF2o86C98D2Drbq+tQYlb1N8Ev7CB8Pu0hemdtu4MCLfsgP8HnXFht3OsEv5hiEEJYRQwL4Bz3EcdHmxWqzTgOgD3ArHt5nQiGD2TSwQwcz67flW3X1AL5SLwGSUxWfePcSbeGH4IP4jzgAMAFRFNIuLO8NGvXxQgl9HSd+AzRubXKup02Fulz1nP9Vwr0vPbStssWkwZ9dsUK8LuTC80DJgAGA0Z0dL8nxOWTFdP9RBY7qu/IOGxclbRVsK/Rpj4WLcZCIJ/1h1WAlwGwPZQNDHt4aYwkcsWB9UF3Vp9vAF8A5c5FzyxPvaTeA7vVQG7/owGjF/oMmLaB3aWsQf00g77Bif0EANgBPx+as2xd5KDQB+Lk8nXZX7LuRBdU0X4gAK73ycCnVpE2PaFfOgC2sd0EgHuwFNVcBvghUAODQsoNKYgJtlJAImjLAUY4dsPqvLViGyheAVgGWji3Spl2kOeKlgJ8jUyx4RurG2JnVGq0QXIFr3Q8fQQAHEUGMnNwq9emk5qTFetO9KG9m39fS04VJWIAUVe6qMjI2Xk37e0JhK8EgDFHDxlaz6Srvae17xGfqEziunH9tQHgDNyi5zxm4mqNCGzNYCEdWyrnAqzVHmAFP6KdLo398frR+gNYUB+VAbATUD0QiCSR5zNqv4UYCQMlKUkLBCuIwNpCsGM1ZjxPfPX+36CUOemJtU3QEswIBDcQxrLSr/eBnr/WExIpFtli/1WASlUS0E8mteV5DJIB8EwAqtUGi6zgvnaBpQkAO2GhKkEAYFZ/vW8VbPA8ogKMoEmzI7cDYASCvs9iVCSQrD2ilcnREyBzD2kJshzka8yh6cICnPSTsb8MgK16bKGBWizmfOeSXBbAdlU2RfgE0uIarOTtKGh6TwUh3X5GP6YqQZ5dusNRd51BE0kg7Jujw3UA7CAS6+XFm/P29d/etf/xv5+3l68AgN+0i3P0yaKKqn7a/Eo/rDjCfysVX1czNHBe/7BwDKQ7EXSyp11VVfoopCRH1cjmjSkEvk4tITjm3R3Uw+/aPSu+oIqu2i0Er64v2+3NRbu7jRm/6yXoHxGpbYwStqpAiwJ9SBCMn3dQCaZ9QxXYwliu/pZRSX0GMKP/pEqLiKzESNfXMAgQAM5qrOa1muWg7wmSSbcO/z2CX9mvJQCcNrvQiicxLMclaaud+C+ris43hapqLEMbFwWWnwMAq6rqvlMlDdTSIW0ICEXhH3qC0S+LajAqwU+OolhWwBiO42tBhdR2y+OCNAYxAbDHwbElJJKVK9j1aAGZCzeukOIzpLqvKnBO7IgWsxhfSbDHyjPYZbe8LvT94vVMzIVQFOIwa0/YDrpfGNfkhKw1IHBcUKthy0V/FmsNjKM+3zhEJ80mNFPKMSB8GmQpjRmIxfrINyeAtRZFv49koJOGpeiRLMIURtVz0HtVBU5WEc4TMRdAMJh4HIfEhDV0O0w/j9e773kSBnSFewaymwonCYCTZVTfW/fLxwPAunxlUfb22x4rvDJCR8eQqA/KVqjdsi+gVMmGDR9e0hdYefk/1LJuA8D1mBXEPQR85ajGjEJmZzdXTJeuYXMFGA3mChySPrSemRM4TmqtiU+9ehy90v7sep7zdfpe1Yr8tvu+eXFlj3VNOMzH+jUAYD/r+rx93sNg8ag8MdlDwLCrYeuhcFt7HGUzZJjorHtQ51EMwQgoYlU2+hVgUsgolpsBMCiUCqhl4NxviM8wJdTGLKu6Mn5VdKInxn9CAPwhe3qdnRGjeDoIa0w4mAaNKi9EsOBAYIhRAbYwBsQYJCQh6q4pOT6fSlWv++bXBoBroKSse45Bcp+s6XBa5zWA2gyAHUCB3bANACMTLmYDMumigHXKMRZyVO7cn6rvei4GwKoUSEna45S0v3Y0EgJBQfTq4oA92x4Z+5o0ch9nKkNLEKvO1eW1BQDmHEn01TITfxOVVWXfQbs37diJLlfEdf6VWWTtz3Gc1NOnEOvZ6f1uGnuUokud7hwU6E4BjyoFbIiq1RoFhWeB6oAqwDkGaakCTHsUStV1Xbuq4Pvfq1Bl/FS3iWUDGyhXAEx7M82kdLU2hc+mTFPJmgmkjx8yBGJhDBX4hHp1p/DqfQbNZsgM7SDls/q86x5smz4vwO3jmElA+xo2v64x2JXvX5+1L7550/7nvzxvr16+a2/fvGuXF5fqd4/qat2buv8BeOt4JG/KwL1jFXWMDHixFfBmc/RAdRfjKT4rjZt6gPVwCIDxuuurc/b+3lyftxvM9r25Ig36/h69l738/CFm/Ae8dnsFWBTo47Z3ICC8w9hSxReKX/UKrkYeqcon/8xEHDN7ddyf+pWJnfl6sxND1yYAsJ6fCzfBNivgV+tliWEQwrFF9bmvhUFP47cEgAWQHIsYDMPegQUD4EuRKVaADzkf2FRogUYlotxv7+KKWTdYthLBUg8wKo1QZcZ3tahE1fQWGiFSU3ZbWi8uZQNPZ7odYyTrQHtGUi8V+t1CBP+AKjC+AyzjGsju6TNyxQ5wXGaNFfT3MukUQojWu0Ac1gGwbTmOHyP/cD04f3x1popHNQW2YmwX1V0npCuNWRVgJ5MziaMEg+PBsUDCZ1iq5TjHrC5ra/eK/I2UqyGGRQD8HiMp1YLmXmwLFhpHKLEeTJTCFsoYnD9NcUrirQTA8uF5XL3PXx1z/vgKcPY7IONG8MsqLyrAu+34qeZo4Z/m/ibludJQDZL0PS/Q1IQfYDWHi3UfbKVALx1zDnAfA4R97j8FALZhHMGXQLGz8a7g+AG7x+4xADj9X4L5mQK97d4viYDVhIYzSpuO8UsHwHU9eA6Zxx/Jwal3l3MiY7wMDKaBZa1wddGTIi7RDROrDqLSibql5+vj1GCpMwAGVfCYa9mFXtRfLIpn7D8DYANu9yVFEOmxRVnV1VP7KSvAH7KvFwEwxFmC9pgVYKsmang8qniYBYweYNKgL1d0gqaymo4zPOs+CinPcM5C4i+/dAp0iW9VcfBMw0hGwlnbudTX+udOZY0KsG2274Uq79nbPtopZNCDAcS1FxSyqDyb2obnagC8us7nwh7a1jT/lqOUNFIJdGiqn+/spEgVAbCoT/g9KdBRcZ4BsJIAqgSjwrANACPzzhFbYBWQSlcqq50Grf5b9U4qMTrTyn2/bDNcaUSgRPsRtLdenS5JLFWocb4AymqvcBUEzyl7gAMAA6xfJWAnA2WBAm1WSqU8KwAZd+VSG4mfc6WrzwDYiY7Oaikj6xicLDItxuBGParla1DDV0Dp9Vt7+dWOLgpBsleimtvttkeS6PgdKAfLxr3aSo6k2r6o6OgDDAAcc+Hds47Ew19fnLTPv3rV/uXfvm6vXrxp79+dUgBL97xWgBXv8BpcmS3F4ei27zdgI4nYwFdqV3FPakJLqs25150wVxJKAliotkvkCiAXwPfq4h3fB9rzHef7rlrb2Ty68UPs+eNfuw0AH7f9A4DfJwTBrKiSWYhY8zD6HQ04TXOPUUUBbs2rpS+O/6n6617QrOIK8JYxRV3wyj3ClS6t31WKfSaDLL6WY0RdKf5tVoCFEypjTAl79dQCLLLKerAv8PvsiGrQoENbsJDiTj2Bqvs8AGBToAMAEwiDIdRntkvQEJMgAIyTKivQ5b1BOxC+Un2/qP6KVmwQLpafxA2YKIoeXYBSCGXh/FHRxrnXNBX9bwg0wi4CsLsXuCeoQ7MFNtbtLPQ7kbTvSeLa/8vRRxrPVNeY6f1eyx0AlzixJyWKBpAAcEwEifaOakeNLXDtjFfDfroXmKwkjuMT++7NyWV7++5cQqQUrlTL0novcIJWPQ/+//C9+lLbbT87/00T3YIdsGSurLr+YwGwAKWErwB+D9jjq3m+WNzHT5Thxmv4YCIYXwKipo9U+f+fEgDXyuScrbdxxuLc+lUUWX8qADx/Pqnmkbm2WuOm17iiu3itS1TtWBgPJQr6/Sm9k/6dP8uB2q+1AjwAHqhWlop/zgBWYMQgtmcGs88RBpI00dLzkMYie04MfNUbOPZczEmCrMhkLwzuPavIUc1SpasoQQcAySzqKPowZwiTvv7TAuBtayODNa2sTQCYQXso3SLYpxJ0qCWS9sz+HFGgBYChEA2gFYa4qOLO67pWn36NALiCG66RoECD1gWHfnR0aOZpXHpSh+B4UCWx3fYarc7GMxU39QAjeGDgE1VgJWUkIqJ2AQnlqMqqHi2KN3GskEYskCqHXjFWgBEQaW1j31kUBFQxAWDNJWTFmZ8RqpruY48qgqnQVOfcUgGmo46qKmj1+IeghTSuGKfhe2A2qNbjOAO42o5MKuyQKmeBK/hLXVtWOrJnOxIIERx5nfa1H0JXCCgwpsn0Z/cwb6oAC6iPCpwz5sRnVaX34bPLBlkCwB63VQE73t/XS9nY9rRVmInFkTB4VZ/X9slUeDJ3IxGTCWHrakS/Z9DG2QbCyshIPbad7YlAjziKhIOrVngvkjC9z9xtK7HOsUa+/u5d+9MXL9u//emb9urlm3by7rStrlZxjho3NPdYzGziu7YdaHJN+f5HVdeTLBQ0plrvaLviuL1CgkAU++2m3d6s2t0NxK+u2N8L4MuPodAVqsLXYhwVcbfHA9kf+srNAHh//1kAYIlhsfeXLUX4jgpczPRlQtk9wOuV3x6zdOqzq7vx2l6ZnQGwbFSlPXd/PfXEJjMCVWH3C1cwLVD8WwLAVH/u4KiOespkBGwcgKaZPhbFgho0EoQCoUrmU4X5IFvFqPsQAEkq0DEH2CD4Qr2/ZPAgmclKrQAwk5aT7fO5Cnc0VqbVB5wAmK1DxQ7L5oY44vUNz/fZsxD1OpbKf8cG9IMhinWw3+fYi+or9hJ1WACsDYBJg1bMAttuhhR7aJHwRf8wxB3jHHvhq/RK99YOHz+KNlXXRTG/fLVihUwYKjm4rkljAOwiSY8NwsbjXE8vVu3t+8v25t05+4DBwru5wTPBtdwMrTdjxTbtRf6+Ml1zr9TixQx+l4qYHRf9GABMO0g6s+S9IWp1cHiofwcHDMaPj494FeohiwbzqqTXOeQyOLqBSXv6KQFwdeRLP/NcHkp2/owAuFPSJgA8Z8mdSHh0BRg9nV2swsPYs79qm9vqWZYKDmMD/VYAMOpQNYCogNSZwgTBMSYDmegIoDx/rj4nGxoxI0KlOapztQJfK8A0zhseRg8Ig/pMGiUMd8mYVgqRqxq173EGwTaCP2UF+OMB4BwHA6N7tZIarvuBQMOBSMUAgINSZEGjuQI89wH/mgGw9ykz0ACgMVYIqpvKeMcar+ITBJMKNkzTr6wd3A+DwE0AmBT9cMSsYgadzNVZZsh3dvpc4FS6lFBGBcCkQIcSJ0Ai9hznCAc9Gd/Z1+ZqczAgau+dwKaAMQKqhwCwwG0Iq0VvmXqBU3gLzhyVcNwPr2cDYGfEdQ+S1SGxOfSKwU/qWlAZqFl8skpYLVcm3qrVDlBUrY3kTwBgfC5bAK40NuMhAGyRFgcuXCdTssmzv129qSbIQia2TbXC7bFOtQJsvLsU6BgA133m/jmvodn82X7hPe4BNhWa9quPrcmqjpOMS6bU1R9dR/QaLwBgV6PMsGGME4rU51c37flf37bP/vJ9+7c//ZUCWKcnp+2mC2B53NB4BtBa7nHIdHIZxJXOXdKVXdWtNMAA2DOF0McP5jIru7crAV+06QD0ri6iz/ey3d2i2qv9e3e/IokOIFjB4167/9kqwcsAGOOO9g4+EQAOGrTiUfhUgd/d/cOwP1nNZTKm0J69Z4P4iUsbaM/uA1ZVLKrJ3M9bwG/Img9gNlpQVBX+jw2AvZ+dVJLdU1IWAPj3v3vaPnl2KCpxCENBVApMIIBgA1BPYSCL6BbilzEGiaOQkPCW6KUBMBOsBJMrvp5bKASpbAMzJpN9VvuOkrZOIFPEN5JAnD7RfdANX/fsiarYqALL/mlDk6FE9X8lgLE+2LoSLTO1ymolZVC5cQ3zyD8mL++gtI1EtoS68Nn2D9VmzgC4asFki4DFwBJYVnFI2UMXZ/Sa3t8crBrfQ35vYnYBAL95d9leEwCLBo1kN64bvlN+bEzC1mLHHJfNgNb7V35DFXkyU+tUnEmzol/zjwXAkp8X5QTUZ4DfwyMBYFLeQIErCosDeCjzpOrMsp8TAC8FtVqpj+/jDR+RWZ4PeC8+ilQMtKqHcmAPRgr69oKo4NYB0NKCcFDbMx2l16m/HudZBI28YRzELAUI8+9EI1ng1kewtxQ01WPU9bDt8ypQKpcSzi2fVXdm8aIl+p6ClZy3u0kFOu+vjdfY881z93MzFdrzVWNtA2xo3uy6qJKyfWXEBqtToZyuJuEOjvVf61+Vn6AqW1aBLYKlmaE6lnuC1XPsKnBWkisIxr0z1ZRgPgJB39Me9JVMt8CyztPH2vZc58pQfa2zs/7d9gqw+oFhkOWM1BN5zmyveoAhxnB2tuJ8OjhAOEI4Rs1PBXjK5+zKWl3bvzYAXLPbFQB7pi6qwO5B1VqWE6qiWA4G7DBNOcWdIvW2zFX0/dHWG8Xa8BuzJOaxEsp2o3dVGWFUcwHeSIGOCjDeg+qvAbADIGb3OftZgM/CLnUUkgMVV1PNjEgAnLNdE8AKULm/Fuup95bx/ASATa9zf38yc1LEy+tXewg9ZEmpRYWBwQlo2wHKLYLiJJWuRQBYY3sUSPk5uV+Z6xjViADAODeoZC9SoCe1ZAdnAu6VQqufHZjN9hrJgX59lUYcyTwGjmF/rGRblZqr2Fbf30Vfw0mFOVGm3+eYQK290ASIvcwEfVCXHbx5PTsZMdsm2baka1pszH5MyRVQn5WsqIJsHQBfXre/fPO2/fvn37XP/vxNe/3qXTt9f9quV+ifdW847qtn40rDo9u5clKDb0c8UAZbuto7jxeq1WWtkXhG8Pes+iLeAHa+adeX6O29bnd3AMKrdntz1W6vT9rN9UVrtzdt7+j3bbftttv7qxDfmrzQzv3PAISXAfD+3tO2d/Cs7R1g9JEEsFT5RcJOrQW7YKA0MRTFnNPP7gUeYpEo1Mh3Rd9vtO91ManeDxz9l0XkqoJd6XuMFV0nVBJQV6DdaQ6/qgqwtWfkP7Jo4rjzoQqwE01sH4vk/bNnT9rvPj0mBRoA1COI0P4C+y9hKsU0tagA+9fnAMcs4LOLYHxdglkE5g6YXxaU8jiekXbbfd7uLhOkFQDTh3gmfQBbnAOODWov+lvpV6lkHTToGLVmG4vlx7m/cR1S8JffTZumUUmsaF+on5mTKzzKrkwaYKspfCNo5ADA05Qe2zrHgGpNSS0hx9Nm01gYUEyqbP2wn6rsQAN6A8qanCUAvr2jD3rz7qK9fnfRMAsYiQk8hwqAbbt1j4og4zSdwyB32LeBYWAPmQhlO1K+gu8ZNJKCDYI1+3//l//+AMd3dBEUD+CmR3JQA8X399D3e9gOjgB+weUX+MXr8HNV0vMFrjseOR0vEhv+2fHN7/PDrmV/WurSb7QtAH/wb3FTHRjODdgyaqJ5zF8zMH3ws6YX6DPzSZr6bONSMxybjm1w/tBnz8BRTuDhJEAFBX5PB1EBAucN2R19qRr7dxU04Wdn+DYB4EpRpfGY2AUZlI/X4uM5OK7n7jVqcaSagar3pYJF9QLXsSXZ++O5isMziBExAMii41XqU9JQrJJeKxlVPAabV8Gp+5CjPzIqShw5VioYnXrqbJ6fUZHHr0bY56UAsFEVVUFljBaJAFOvCzG82Ht5TXnl854wq6E+/217Ca/vyoDD+DIAFo3VodJjOBUA4PNLDak/xXgE/sM4JAhhCAijx7MLlUWAiWebhjgN8nxuMLabvipDceP+LAySusZ9nxzvzuMf5vuVwZf+YvDbAWpku7GODqmmfMgA/slRJCjj+Wo/QYRCwns98C9zLGc16FoxrNeJ9fnxYwcAACAASURBVADqbbXlUsKMOYqkJ8t2ynHFGKGgFju4EQiGWMp+iKUoAMLvlRUPyjsqsfy8WJsBGgkgY1QNgif0/TpYMMjk7N0SqLgyysoCxVWgLI7KAWjQSpyk+JYEsZToCsDoTHm5IQr23H+cyS8HgQqKQPNTdaD28NfgpJ6bkj4Avlqj7gfOFoCrUKq2UJjO0cmiOcHD30fbj30egWToBtQgH88XiYCu4gwbEHbFQmS43+4xs42oFQp9RgY98z7Bc7flroIpSo6kzcT7nGSs/Xz1eSiJE8FfmS26nsBVstEJSlTgLYJV+5rRky32TozaCtoiEm1fffuu/eWrl+2P//5Ve/f2hAD46vKC/bXaYaimQmVZglTV1WYi7k7gDbbItq7SmiMpqv1nurOAtRP4PC4LxbcEtaz0rtCLDLC7andUdb4SSIYK9P1NQ6H47v5aPgkJ2bvl+Gaj4St/YJV4SrI/5n39Nfc7qjzfX4Eg2nYgvLV30PZ20O971HZZ/QX41Xf1/yYABjjGV7bqSQBL4lgGufo0UaSVgB7jIfvnSlcu1d/ICHt/E/yu/TP7I+nPPC/29CdLxolInk+dId4T+nOsIL88+9UO4B9xs+t+qUJBNQHtWEejTTM25OcWJv5o/7PA4rhMFdTQAyoFAC1TVe/gkzAX+NNPnwgEUyH6gHabVWAymNwmgrUpu8fE30ptKtRruLxm9VEjEFeNYPhC1UeNh0vtCtrQEAXEuaoiLWo2rh3+4/jokEKMBpl+Vrh/TKRHQpT+ilVZjHjS68mEiuQyk50HuBZP6VCCU+WU1EAAvRt6JYhfKCZ1BvowemhvZDviZvv8NCkBfl34TGtaSQK81qKX+Czb4hzZqddLZAxrcuzXVntLFGHKWrQ4mYWxXNDAS5Qgv2uX1yhAXHUQ/PbdGWMvPAP1cOPey4+tx4dJeTb43YSrarwmI6ubMPi46b/7GCTKvo+rdw0A8SYE+JV8u4wNqc+u/qIMf6gRSFRLizK/DcJ8Qv7INDgZvPkBbtvDiwA4DK6D2EfYgM0vCQCcVZGaLxBFEIZ0vo5N1zl/UBURWT+Jme+eiobyCmMP09JF/P0AcPQMBCBdOjdl8ZeBqX9dg+C8x3m0bQB4BudLz8jZLq+1ej6u/jwWAHfKXFc9LSAqPtxGk84y+nTZ81sSDhXMmCJU6Semm3rtiCa9DoAZhEamtKpMd2GsngXMXjkH2iO4z2peVo7l5F0VzvsnEIyvCpTq818KOJeezdJ7NgNgAeMKgGFUz6N35vQcQlhwgiuCX1SBORM45gG7Sl/7H0cAvB5k4Px+agA875t5v9T75r/V9dpn0sIJBl3qAFn0yBbDYfKZFwDcg5oCgLle2eYCipU+tQaJ252SA/57AaSi5mmVSrE5U43bgE7raB0Am1aLflwLkHBMRKGSOdhydYG0MwQyMVJJNOyorBYAbOftCjDuoUYLXasHGBVgC6tEr7lnAns9OBiu5k37JQW4eoY9suzbAHCtwNq32A7cBvB1JRjnAHVRBBgIPBAYqkdNYzScaJhp66oKzgHHupBUXYOevdz3/wSAUeVwknGwaz1Ci2p2APh5vbuHHL9ngDSA9+wP5t830OiqnVJ1x1TWda+U9lmgydUSt6IYAKuHXIwaBvdxKNzrtycX7ctv3rbPv/yu/a///Xk7OzlvZycnbXWFftrsg1SuSehhaV8HlB1O0sDZv+wiWUhYMSiO3nMIbaGv915z6EFdhpIz7dz1eRe6YjU4lFz53rvrtnOPeAaJCcw0PdjSeLPk1cfffTwAfNnuG6q5N62hugsAvH/U9g9RBX4aFOgQ3OMM4H2251mfRv5VgX2Lwo0rlo6RSJkuqs1p4wyI7QfzefH1fGH40Gnskf0oXiLfWunPFrx8HAAeQfnYKzyO1SqV5YcfUWd82K7MIDgrhBYDGxl/9hdLPfWz+KwpxGa+SUBU1y97e5c9tBDC+uSYNGhoJTx7etCeHIoFdHgYrTlxctgHSEKmAr60GpDwhs/HP/efgvkFX2EA3LUDgjqL+6x+WilUE9BSLyOqrLRpjsX18Nl6EvZVbTiyDQbMGkfUdfn4fvgjUqxjrjhBciSscE9hvxWz6Bpgyzlq6UoK7fyied7hvHtQoPUvhdWoixE7mPYqqNydat0TNVnQMNtLBaWSDJpYfQb6VSRQSSWdmgtI9EOuAr89Yy8wALDYWzke9McA4BrrVy2OtJMTEI4XDXOAOwg2pdHKgp3CHA89KM8wMlR77jN+UQkWGGagFBmedHwLiHyhd9QXU0Hzpn389wTAOE9ntnx+YyV6OWiu1/L/A+AEwOtgWJsoHVH4mg2F6aV1NoMt33t/lo3v0lr7cAAclQCrR8asvXoOrhYIAKvHD0A4WKNrQNi9G3qf0nDcHxEwure+g4qoHLlv14IvMlYKwK2q2I/d93cZe9OVUEcVVRtOA1+t9+xvtMM3CF56VEGw5KMw4J6fy7zfE9StV4Cdqa5UUAAABPpwgpwDfKFsMByIRyERABca9FwV+6UB4E3gd94fed4CDcyusrp6x/sNlo4AsCqhCYCLfS6thgK/ppOGSJv7enuCazORiACNn6+nOvfN4/gM1D0vO6qQrECXqqnGZeDcFYDgbA1EKfoUcxJFJdMsV/XQKqtNUSwGCqp8Hx2pmiBKq8CwM9hOtFipEk68A2CCbomRiK6tTDZHIoEREBEHK6clAdgTZATd2ZYgttRO0OKiAhwCXp0OXdqI/Hyd2a8VXVb4CNgFetH3DjaEATDOOwGwKu5Dv1UBovyc2Ih+Dq66en8aRHf/1xWTqwq9hXAMEsooP8+OJLDNXe8gCmvU6NLMFyVKClCPt9XET/oN97WFEFb09iYrbdSi8lp38CfBm6SsdwAcCtCo1sPG4rOxz8AO+P7VWfvTly/anz7/tv3rP3/Wzk9O2+XFabtdrahvQhvpWbIETKLl1sr4UrzD56T/c+zbbjGSKMRwBICDrUJRKyjdQrwKiQP0+16RQn1zc8oqL+OXHX3+XQMQvo5Ks5Shd1hBeZgFtik2Y3z+0SrA6wB4b/9p2z/6tO0fQgE6tGjoT2HT9lS9Zl92iFR5RJGFW01RDoEsJa3GsUWmPmdLh31dgtZRuCpnANeEzxL4ZU9xCKjZhjsBw/8u826rja9xjn3CjwHABCulkqB9JCNW/Xn3P6Wij9/1+GaLqKrPeagARwGA4DCYXfBXBJ6cB3zUfgchrKf4p9nAAIymQrsdxOuPav0YiReCVwDD2I8GwRjFAyaYmF9qnXG/aGXV4VytkwHgrVhNfoOAFoJdfbKN7ApsEuaw4zMFTuV/NLdeLBiDQtwvxWHqMTYdGuJeOJbuhXQcHLNgioUnWOD64E/1pQSlGFKii+P8qOnRGtu8yLLbbao6F3ZRf7YexxlMwRw1ldMGch3UxHeIatqXDUkBmSqO5cMEhasbAt9Xb8+pBs1KNjVYfjwArnZfyZhprvpcBa6s2j/8538KhBHjkovEe86Uc/CDrJoGjHPeb1R+9zhqBT3Aog14zq8MykgH4SNb22zr1QS/5iEQ/PcGwPX85DxH8ahNlRFv2ioisu5IxqDy10WBfrgC/BDoqWulBv9LzGz/fQYJa/c/aLr+bBhbZ+UrVRu/g1Oo8zzrmkyHpRBBaz36JThDUBBQQWpk/Yfh4nKUldrcg0tX2ObjxrnziEFRtYgQHUtUl9i3G4DZgFtVjwDAoYzLzy7URgW5GTCSBhh9Lh3weoh6H2qfIdKw19M892VdQym6V9DAg4r40Fp4FAAO4ITgGM4NDlFjBFDxBQgGnSh6agiENRKJfTUAL2GMPe6KCutlpujSXv45KsDzml4CwhkIhQJxBLid2hX0YvaBI0scrSpwwASLS1XgeCh2fqwAO6i0snMZB2GKVLdaITBiUFaDLAMqi2pYJd1zmf1afaYE3UyBRuVWVcWdMqNXvV0ei+FryipwVHs9UimqwO4n8zxXxSmijXGUA4BtKCtjHcGRS1V0HQCjf9mqyrIPTvAEI6LP+vb4NAUums2tgKj3uHUArL/VCnAHvL1XKkeB+Zytjk3BkQEAq+ddAZ8q7smuDWAV/tk2ENfi58UlEVUK79nBV8c1ulfWAL73iLkdo1I6DYIz7o4qgtRS3XZkenZWbsbu1xoIyXcUGp9FqiImSarezECKypptdWcruM1E1HUEqxaS6zM7V7ft3clFe/7t2/bHz/7aPvvsefvqz5+3q4vztro8abfXK90yU7d3kchB/+o+s0KbWoW6AVXJuMdPuL7rqxOB1vibY2LpqCi4JEBmb/eVeuPuUUG6CYxT+pDxe1RYve9/BPW5r42fEADv7h+3g6Pft4PDpxJj3QfQiOovAXCqPpOWHKAl5/r6WXjOr14jW+q4NStamehNKrTzA7KR7pdUJS/7xiO5MVD2UwV5PMY4+3eOa+Z488cC4ApgzUhwekWzkIv2+kIuJD+/52UyjO1CX8X+dc0TJSWdjCcDqFN1UYHV2DuAXgJgzAZ+ekhKMVtYAPRCvd+J0s4AAwgmEMYcYPl9aoCcSgQTfr+PFCptK65A4pokyAUxK9DqtTeVMBbAdCKst3fE2B+1xkhdWkA6hQ1dKcZ1ik3lOeK7Qe/WcXH/SR2OCjbYaucxxhHnbeFJZy5xfjhfMpsCoPu54h7QDlLPRa01bq9xAcTPEHasX5cVoXsSpmC0wv5KbZAyKi4WNJOCIZR5eXXb3ry/aK/fnhMIn51fkqKOBHatwM8xlpO9xgLu8519z/g6rcXuD8Iour3LvoGm+A//zz9FA0pSc9TAb5saFCgOVXa1FxTnUG3DWAor73FBlsHKE/itQdp8AQYUFfQkyNichfx7A2AHOjaY7hVyBu1hAPz4YfK/RQC8FMzPa6Cujbzfxc4WRLwEgJeAq9+t7L2C1Zq80IZSBmsOrKpT6n0RBaw6RlS4kl+i0ZVKWheVCmc4jE1QBJ3jR4Ja3K9VGVqq/gUoZeYu1J9TsCqoq0F3dqUY1WfTj0yvToet/W/wITDhUSKuCMfc4YEikz2jdX/bGczVo48JgPF5rnZ6HjACfVFB1UNDhcigE7kSjO+1f2cWw7JTrP1Q5ZH+5BTobeB3KTmoeyAH3EHOLao/WscK3g/YBwwgDAevxI2Dt6yIjUlI97BJEdr7xcqYY/IviJnsyTbgin6rWFdKGGkN4nMkRJbVSX+216CoywfdwWNfYAcg866Mv+YH+zqdkPIoBzr9qDgAQM+CKh5p4z3gyqYVwqUsjipwzAGeKdDR/7UJAPt+aQyg96RAlMaXBWXOIi8BgNmuEEF5VqcTvLqCO1SBOX9RgRiCPwRTropcr1SlzrWhHtRa6av2zokIrzXHBcq0K0FWfZzXkSmOVhDH8zKNWH2zKRJUg5UOviwiuK/jDywPU+VL9bruSQtrOTFpu5N2W+AEXzjfev5el36vR1TV3l+cv2dR+/lhnbw/u2p/e3HS/vSX79u//tvz9sVnn7c3L79rN6urdn11yoosk62R/VO/6r5AFxkN8ANZ8RauJbd5ujzRpkn7vL5UEciOsfTp8b4xgaeRSzxWlNk5zqgDZ80l1n3QawmE2X87tcYNZ/Lwf/yUFWAoPKMCfHD4SYMYa68C70IBepcVYMSpjmfx39KvCWDXw8oCdnvMquseKKAEsAF+S0jqdTUeu7YIjbOAE1xHscQJb9NR47bO2jlz3JHVaTyycY08tgd4U0yuJRoFnS1LoANortV1FtDY3xw025hrjn0E7ACGRYnmOjAG0FT/L+jPAYBjEgArnZwooPjNbRZi7YGNo7YV0p9RPSUFWhRi9AJnD6omB7BPPqbPMHFJwcE9gm8m/7jno3WICdjwgdHSg/NX+1XMhOdeUhXYyv64V640p/+DJoZ6jeGT8DNOhiOd0M9cmWvn6JvVdIRBb6L3FOf52a55koJtYOoaRC920XDBPbSftOZLtZnD+osEr6/DYllmZjEeCwYRGUlMDl6yAvz67Vk7O7ukfseKExSckP3wHuAZILv6K7KM1+PYSlrqr23nD//436wmMYlKVCEAtE3stz0oO1PdWdVfZkmQDWHmzUFUZtNGakgerzrYJXBSL2qmGM8m9+8NgOnQKo8+Zs09tkcX8/fqA5mvb+wh+231AGeCY6ShLSUNKhCY++qWQPQMWntgNYHleYPbFDuh7t7vCso3AWDTpOozHM87s2QO/hmIRcLJjpmOd1BO1xHnY+F3MK4cch40GIFgzSF2oF0dOaiXDkANmP26+l3OD6IIElSoILm+LnuGeYaUcXBwqXsmQ6Q9UvuWdE0fqwJMgxs9RKj8ShFXjgRAoKpDgg5tAIyMcJ/pGiDGmWic9y8FAC89ez9Xr7feExpA0mq7rMAi03p/F4qW6wDYfeSpaK+jVvvsNevAzA7TfcEGP34Pg5EYdm+BEa9jrSEFEWZasDIZlWqvmQTAoQKNICFGJxE4R6YfgYGoYSojGgDznCMxxDFCrIAr4NC/EJtiH1YENqChRQXYyRSsodpfJgVL/A6fi5+lYO0xQskKyeQWg4oAv/YZ7scfADCSE3E++nuITgYDxFR9VkI9c5jYJkSwCuDVvEv0xgVwd5+aZ+YGw2GTDa0AONdZKtq7YuE+VhzH9kXVAY94U7Xbz9PMEoPfbvNtCwOIIDiebbEFU4ogcje5Nu8OffQcwjaVONt04yo0VP2R7R/WtAV3ss1EAFhzpvVswDD57tVp+8tzzP79a/vzZ1+2b5//pa3O0XcL9daLqLq6WqsT64JLXUV3f0ibYlQRQWl8kZ0io6pqsHnjjkF430RrZgX4VmNGepIj3quRSwbIeA16hvE7BaGoFvN+bKwCO3GyXSDrpwXAR23/6FnbP3zW9kMBWiA3ejQZpx6KoRVJBsaTk1BmPncDVcewSlgnM2sWx0pPr/080p/ZAhh73vu9g9+aAIrD1CQTz6kUkPIc5UczHtB//HAArL3R15fZH/Fb2oWo5OZnjrGI4/U5bsu4WMevbQVujzRwoi+LpCjsHXwK9hZU8jsAfoZeYPXhWgwLABhfHjXkxC/sdgJg9dFCnE6jka7a+bl7UL0/UlWfhYWIk0DDph2LWfQAqbbH1Zfh2lgwibjDpQ9EREyuBmi2r/N7ff2wMawuw7c1jUZS69YV21hQwQZluIpaug+YsR9FtUQPByYTrdw0dj1d4wyzjWolGNcMW2sAjPixxsaObd3y5vPHZ3idV2Xp3BmKy/As3p9ecRTSy9en7fTksl1gEkcA+kpBr++dAe5SBbi/Jij4GbO7vScTM74HPa75wz/+V+UPiypilYAXbQQZEPT3Ys7UYac6S+QK4Df6GCsFeM5qlerWbwUA1/E53uxaDBI6eIxIVR0jUR98/TkN3m8PAM9gSRt1PZP4IQC4vv/hY9k4p5GuxmLpWEsA2LTZMDX98XEtlC+DhN5Lu9YDJIfkipGDyXE95DnPALgGaQadcURRjoPSR9pMjB0w/VW9mc766juyng4ABhAcPaGzCBbBR5z//CxrhdnnJApsXt1SIF6PQwfnilAoJvr9rmo5A6xsMBQakU2NCvClssGsBJ+DEgVJflBa0RMkUQaNJZMD2QaA/fdN+7bHqZte0LOoeoGvva65DJzG1+j19T2qgPee3wJwcD2uCrN6dVgA8NMjqd2aHsjKmKmwIwBmZry8Di9lBSyqmF7bfl4CvTov0W4VXKetjDaBaDVQH21VjU4l3j4GiQAYIEHn5gp+F3i6U4/lkNRxa0AAYPVJuddWiqKqJqifk/1TnrEb5yaFUVSBcwSSwTez/tED7GtU4jarKF77BsB+3gLdCGA0sxsBjPrG1J9MgF7mSOKOWZyLwZSfOe+zadsQvNK/JQDM3jeqbmp917U3L1X2U5df+r44sYXn30FyVFRts6qtqxVh/8yVFvfZH9GrtkWdXieo1+KfAHDOXR7qR0U5d6AF12soe637n4KYe3W49JFjjdi2qmKTY5BwL0Dv++Lr1+1fP/u2/fu/P29ff/m8vXvxrZSW70Q5Rh+usGiIKBWl4NbcJ421p7GIBrrrY45G2V2BlArADlB7avekOqPvOPdzbJy8GzEmiX3CfD16ijFOTHTtXzYAftIOjj6REBbHce6z6lsB8D6VoUm7SrvQZ/mmrcuY1/3CpijbP2W1dslHVfqzgasThpt6hOe9tgSAxwpqxig6h2Rq/mAA7PCk9O/O/sdCVhXQzmwU2+OaMMXvKq1fyYRo/+j09EiM87WyhWrLksgV5tQDAGOmLhShORf4eL89KeOQcEwyNGLv26bAZp9FyxMAJAAYp0EQUEYPKinC2frBn3G80C+iRkYkI91ji/Nz4s5FC5sd2aVkmOAewHag5QgA0SDZ/tvxofyyfBI+33oCOFcAd3wH/dntHwDC1Xazv3cYhaTPUpu71nk9N/k76V/YN6kiL32KztIpyUMnBedYpbN++tSXXJe28UgS4zpevTtvL16dtpOTC7afUT8jxoTOehLzmpL9z/7eGRxb9dltpZn4006rsKKv0//0j//vPcWvKgAGNSeEGfbYwC0qyT6V0fBdvb7+vTLbkTULZ9Ud2kDrXMg0RY+kbypusi/Mm2VTUFw32NB725v0w8Ct46nZ9mz8bzv6Li5RueUWCQuH2qsOdEhxyPjskWQWD+QBFdm8J3p9zzKWrLYXyaYLqOBim55F7/QYKqT5uZuOv571G6t8D1XwDdLmzIyvawS+uX5qFrS+ZgasS9X1TYCrgo0l4Dwb92oI6v2p75XIVi6GvkaGObyjc/X5EWwUgNz3VF8LrgAr4De4dYDJKsdgwKJSbBpmUF4qvdkVGwNwjQHA++RgCCzW6NBWsfazH65YFTkIflRp/XDfptps3pAZpNiI0T6U6rJvr7O/tccRPSaYsQcAjFE2oEITAIcitFUVMb/Pw9lNg64AOI2xjak2dk2CLV3DNnZHff2wT206SFkeKyyzLdR/B12/UKMIcGI0Sq2+MvsLAExF5P32ydPjCOxDzXYJAIfx0nNXcGIgx8Ajelitrut71Wm5HBGkGbXVaStwB8MzaGt06klXwt8ZCIV6pQMQZNR17++lcoy+KyQwONpChKa6B1QFthiWqGzOyruKZwDM/RrblWNXOaIhZusCAEel2WrKHofkPmdX5BQYFRph/Df9lMV3oDYaLQwAVQS9UZV2gJIAOOdra2yXwK8+N8casWIdrAcA3QEAcw6mxnW42l59bbd/xXeNQcYIWPE3aiiUhVwrvj2witgA68TBFZ6Pn+EccNsm1ODZFRbvOZ1Xoag62ItKDA9eTmwIcov95Bq0T58YKp19ECNXDIDxTPx8cD2wMd+9PG1//PN37Z//+Lz9+bMv2qvv/tou3r9rtzfnRSQIIlWZvBTowlous9Bo16IPt59/0Jd9TbNR6X16IaiFcUGuAAMAu4IcPZazneK9Af2TiTLMA74QAEb1GcCI99a9sPgPSinbSiGK2WC+99o9YrFtY5CWhJPK0bhX+KwhggWa+B1VoHfbAWcA1x5gMlEIgiWChUklKNpQ9dkV9t52ZL/shJwrw/TqJUmXiSwD2e6Hw2g7AaGYuQJnq427EieRrZl14DhC55jhwlL8W2MUmU8ICLrCnzfu8RTowQtp20zry3a6J/GCzdV784OFsBQzJYB3Bdh92Smw5Y+Tb4nWKrZS7rDlBTTkT55pLjCo0KgC4x+EDC1caLV2AS4tWdg5jEOizz+/bu9OL9vZGYDwZTs5BQCDCJOApCmzuga1fPUeZVOUIcB4oDnTo+8OwBcXQr8VSUv8CpVV9g0DbIY4Vb/FYccomIW54qHgDLuO/mWDdXxHBdj9sq4Ec7lEHFdVqo2HcBybc1O98Rzp/woA7lobnS2VzB2vS8fqXq+23/LTY1zo10hPvvE+n5ytCIBfvjpr795DCEuU7hkAzzG81qSMn4sKY9LCL9BeMPAdj5NPrPq0nf/0j/8VnR4dAAvNKwsBA3JwdESlZ46SoIpmzPhllkAgmIu8VCPqJqpOzKfQT6zy7nXH+BJnDdx8vhz06WgEWAWA6gCl5D22RqwZ6oewcfbGJJ2z38DJcQ6GbCmiXXATDwXQawaP8+tGoa1s2I5Fom9rX9sSCQunJuCyNhNPr/SxcC/yUk1zTRCcGajlT1j67ZIh9eeNgHik4tR1502zdKz6me5hq/e5/v2h98/3dH69Ar2MKC0mY9pIr4r6mRbxDAOA+bp4/+O5uEILo1wFDAxSbbR8fQShvbcngHMZTSPaYlI1bbQJsD23r/QuB4M7A4Y+i1nPpiYNeoU56F/+70i69gxdnYVXq8mz/SDgnRa6q8DwyfgZPSbX1wDAGosAp2chLIlLrPg7AODVFXpSoooaYA3HqJ/rhFh9JtUYz+t5057L94ybddxXDqB0H5eOhd/ZKdbeIM/Ptq3y+0XpBDVQwPKTZ0+UOGFCU5lfX1u9Vu95JVoQXAqcDoCnCKr5PjBTjapdUKGXsrwEc9G3pWA8t0wFwKxchwAJ1g6Oi2dJGjJ6XkGnigowzy2qdnLuouDi9wa9CAIEZgIQhyCV7RlOxb3JrqjCYavPS//ct+w1W1vxNG7UKrRjYtAJRyhRw4cexlgdz+kWINa59t7ZopbK+xWKzwDAAsOqjlKNOu43aHRsBYiKsNgOyrpXynm3D6blBgPC68fJjBGsorqhOZlaHyUB5kpP2ArGExRr2euzxPF6rwfvMiuEO4lRfc363orPU2jUW1pnfOg1pQDQmibyoby+TiPOZ+TzcJuI507jO5XIETxGRQfVJQhf/fO/fd3++Mcv2zdfftVO3rxol+en7e5OVGL7ACU/7L8Ru8Qc05i7m9eIhAf6V1FtQkVY44q8OSLlWNirpj57BmhUfUiBTmGrwZYFDTrK67Ij11ft5vqs3d1dtPubVfYfBxdYAA0VZlG1dWzNDF7/RzjDRAAAIABJREFUAvg0G66U2GuS/VFCW/icEBDDhzApiLX0rB0e/wMp0KwAR2seRyDtoSK82/YPj3haTjwRfJbKu2nLinsrsAkWlkWxpvjW6zJ7t8NnWhwyqvJux0j7OQLgOa6prJ4x9qvJ//VCQF03/bM2xKDVjzwU3/i4PBdPt+D9cwI4VeQ3LIKo+mb1d461aoyAv9kf4XkgIfgU/b/PjiWI9US6FZ+QDn3YhbCwF/kM45pxTIj/wf7J79+0E1R/z1ft3fuLDsAAzNyDar0XJh5i9JH7lD0xAQDVvlKvk0kxtZl2i0lbabPY76oXOEAnha5kq8EqwhrBNbuvGZ+Jc0JcggQvwDuqpRTshM/p7TayBgS0UWV2a49wGajUN30spTDkfR+/2QUK11roJKg6x5CyYkpaewXCt2hLCgTXAoriA1WiEYedXdyQAv3iFUYhnbEaj7jLCfolGrT8jz65Atf++84G1Oqbwe9c9Z1jtegBVo+Ewa/6JSDMgYDjiFk0BkwQT4kMCGemReBUN3F3KvHJOOamABG/nzP+6SrCGT0AwKhKahczlPY2D+gencCmbesbmv1ONZj0ze4Z/+k8Hws2HzJADwFgXvLCIPSlIdD9nGpG9qEM7AaK6ghEtQl8ruPf0lhvv9Pb/zoD3/rqJYM+B+9LR8e9h6HadKzcUD/8zOcEkA1k0gNzVEo34AbBU6Kh5jScBAEgEFAWdciKsjbOPUFUMnQGlazshpHq1Omo6BkkC+gYKLsKPFaD7bRdudkbqH26d64op1FtDISX9gntQmT8lgBw7l8FvvW++LkrYG+iN4cIg2a4BgCGKBYzw3IsGC6/AghmFVE06GHUSlfcXc+Qz3bhMet/fo/3z7wWlxKI82qstGcBTVVSq51zIsQVXNLM9gCAj0PxUk5bjIWcqTp/liq+QVWLtdPpvqTPJ+0Nn2m6bVaA9cTsmAxATO3qADgcAQMiUpSlvgmasGfL4yWo7AP4AgBbIERsAwlLue/UwB3HkhIm/JkoZzpuCFJFNdsO1vN9KYIVo4UYNBnQM9FSejTLYvSazx7/AhIDCCGgEiAP2l89v/jZwYgpfupvzx53g3CscwZHAMc3opKzLzp6pT0KSWObBIDxvYtGRcXda7GD3+qnBxwjgRdXtFKwL6tgTqbhmL3/t49HTKE2rzPZpKRJ1t/Pe0SJ70y0OXdSfWr3A4W5pXx/9J9b5Z3MgezJtc1TAKzngy88K1SfAIBxHNxL0J8///Ilq79/+uzL9v1fv22Xp2/a1eVZ6d91IgT+JqqpUe7TfZZAVvpRqbOTvssCLZ4nnuVtimWpMKuwFJXFWkkO9kenXS+4MIDqzJQjFrulUjUA8O3NGZWj728hsnXf7nfRWoCZwADYmMeL6wAoBzDdVEbAjd4XiL6PKjFRFMBzJE0eBYDHk7/f1bEAgA+OfxciWEcEwCjU7HAGsISwUMAxCZRPgIs02XSuyGoG8JxQjzEwk5+q9h1Fohr3aN2sF4T8nloBnsGv/eQS8N3mU4awN0QcDAQ3xjYRA07aWVsDHRya8XYAYNNRHxPDVvpz3cdjQk12Q4lKfUfSkz3Az4579TcBsEYICTArQe99jePCvoH1ZRDMUYgAwCcAwBcEYF3/I5KJsOWMnXpcFNMDmCzV9AT3zrpdBtfTbSnBoO251rhBaleRPtDkEbwHrVj4uwCw2l4AJuG+EaucnilBTwbbJQQ7PdIO1WAdm1oc0cLDCQ+e9bu7S/uu9WEwLttX+38dP5oCzViw98mnjRUzIpeIE5i07Z7/3nUfon2JSSX1AGsU0kV78fqUQlinZ5d8NhL0UjJ5KS7qI4/DPg5AOO7BaPPX/XF9D5+Jbe0f/vN/v287mA8J+fi9kJIXuAWdRD2/QYFm1lM9X1KzTP54Gu4RqXvjjicYBrP386Xhj7in32Uu6GkeWt1ANeszO8h6oUs7W4G2s6qb9/4QrBXas4M3v9PUiGrAtlqUDf2us9FKQ/n/sfcuzZZkSXdQ3Mz7zGo14j9gxoAREwwGPIQkhJgwwQwkkInHnAkjZsyYYMYnyWTAL5M+jK9fVd31yMe9mff9xtZavrb73icizsnOyuqq6r5mmfdx4sSJ2LG3b1/uy5djMvYZYDG4hg1orZ6Dg1SO/xkB4Ay0aAS3GWYvXI/3uMmMi2bbs5x7fY7C2kBwaxOWIFj145lJ8Ubmutc212JN0AG1om5kgZOi7P7CoSYNo16pmaXet7VQKvUf/mxRSLPORvU2GSFUHa9bnhUBr/BQ8S3pkHlcAuUcOTusgX+7OtdxfHP9plVumbio3YSDKgCsaDD7Agb4ZSb4Cq2RAICVSUREMumlWSPp+WRgNM6tpbkyB/Dr3Jybo/U94/wZx2Cj7hcZwIeHWZc0Ax6i1sN2gl4GRwMg0BFhk859r/UzW3Sem2RmqB2Io+3LBUVAxs0t6k1bUKEAEtOWWjC0A5Hql41Mo/r4JgDGZ6r2F+D3iQEMq14SbNUMcETl9X5RcXXfqr1V5jVqn4KmhkFUOy0BRWziVvl0u6Ux2zg+nwzO6hWuzQBaity7NYU+m1H0CGT5uiwU5/d2AJjZXGXQKdRFyj+y066XdWY4HCeqV6tdlGrDdVxtO+V78N+6Ob8AgFuAy/dW2w2F12ShPt8j7sfZlzJl5HxGmca4PjobvQUA13270ZzDwah7tNeuAVILKMaz0FzRXMfzenWsdiWYy3BOIX71//7q2+lf/evfTr/71e+m09ffTnfXVxSgeorMLrK5vPbGcU0qNIwcgWr4baTOD4BWQFZt2cYvAD8dX+0oMtt4T5638ytasjOpzKj/fby/nh7urqenhzsKGt7dv+0+DpTtF3tH07QH6jsUrYfsbD0aQDcy2BPaLnUPGWB6b6XGeHm3HQGwMsBHTNgkAAaIgnCraoCVJ4gAh3swo6yHbd2i/GPvSezH+GpzZIjhzwFgAy8zvJbo0j8nAKx9rK+tnNuj5RtsJkhyf5GQUvoxYjHA5qcI1hGB8MnxPjO/6AuM79YxYe3qgTOXmtNUH0aHANOgowMEaoFBg3ZPYDNi8N17kW0Ama8IggEAtxpbt3sF604ZTtrcYDsZwDd8FHYfOAqtinCtWMW4PpRjAeCRAg0l6GA44XVcN8WvyFCTb0ItCjDVYq/TnhJ7mYO5rR1ttvisU9hMHKpvx36tAHEkUMK/a+YqV4QAcJixbh3MAGBeV/ipYNbB9zr7cDO9Ob2c3p1eTucXEsJSPTP2MLFcOoA7U/Pb9gTiR/n5WHe5X8mQjrjNt1HPvwcAzM0rRK6s8EzVZ9RQNJVnqVHCGWGfX0cIiuiEDUb3AbVR9ghKvicA3BmskjXTICxFJ2s90/IxcwOZQKvQpzARI3vyQwLgJTC76lj/zABwNbqd07O8h3abXN2X9XNGunYB0WsfUzN4OS+0YNPoy2C7/qVR3C1gUDP8Mw4or7hkaVuW1SqSsSYcsWw0q8gci74iCrVFEazurACTjaxBsMBvpbzYOSfQjUwgjXPUC7GGuPUijgxdOMYaF43ixwJgZ32acYs1T6feKtCP2AQrHUq9gAF8sQHBiUUW+Pb2Ybq7vZsen+GYKxNcGSq9YZb9wLWPRrvao6W5UW1IPWbMCqxlgHWPpadrAJql3sQGwI198OLF9OoVMsCui5Wafz6LTbuoAKjAMzY3/LwE8umEMFMa1xl9mruMaXleNVvXjQmzAZibckaonBltvbDpuQ73/l4A2OtXQFLKw7zecGQM9FVbHAA0Mn1V/RLjS0XxAMEMpoSj47pbWYv+q0bJx2dbg1P42e10xqCSrjV6SJaWG7iXuQww/sYMb7RnwnUK2CrLqhYd0e+aoLm2nFIdtp+LWzl12dXoK93mdjCDSIGO9c7sjcVtyt/8HgH8APoGuGRqiGWFfzk+ChTYqeE4216UQV3LAG/sBdGqZVxj1cb7823bnBXRfYnGCKEyfGE+nJ3fTF/9AX1/fz/99V//dvr297+fLt+/y56/TcFZNl4gOGZMCFe123GqI6i4WTiTSAP1vAC2zd7BeT5AL2GUrYUN1UOXXVrMzupYh6twLOp/AYCf7hEEvNXvD1eiYo+zfO95osLzrl/IAFcQjPO9PPx0AHz0yxDBOuI4sA8w/oEODVEljAuzlgGCnaGdHATMDK40KvR7DM6Gbcu5E22SQqPDe7v3QaGELFvx+75vALxr9reuH92bbPunZID5/i0JlMyolrK4mDO5n7p+VLZBQFg/o9zgi5Oj6dWro1Z6gF7AoEKjBtjChRaQQtCQuimxr7h93SX3eqkqsy0SNEBILxYNl2U0QYf2vl4zpUg0EAAzC6ySGQYvI5urVopi5tjGjRRi2BAxmHSPsG3wP2CnYG9sW7DHyr4IAMNXwX3wXuCjoJwrgCOOUylqaGWAKRW1vVV1v9nt1tFD9sxfcwBYz7dvIeR5VIOE+NtcBpjPMOwdfJLrW9jL6+nt6eX09vRquri45vNQHfY6AO59Lyvp15rfNEQWhGu+5HAPPFcEEvf+rX/vf36WQ4R6iUMaEdf8UuXZWV+D34ODFsEeHZ85ANwMdQGi3HAyCdxRf2SU82tbBljjm7UbXQZii3F25HsN5DDD6mvdiE78SADwYISW7icN+88rA5xzLByAbWmZhXmRm1tdTLvu8PPH2cjUoEj9HAFNzXjRboqjZyrxzKkNvAxA6OS7v2bUsLTPNj09MhoCBP7MBL+kjEYGmFlb9pdTLYkNnsGyssKKgHrN2fA7GyTAlYq8eh2fp3vlORZBMM2v9uoFRDHOc3I5wsm18XMbJABgCBgpC6xaYPUIxAajFgNsMxCN7C2O4Qhj3QzGzzXdePy7n9HczBgB8OiUj78vncPRUwJh1oL29Of6vhEA4zPgWHBjZl9FZFCiFi6ExsbPJQCOeqs2V8pG2u4rfOPsOZtA3aIj47m1yUXQsmLvsmmTpl0o2DgHPoPP+T7aEEVfb81PZRM8NyVGYtqcnAa0RyIlOs7r6YZnr9pkZUrhILnXcGVk1P2qBZdi3o5zQtF616tNbOnRgCHXip2JjwPAuM4KfgHOCGoIbF1jLXaAHDX9raqcO9iD+7UJbfvfQCGWkwr7ECrxzX6V2jHWP+f6lZM0AGDvqaSySSLK2h/VQev8glKDZvvQ5k4JetdtYM6E4PW6v9MGR724A4KaF6kAzRrAqNEDpfK7d5fTr373evrrv/5y+s3f/G46e/3ddHt9ES2Fkp3V6MnlQpQMjlrkEOLxfZL6HF/yl5ahrMZMpQlYNmglJsr0emDfn0W7yVZpt9Pjw8309AAALGrz471rmDctUAfQV7ZJ0rtBt+76Cget+o+kQL/cO5pevDicXhyeTPsHr6aXB8ehBI0AHcr2EBTQ+ud9QhyLLSot2Bp02aEl0giCqwaKAmslcw/wESVUXvdcFzxGANjz8/MB4LwmM7b8WXP7UXtMPxAA9jXUDHDufSluJH8ifQ1TkJEBhhI0vsNW8h+ywEcHzAaT7muRqigncbAK05+sGPQDDu0PC0tJB0Qg2Hs/wKUFmeyPHR8hqCJwCgCM63CdrUEwHrWEGLX32jcyK8DrzLTu2i7IdprB0BBAhO3B/gJfBeJX7JcbfglsN/2YGwR7saY01bSvYM/QeDgwgJ/lg2Vgu/llMZcdeGwZ4NIbOIP7ucDrXMfnaKwiIVIo0FWrCJ+Be4AQ2Zt3l6RAIwsPGjSA/hIAJs077FgDwV27I3eWUNs3+Wm61rz2CPYE7lRgUF97//Z/8L8879EheDlB8fkADcWr8nMAYPH/IZ6Sk3S0eXMAuC7CEfh2Bn4hwrsLAK7XocUfRmrFefYAufB9yX7jwf6oAbAedSfxXaPmtRbk5wiA6x4/ggpvPit780YbkCWwtXaOtde0Jvp2AD6+vRZOkANRoJ5VI+O52r1PN6fN1u1WigCH16KUaIP+VWiJ3qQJSCOr5uyeDLQCS6D/ce0XASxHaU1lFDi2yIXu9yVVQ9VbLrMqAsxy+HsQ7LFIm7B9xKttEdiUw2nQitfVBkmZMdBkTYMGHQcOrBWhVQeMetKgiFq1ODLJcwbV88uCU3NXvOSE1rlagyPjnF2bj6qbEThzHbBpRD6P3p/2QQ4+aH8af9Y0sd3O/nTEPu/Rxi1uRkGFdKTnADBt5MzN431UZnZv3wBjVXWz3m+l+49iWR4jZ3U5j8J5tSAUghfVnjvrawfAGeCWSUbdWGSJmWEuG7/HzCwAZX5FM7bo1JyD6WBQBcJ1/fqapJwtp6dltR1oinID1ysvUaA9t60EbQq0Rbo4/kFBR3DkgQrRwWwg+BVAtqPAPsIxl0wF7LKohX1iMAtan58h51YpiypbMXdkB+lqhkSZmuzB6XHzMyNgKXNrBLLV2XdcvX8uyS7pKMKe3wNIdJ2yn4molQK9BPyRvQEl8ez8dvrq69Pp//v1t9Ovf/X76euv/jBdfjid7m/R81dZWH4F5bZfk3lTEBRiPaVbUnFel5YfM0BWXTd0DB3gsLeaaxHYwDUs6CyMy9UAGP2KUQcMOjQyvwLCxaucW+dbTDXaKpGKjUx/CGaxTn/vaHp6XBLQWj4pKNAAwAyU7KMF0vG0f3giEEzm4v708hCvAxQcavhJcw4w4IxwAwYZbOhqVZuWRc9yqTYZ/rDnZNtz20a9Sfv9vjPAyjj3CSAtyM02nN1e8r0B4HUKtIdi6AZJH73alhYob6VVCsazty1AcPT/bQCYgFh1ucycHoperL7uqiHG+UmDZuYUGcg71gRbWEolUOoNrP3/jn5CBv/2eE6yQAoARuYZ+yY+Syr4arVo1o0Drkoc1HWuUjLWiTcGoF63OKOyw6JU4/pA1wZoV5D3MQP0oePQSldcrsE6eAko1gy2AXAGYmSP8/mU8puBBWYWEexqC6KHL7kGgHMvlA0HHR0Z7TdnV6RAow77w8V1lp3NUKBdotP20JLsc5eLHmNuAmbjzgp8veft/Tv/0f/6/IIRzsj2MgsAGonUJ1WLA7qIqAVugTHnmK0B4G3gtzpCH5MBbramsYoSAPOcKyAY1Ks5VdJqen8KALg50zOU7z8XALwRaImHuA3Qjr2ccz7VWbhlh9/ysjOo9Vp8vcqkiGbcfmbNUlXXTh+kbrbNodIPrZG8o9adASpAvEZjG7CN7K+zejbeBhmtNtE1wq3uOOp/o85HG3LWBANAO5qbdcQCwjiWBp/OUNY9ezjXEhgj+PV7xh7Boq86ewdRjKwDVnsEZYCZBWakVT2Bs5XSUwPUNsItElmyfFV0qk6HbQB4nG+eI9vmLd6Huauoc5/9rXPLgQVds8bY9ZUYf4hmCACL3uVslwIKm7BWPd8La6BsluMywLtB17K6Y1PoLtkuv6cyIXg/M6JjWh8SR7FoFOaWKcEbADjAfs1Ys5NBBHyRiXX2tdH/TSMNW2qQaIqxs6euvU5MaAX8bKGivSfXLn7i9QN0R//fCoBNvzb4cq2ynRevrXa/DxJ5cY/lCtLdT5lOWQQeAICd9WWgwAGJInLlZ+Q5bvo672IBAHuP5fNpKtKRBGuTIgNhNYOP99Zn3WXSghY47vHVV0hbEeyBYQ+cC0g4UIb7GSnWsEO2gaovBM0x/J7oew2H9+r6gbVsv/7yzfQ3v/rD9OVvfj+9/e71dHdzNT1ASfnhYXp6fExKbQOikbLh3HBmQpOkAuB6X110O9gQqMG1Aq1q8uIcAYABNomBYm+Y26I0NvnZjw9gwNzwH9+PVkqmW5NOjzpe0569P+IMooTPfSnzG7V9rEk24JWf9vwJAJh3vX8YAPjVtH9wTPVnMRf1M4RbeZdNs0a+rLLB+XPOMdUBk30QFPVqi9vPcftVRLPabmX3f1gAnNfmFFhvwz8HAJb/vPj4m0CYpmEeWKnT3meazxGUXmUy99kKSRngQ9KPUYKA+t/MAL/g37B/AQg7WIX7hZ2GLaRGBIWYJIR1weyvssAAv+oGATq0VPP1+CCSqppd7JEC36o9xs8un8EqQ42r9QycDTUe8hK0LaoJAbeZbAJUL3DN6FrxyOC82h+p9zwzpQzMh+p/UK49flafFgA2LVrjUUubZKfdoUDPLn20FDilTYq9oTLhfH94zzYAzHPHJojnYAB8eno1nX3Qv6a78hEAOPcMlc9UJk9NLjDY7jZdMU07/+3f/c/+t2fSZ9wKg1LyEgVQNDd6Pkb/sjGSMGccquNkgDEukjnnqhmQsp5qBjiN1CY4SeMTlqc5H30EuS7VjCBsLuBclNkWxBPC3zmQ0VuvOQGDYNc2R7Y+jPEq6gLSIkq6Kc9bBGfGTE0bq3LSj3Guc6y1UJbGPs+5SffZdu/LZnPzlW3XvjSOS9fg5+saFY9v/eT63iUgs+38fmYjna/Or3ZMAcHNEfSijSC8H8UIhG3EDD6VfXEEMp1z1/YaJFuq3oq5qkVMysyY7fVrTSW1UJxNazbAVi+9CK4RuCQFkgA4FH5tkF0vrFsOxywMx9w4zz0TGuqS8WR2ELQhUmTVx1UUaPUHxAaDWmC2R0JfOraJecjMGcGYrshzbG6ufSwA9jzDuca53dvUnJEjEwWfadAn4KLodT0nnklcfQJg93xHBvJIAU8JcMBhVPR8aV53CtB8tmmTqo3w/AStrAlgRdZxpEDnnM3WNEsgWFHtbNuE97L3LTLhg0PAbJ4pYDHXBJ7TKTAdOoWZNPe88TsQYiEs1c7WulU7S2mfa8DLltOun+e8QBUywKJAqz9uAPLGyIh658LcwPncggkZAThHyvJKVbRmg3EP7BkcGXhnri1K1gAw63BTDEt7WlCnY0y1AGJlljXvnsyd819q+nMlJ+ODpRoOxBSGQkJDOTSkBR5BLMkslvj8krnA5zq4w+8DAK4BOTugvjdmiJx1jb2UAZFBE4FBvLBXeB3j/OH8dvrmzfn0699+N/3mt99MX3/1zfT+3dvp4e5mApC8v0M/3QfScnn9kQ1yH+CYZWFXhijJmOZuA+/gCnwy1aq2WjbaPGRYg95HY+ERHbLoLSON80mllUqsDxCkUR1wcyJTgjUohj6/nwV3ns0Nuzl8uK4Q45JxKsdifl7mvGJ2R8eufrG29nh6gXZMaHcEAawDZIFBgz4KpiLaIAUABthl4C7adqJGuPi1dW/mXhSvuZfueC0JNKFEnQyIzv7FxPf5NIc13j2tupY89eVPfk/9Pv5Ne+eyf7YUKK77z9JY80mV/bdvg6TPdAnF0jmqiONGwKdoaOT4CHQKeArICXgqC0wAzKwwaoAFkNleyBngCHCaZsxrtAo+/IC7R7ZDOr+8VQnU9f10zQA46oGhA3LP9S1WRahSh+4R9khTstmTHrXA0TdePegFxggQow5Zz1zP1VNfQVD5Qsgi4zWC7NirqF6NHsBRogWKNoA5ym+ctDNbR+UqWlNmF4k5pFaH1Ltw6Zv3fQPgYqfTd1NZmn3+zrYG0HQJnUG75njourTOEJn99jhifDDeb8+u+O/s/eV09v6a9czZCslK0Jhf2SWozeMQxRqx2yIADmVpTuWYpNWP2/v3/8v//XmPggCRiYroi7JSqit0r7MW0XJWtbUTyAU4OqVsszDz5eN6Z0/nWcoAz51nDhiNtINNmRKdqTqy43XPXV/9fL/XzoUifpr4nSHcQkHaZkDmxqeen8a6PNzOQMbi764nftkVnHLxFlBvh6OeU5+ZG9s2sFrHcdfr6O5rcBBqxKceN86Xeu3dIojzrY11nR/1ZwWENrNlYwBlEwCHU9d9NtyjUKqMVi6iOPf9dFttLB0rtMlIyrSvp2M+NPFRZ2cTHNeaPLJAguqXwle6v6rcavqjepyK4WfKYjuuZetUY0mKqXvHRu2wM12Nwu0AgMG752p5kON8sdMbbUA78Iu3qYYTVFDViWIDZE9gUKBbG6SsB9JGo4hry/I1x3qhrmSdIbhq/0Zbkb/rp3q/BmVV+dlRZ72m7IymTBHdkbXTa1HH5nV9cgKHMdoMhXiGgx4GDPUGKgD2plc3ec87z3e1JlLmkXTiiGB7/ZkK5nvFnCIAizGvNar4mwGwgIqyYK5nbTWtccHevwxIFZCRiJdVz5v6dSide7ydCUWwRIBRgZTMZtdJmZleOwcakz44YEfIgiW4LtDp+oyj6/AzO+1gkx1dzGP0VZTytdgKrvWlYxRgmN9xzWA6sT9wAmU6ELUOOOZws4vMSJbnFs+kPadYq3AKN/eCeYec90/7lkwEOn2huh3LXrM0zg/HVk5+zabF2rAcaWRyNVf6pjwWs6rCfHi3M1egPPJzg7nSxjrqlWW3RH/2dwTOvn1zQfrzl1+9mb755u309vXb6fzsdLq/uSIAphL706PEqSoTQMau+ThzAKX7G8cLNlh2WL6Y6lqYPS+CWHjO8rKbq+c0JN/TgqJ4v9snRc2wgC8cUQD323aKPH8d2Mhc26wUUNuq67qsYNQjt+OyiBsiWwzYReZa2WJQpn0vqR793AFt7HkIHp1ML14eTS9Afz6Aoj3aIR0q8w4KNDLBrI+WIjQywhJxVT9ejattbYhgFXX7Od9xBMDeo2Vfw8r6nE10SzbZCSQHp529qnN+bk8Y9z1dc7KtZjeZYf+YO2b0e+sxNZjUgpRFzZmPf9DFqe8nsKNIlP9aM8Aep1KeEwDt4ACspJehzfByOkB7oENkgfWP7Yii3tctf1ijS0X/6BYQtfu0LcUmYl8HsDy/vJPAVGuHeDtdoi3PjQSn8CDhG2E+e49CsMNZYALgUHTGPLLOAudaBMt8301YMewUnp01BlxeBnEs2DrYGfUHRoBeGiVsg3QLFWjspSpvaGVeVTugiD1qf0Rm/CBaZMbe10RKZWOT7h2dOiwAG/alBSVbGV12MjCjz/uc2T/aZzOJYj8C58J++i4A8OkZ+gFfMfMuEbFsywaGQCZPixBXiDpaOLGbr0OWlc+9AOA0V+FfoPXdf/jnhXiRAAAgAElEQVRf/R/PXFyu32kOsCNV2YbIm1/bBCPqQKclPnwDAEOMY0GJ0AO3sYGWu5rLAI+LrF5X3WzaNrkRUdUrFQD797ZUVzJP9Rj3rvLfKgDG3wxIlgzUNgA83tt473I0M9NXnw1+HileNbiwC/icA8B1rBLsbgLg+lzHefExIHljfswA4KXzz82VarS5+c5EUP23uQ1iDgAvzZ81xsQ41+p9yulzy6DYVmfmsTN8Y91wG98SrGpzo4Fu1Y6Z0mqjWbMmFEVqEb4QuCkRP83xFMlyH2I7knIgQ2SoOJJq/6I2ML6uBNIFOMwI3rRxClev2r2a/eX8DzBgMSzWAQcAJgWaatCKAiMbrBYDD6xXcX86P+9aW6w5tK4yv7Tmx7kyroX6mP18PWfd89U1vy7hYPbHGboAwAajBpM1KGIQgv6KApVuBSTq1Aje2jNi9q5k8wzyiupvgj+JkDgzS6BasrQEtLFpNztXonkG9Y3W3gCwAioem1r/XNtYpNOW89NzXNFrOE2iuNlxcTCrAeCb0harZbBzQ673WrMGXhOV1eBj2zrbm+jQOWjkfrOtHZNFoyK6btstACxxF/b0LddV57wyH8gaSBjJ2WvXNSs4JOre3H5oMO0gb2U5JEBFT1h9zc3jtsd7eyjBODpKZByEom4BuQIVyLCFKmyZcw42+3M5T6LtWQXAeL2OtQM1HiMci/Fztrna2xYALL3VzWxB398vvz6bfvfVW4Lfd2/fTx/OzqbLD+fTPTPAAJIAwKDTquVJ91UXuP0MA2NmdZXJ1ZiqdhVgTnW+IeqgB5a+le2RcuCkb8ZTCRAc4MxAOgL1qv19IG378S6um1RnGdekLG9aM9qVObGtWU5sAOh4rrqPaXq8k8iWs8S8J4rZWMkaKrnwIeXn+Ov5+SYAYABggF7WAEPIFQJZEGt9Me0fn3D82CKJABgir1KJbsFiPg+JFzlDm69BXGfjCYaa90Rq7GYG1ujXe2MGI1kzXNaLhN9ykxt9kU0fuT6HzwuAYwpkGWGoWo9+Yy0j665uDyU2+4vYQM8zmYMec2R1Ma5mo6ldXQDgk0O1Eoq6fNhP2Et8DhT1nTXmz0XPAs+QSvhsPXQ/nVMFWgBYYljY/wsAjv66lZWCZCA+x+C3tg6kTXl8CuE1BVXsW1oXwXZKQQ8lFfD88brrl2GvsE+Srn0TIP0aPYCRBYbwVXZUsM2uY96YuwHCLeKVOi9WP1cAjXO7BOQyGNQHMWUbdd32Dx0AN/C1f6HPyoBhnS/sm/7+enpzejWdMgN8RSVoZt6jZ7GJIvC/vB/zOlvbo+hwMLSEG9epAx/j31tQHQD4P/6v/08C4Gb8LaQzyMF7kOsmx+xP9C3tHkbYCzxcODw/ZwCsbIyzK5t04c8JgDHmdrTSAUmwxAhxMd6OxIzPcnNry7/82AHwGMQYDfDc72sAOMdxbVTSuNUNqi40/+yASDrKej5jwKi+12vMtBQblnEzrNcafoXqjkobp3Yug15mbbXh+jgEsDphGtN2pmxzw6hl0LfSuS+KrVE75/o+15myjq72l6NhRKRWAARiDYxkW/3WNdGNddBTxDLGPv98bGs87TGuEi/S5gcDjCwwaoGkBK12SKBEsyVCqEGrv2xVyRXgzdoTR643naN6ZbO+YBzgZ16fa/WNHeXXfBHdLKlCboFUA3np9FYAuwaAoQKNTGoPgEPocBhi7hMBgLURZkCE4G9ou4XrJ8AK0LsEgOfWhtdoBb+4nKxzEmilY+MaaNA4W61zmd+uSQ8Ni6rq6wxCy2YX+jPOCwo3wVWrs3bLnqCdVQCPOVzq372v+pk2lkSUGeDvcKZYdxrtMdj7t2QvHCCoDBKzGaxw6vYbDIaEbXGbJguQgRzwGAJYqiHD3izlUlL+BpuUdLHIBHOfy3or3xsAbHXoa0Cg3j/XQQG/tGlBzWNZRgBo0QdL9rxREQVmPb79GhMAbsGg8NwFbN3b2RlkvdMZYDxXZ6VbwCQ+01RGPo8AjLAj6Pv72y/fTr/76s30+rt304f359PVxcV0fXU5PaCFEPr/Pt5HBviAGfi258Zi7n0ilxy4BCAypryO6FNbwW9k/1rxm55ey/5W6NtKSeJzCTyj3Q/H4eFBgJ31v7p2ZV/1vEhHXjBxbMkEsBxrrt1kl4WuIXczj7B20bbpxfRwexVzLxIlXr8GxchIP6lumL56m234W8BH9FgG4GX97/H04gA2Deq9h9P+McAwhIwg7ors7+G0z7KD0Llpwb6YH0UVWnP5zxsAtz1oRtHaNmMuQGDfZBsAroDLe4r6vSswSL/jpQKVoEGD+mwAjNd/8eqotYsjFRpgGN/jn6nIvlawwVj6RNpzdoKAMNbFJbpBqC9tqx7wpAa12WJYzEAr02y7TaAGQBW6Bc482wb5PtOHEGsIvwMs4p5Qx4zrhW2Cn+ISLdK02aZRwVjv5454d6GuoC878YJgQgW/TX9h0O5ouK4YqmrXa1KkAt/mC5YAuNkyYviFTYv9BeN/9uGaFGhkf/Hz5dUN7w2lZy3ZEOyjCoBFCslyndH33/SpNxMUDqqrdOR52vs7/+ivnmukXAOXtb9zjnkdrFofKmev5yC5xmbeXe0pfhsPoWSYt72/j5zVo5fr2ZYGsDoDY7Rr3HhN12vrpALOkHZfO8enZIDxmRUA2+joWrKers3pEunpj10a3aBTDhToufGZo0DXzx2NZA2kLH96/8r4nvr8djm/378NAG+ba914FsQyB4BrjdAcWK7XUs/r58Pnq182nL9+ztfARwpojcc4CMK/WxgrjKYF7vL+n6ONTDl3bEp2WEULxD80rg8FxjB8rSaF2TbJ9KfAjxx9OPzOnLn2LimfcwGepJumrY6gwuCpOUNrCrSB8I3bIRkAI8J6q0iwWyLcwSBHdqwZzeY4Wzl381rGuaPnuz7Dc17Pz3fPEdOdzTqR7QkAbAohp0oCCq9VR7LbZ0U0Fy0mDIAVeVcG2CUwo/2vAFgOS2brxdYJRzIADWtSdwTAvvsuyBCgThZNTkgqUb9sbZ9I1x36NhtkOdBjMGSWAtbmCIDxOc7+srVQtGgwxW1URzaodaa3OgQVAHrttzrfGDc4UXYYMPYEwEV1mAA4MqN6ltN0/6iek8wER6DGwiieD7yHCgpDERXA+CHGCY6eW39Umy4QHbsInLRBvTvBqtgjdpQc7PVYmFZsR6+ZytiH6vypLBP3C6/+AMHo0M4j99zqGPFOWr27nkEJzoTT2YLWTtaVoB8xouv/wkbh8zHmqB/8wzcfpl9/+d301Vevp7dvzqbry8vpFjS+25vpkcAX2SYAQ1CgDwrTTE6XAGNvFAi03GaHbA6IUGF9AdxFb9qw2dXH6n2LEVZr3+BnxUc3m/8S1FS0ObqPjPX99AS2QADgSAy1GuN5C4brBHAdWy7Ve+sBsIINsC+ojd6bHu4vcyzGfp0MOt1xHFkPSKp04W0ywC9wTFo4M72gQKsl0v7BCdWg2YMe3U3Y4SSzwKRFR8lfUszLXhfZ8jmAp/3z550B5nqN7Piaz/OpANggG2PqchzVwyqTSrbOAVogSayRrciitvWXvziWQjNBswLqsKFH3MuinKSwJHGt1wiARxtEUKFRDzwC4G7fjukMG2A6Nq4D57fPg9cEgCd+Nq7Z+/a4T6ZdlgYBfCKJeEnBGa8jMGkVaNKgryWGNWbbPQ/TF3IgR/MYe6UFHlPvwiWvMdcjD9/5imXBJ0NGz6MFi6Pvu+/P+5TbXVYA7EQc9h+0QkIWGOAXIBjUcyQk7u7uO0q9FaBlv4LKXij3c74z/1ZEr8a5SV+u0aKfp72/+4//GTPA/BcUEGd1q8O+4ZzXEdeeMxsoXKJHjOezw29Hx6//2CnQGyC6pOXdz3AriN7iIa+9vz6jPntE69XtWwY/c2O/5KL/mDPAIwD2ZO/HpKdyNEAw44SsGfKN+e+M6g4AuAL38VmOYLxbB6V+XPut64PtnG4Gd9pabsIpOQvaa772yML473ZcHceC0YIRw+vp0uRPOF4OhDYuUTihwFnbhuhnizzgWFM9XYtp51fAxNnoPdZpjs6wxmdptm7+XRRoZYGp5Aun/17iQTC6iAJf3agm2AAYoIBU6BC2yFrgzABvs2v1SubmlWlQOa/6a/c88fwQAFOfQUaBB/VNAzPPn0rL4znCGowAWCJYcijkRIRTOAhheX9wQMbnaTVtbnMzgGBmT1cAsEFiAzNdXVlEcA3GonVT0lr3+EwJ0GJjcwa4ibcYoLdewNnHGA4TMrCiQMdaCmEkU81UCz6eP2l7WjtBCWeGvC9dsM1ttLFCDRP1XOvL68OZC9OyFXvMCY95h8CM5zIo/WrNJHEuP2uCm0cFwuzMmSZsJWsB4BB98bgH+KUzF06+M3yjfZUGQFLoOkZABGedua5UwjZHyxxLAJwq5bQ7UaJideakpuZ68f353j1iFYbVGmK87kyKVOh7+jafZwR35OAqK4Oawbenl9OXfzidfvvVd9M3f3gzfTj7MN0C+DKTigyqFY8NYkMThAJV+hLFOZym9tekyWqckTWGLdyf9qha3NLnHfV5Q+KzGEcHTrOeNgXxAEIJ1B9Aq5RgFx1DXn9cX6Mjr9hb2pZR50XzUDbC/4TAdW8A9mAOgO4JgCsqN46Us+vRCWc2MspPT6Jm5zF4HaBAAJmJG4tixfeDo1cq74v2SKBAs1aYLd9UD2zRVwFzMZLqnv1zBsCrO2nJ+i75jKP/W8+HMdyWAa7MFhxvkcINAIzaXmRd+U9tW/FeAuB9iEkpeOsMsACwuwXIJqu0R+140BYJIlhnFzdsNUQQfIlMZPQCptBhgincF/wVq1K7/7B6776kr8Kg2t7UWtslAzZKMdwiLpiZAL9onwQfp/UW3hdwdhuk9xeoTZZgF2jQFpBsQcgoK2u7hP3E+IOD2S3xQA2M+frc7tkNEyOBb5bE4W/2D2uGWCU96vBh5oy19GRHb6ez85vp/fkNhbDOL27oe0kNOunNWd4lANwLY/ZBRK9RA2AzoWQryl6BQBoZT2Gj/t5/+8+fVY8hgZEWCQuD20UFBsfZG09zXmaA3BKomFtQzeiUwf+xA2A+sMpFL845a3aKgvKSsfmYMRrPMQYpehDcqzP+XAFwnfx2rvx9bv5W0DnO3cXNLpykzfHOB17f65/Zc7VkcEYAbCdvbiPxa/Ve7Jj5ul0HWdfTxmeUlkojJd9OUvWz5W/0GYqO/hsWBdciUSEpDQI8uTWAhX24OQSt08CXNcGIzgLwcmOKtjo4rqiwukbYIGsO+NZMVRuDAhisiovvaFWAjQWgRu2QoAYdNcABggEIKDoByhEFhgSAKojAzzbU41iP63Npbdfh9X05El6fZWtbE+IXrS/eTFbZUdYKfu0wLgFgg19G0dlTUbVXVipNWqgDpBWO9TXqrpsUWBaoIBBbAcCe277mmrXsIqoWSLNYUahvqsQm1EitZhzfmTFuiq7RQikyPsoqCABn2wzTfVP8CQ4K76FszKOTZxDMyHepma9OtEGVBbCczawCS5W6Z9ptBkIUfLEYV6NBo281qMwhNGYWVs1weq4pSCBBONbDYS3cLQDgoo1QnQgHRN22SvWapixn5jQDAz0TKQMnPcjIrLIyvU0pFz5lZGQZ+HA9dAQefG8VBHtOcZ1G1rC2fsPrXtNu4+HrZUCm9em007xH5/P16eX0h2/fT7//+u309R/eTG9fv5uuriB6pXpfgEcpsYdzNjhfmjelbrfQzpd8A6oXky5cWhbhHPYoyxspiLjwVetM+d6oNWbtL7PW8GPky1SA3togLZ45PO24N98jxkFMwn0tY2a1rfAsULw3oYfqw7S3hzpRHP9Sx7VWS9qHDODZ35hjaqVYj3v0GW4g+JBAeO/F/nR4/At+l9YFgrMAvwDBh9PBoYEw6oFR7uO64F7I9GcNgIt46eLcmQn2p11K8cU533QbAK57uhk63IPCp7A2EX2L8C/YOi4yxK+OsWeFiGP05cXvAMCiKGcWuKksh4YCqMVn59fT+/NbZiWhAdJEBYNlw0BO+H6qRY52SFCADraU/RqXoACE41iMkdvRYW8UFVnA3bYJgLsFQCNxgDHBPo8g/YfLUKy+Qj9gsDVU5lMZKq1UrrEE80lYz8NB433YtkhqVGZRfXZzhDXtpRnc7anPspn4MlMH+4Mz8Fjr9k0wRriPDxF4QA3wh/Pr6fL6RvcX2VkF+i2e12d/qzhWd92le0Hz8WfqhKWXEgD47/+Tf8H7nQO/1fFO51I/WfjKbYC6C9nG+atGu0YsC8D2IT9mAMyIBB5YuZ9RBGubg8y94RMzwO3ZNEOVF2Q12PYsF8Z+2fhtqkDXa04nL0dhCeTVz6jO4ereOnO91fjOgdk6b3cBwCOArj3qdC5Fs8d/43XPAeAEb/NU/DUAPI4XnbOSccLriGDrebg+r/8c5269zEYAPF6zwF0GzaoyX6VVKuJe2hxZSZjUoKTdYONyL01FZPUa63ws0x9ZsaYWHYrRPM5tbIb2Yp6D/fMN21QzZhFNZbQ1ssCuA74KsCuVRWSFeyq0hRksfuX7x6fsUrqwtrZH4D63ZvB+ZfYAWDIDPLZe27Z+uEYWMsDO4ENkhP8i4+V5ayq02CwhnOF6vNIqAtdQo8AGwbyHHQCw70Hzr0RtC0VVazGEOGI9Gpg2Knij/qruUkrRyp6RwkbaoyLgXQY4FkjLkkZGtduQZ1gj1dYQzEYwp2Y2ODZW6CyqwrqepEC7nQezF2RDiAHBMYyaKPcjzrmsNkj4x2uNgfS6rsEQiWKl8BXWth0+z9Ux9lXBr8ewKcezB3Nm/2p9bgsKRIbCgNzjMmeXKwh2wEDzyuOqQJmcrwyw6Nr7fdR2dRsAtop1c+hC7MU0P0wcBAzef7iZvvrm/fS737+Zvv767fTuzbvp4v2H6f4hspIdAC66J88LoNTAA61/+IizTliPEOr+Fpsrwley9g2kjr2DHY71vm8qNWnUnhuhHv0E+jwA8BOoh1Jddp1dZqu3tCSaMT4VnPM58JJD2IqF4GI9uIZ5M4udF8pwQUsywAZC/MqgWNl0ZIZVq1w8Me6VB9P+kfoBU0zs5b5EsA6PAwiHMNahykAYDDxQ2yp/eR6Nt8nrn6FA1+xx6iL8eEWw2Cx6h68MXMWzi/eYHTV3CrxnDQDDz6qlc7TVUO4OJhnF8YJdA3YSaoDBWAJdGGCYpSNhTxF4twK0AHHoWtDf0HHc214ikzhRRBABcGQiIWqHtmbITFpp2eUvvi9mkJ0B5jWAPSB9AZWtKAOMf/gbFKmpIl16jdPeR4DfNl2tjQRoLR7lTgjwU5D5hWDXRWRJQY3uAXAymmpw0E/VGdrWtrIKXNbETNCg2z5g1hX+UHQYKsunZYVrKVT4qJXp53v1uaG3AjbN+SUywBj7q+niCllg9E+XppLLbtTM3AA4XjNDpOzHiov1wXB/Hm+htcuLdnFBq977B//0XyoDXDNcQ9aygZWYDa1HVC3Its0qRshF4Wvra2kjbBMvIvhL51gCUomrP2MNsEVp4p5xLT8GAKxnqRH7UwBgbQLrm8inAODNCe0MXU9NrHPaP+cCTwpFBcBjg3Y5cqkUrYzuJgd3DGI0BzSi8nYIl+bxmMHw+wl6G41zoFdOqEGqbQZkrWz8dJV9PbBBvMfBmRD8TrXYiLoZiKjPnP6e9JR0Nh1ZpKLu0aHALZV11W7m6CAbxjsT7EbtcPJfncA5EZA2IBZIDlpoqMQmkO8p7eO4yi+JaCREmII6TBp0tIIxACbtmSBYLQYQjYUg1hVqbm4hOgFwoWxZDbQgJrwUhRyf77bgVp2Xfm9dGxCGMPXZCtANPBfq5pqNNR2ojY3Kv1tARzQu1VeZxs5a3yaIWChTsVH6Glq9p8WfynkNghsAru2QSgarrqfc/JSlatRk7z0DIO7WTWmHg/PgHucBsPveizpnJ4FrAO2O2D4I9ZBaSe7v2DJ7M4PN7AWzSAKunpd6/tknUfNcoJcOXLSraBToaO9BpyrKC/BxEnHTXJT6M9gMau3lbLCvs15eH7RQZlv1wyGAVfr8tjleCCB99jfYGtHWDOdGH+px3ubenRnUtIf9+q3zP8Fbzk09w1DpDmpd9ql2D+CsfcVzbyDbtW0lcOK5piDLM+2nbazVuLmPB8hG4Am1eK9PL6Zf//bN9NsvX0/fffN6+nD6frq5vlKmGhlaOL8UYTMlVxnbxqZ5EXtTUIIFoMpYDHOq2XCrNpegnkAham/FWHA7OmWAM1Ms6w/n+sW0hzkXbYQenx+nJ7Q8eniQavXjfdKOw5HUe3f4KpRlf57fpblj4Ku9SQxD1jJIxM6t20r2OvvF6v54Hdx/HgV4n+/0ESWTw/NUVWwedz8dHH2h54N880v0C0YNsLLA+4dH08ERakhVH8zyD65NdSZo9zFT31cBcD2W616TutmAyqrE+TUS4ZT/iVWgtwJg9mbGxcoHEgBKQGFthLmZ8rEAWP6zynBgIw1asJ7R+/fVyeEE0UYCYWZ7X9D+yeeIut9BBIt+CEGqQDHWNZ4N7B8AMCjGqEUFHRegjG37wj7CTjrRZxvB+uJogUTbbfr1/oto9SdVZwf4AQQdnDM+4DUEC0X9g8VUGTUOYHtQpoXrAj0bGWocX33DZBRpT7PuApcHStiizVzN2I6MxOrO1kAi3s/93e0uww81CxH3U8uHtNd4X8u9TQwtWRPsrxAhBbAH9Rw1wMgAX1xekwbNfTeyv9h/PQc6XZAO+GZLIx+jGl+3hBTbRPZC7Ju2jyMA81/8T/8Pr4wPOEZiNHx4e/1bl3ULSW8G9spI1oe0gxmVsYgD7bDhV6fwdz2H72WX43c5Fs6nv5aAz3iv1emtgGPtmsZz+8Hv4kDPXV860fmp+ptG2QZYVLNdR6t/xvWa+59ztozZ1PGTnI0Zn0V1NitAre/fNjY22HPPzedBv0Z/+VrreZ1tqGM8d98dQOICNSVkfWx9rh7wpgNdM7Z8Zu5PGQBl7d6WxtTGiM0ygs4rqrD7tEY2icAXgjvKPop+k5kKiYtggxHViDTao8PWnJ4Z36AzoUZGv2dkFpuHKExSbXTNzhHVod2OR3OOm0Oo5c5VFRhw5LzXvG41s5HZvisCQqBBqxUCqNB30w16BDMbHDRoNKC/vW/iShgDPucYN28ya/Nw7fnUa63ncvAB30FRbc8ropY+dpdV6yW/tFZFO4vaK9PMOPZyFqr9atdbHkDNyCYwSfV5OAPuAWwAjw3fYyZaa6o5896jlrXN38E+jc+6bZiVNhWZw7p/aMPOFkoSBxEYdb1X9hQWwKhfCdA2DaYdJFLcQhjKYzeOEVs4haKxRbDsNOVaEFBmFuQZgZwEughKUcwq+kXCaWjX7aB0OBxWafaeirElCI71rj7BIabGfsfBNCg339H3osbZ+xOdxGClFD8jtJ4CnA2ZBj9Xr+vNva8PzmQAMCnWc/sA5o6vy+ds720Bfp8763xxLtdjI9NkJVaMBQJj30H1+au301fI/L47n87enU1XF5fT/d0dVZTtbI37CM+7/3J6prBU70Oxn+8KZbmbdysbtH2z0QaN670GbrHnPdyC+gybDvuiut+q9NDuhXMCvZLn4bAzxrvYorljsFbWvkRAlQOaugtxLZzrCDhELXBTpA77gjZUATh1kgDByABTEOtgOjh+NR0cHk+Hh4fT4RFo0Yf6uJhL6sEcPtOg8I7jXr5AAFprgF5Vyag2VmXXCzhbhmreDYytGhQZPndzGvTCmJHH+rhHYYC78K7Ol32hgKLWuwFNMHYGJqNtnxksc6dXYL1PWmBJ4DNEX84e47DTaHn0xavj6YtXh8wCW2CUpVgBcM0woz/CADwCu7LxVpt3q0SvbyhCA4wBBLvvbgv2P0PcM+cAAqYA4TinAx3qe6skovuxO7jJ+4jaY9tJ2poIfAJwU2sEe14E6hxUxtAAqMMngUI1ru8GJSsEiU/Eay5hcjY6NPbacB8dqU3XhlaH1ZmDNuznhetOf1sBKK6cFnwMBk58Ap6Dn6Hns1WnXdrmgKTBNe4J94PsO3oCv/9wRSVoCTrC31QHDo4nfYHsvFCxQE3eNP+7+Bb6W/qr+j2TPAySGwBzgOKmfkwA2Cn3XVb16FB+zHuWjl0DwBWkcZI4gFCy4NWBnDcC831ofew2kFfPOefkjpnYHxMAhhFNUZPcZMZx/WMBsJ/JGgiRoctNeM6RmFO4nnuuPQjeDQD7GncBwM3AgCZUxQ92jGC4jYmdCoNfRnHpEFtMBwY22+4oa4TIaNTDBv1Za1ORR0VuFR0FlZaZLgJbbVT8Hb369qOHX0RmkQGW0y/VRjaELxSmpgjt+pMiZqGxy5rU6kx4s+kAcGwopI8+oB+wIpGgQLMtEmqCqQgNUSwpQhMAhyBG6ws8AOBtdmYdBOv6/Ux6EQi04XELkLDKg8OyzT5wfBYYPZpPAsBS39SzUA9GAbmR1urN0PeM85u+VY/l3IoIspwCjbmUmlFrKH+xgmY5ENFWbtiEeJ/O7rcss2zuEgAWKM3WORgHZwQUOU/nxFFqRI99vaLP5tecfa3rtimiu41PvNXg2E6YnRU8lkblC3G4Ggii4xT1UxK9An1ZzhLH8xEBErUx4vq1QJopYk/PFKSrIMkAGMf6fTXrDufEwQAOeWThGSQxuC/2BtmS3HcD5HmqFmaUAuR9jfDo/HNuDdlaZWgDtHbMptwvxr0yneoE0j1TIYNqcGTxlPG6svBydmHzmCE6v5m+ef1h+v3Xp9M3351N788+TOfvP1D1+eHugeCwq1nFHRQKDgE5QXK1EggMKAu67Yt2bOUg2F069I8gUY806sgHR/syrZWw8XcAwFBoXwbAz8gYQ2QqaMgjCJYmcwZ7t93L3Ot7ARxmX4t8tmxJqcspB8uW4DXVDlMUyyk8OvYAACAASURBVK2c6LiXLDPqgPfVIgkBKGZ9AYYjE3x0LCDs+nPtIaLhep+ubCz8DQC4fQ10Ytsf9xa2z7AZYM8nPNqYHnw784pPDGZJFcrcPp02h3lHAMzrCH+t6o7Yh+AVzfi9sHVLX3pvBhu0H6msy1lgv1e04v3pi1dH0xdfHE0nCFaQ/SbKcWZ5o3yE9bboryulf9nePtjAADNoxqxJvW1iWAiGuwUi7KSyqBp7nAtA3OckQyV8IFyr+6rj2KRdS3wr98xgvB2IIt3KV4ItZHKI1KCf6J9ApAtiUfBJABIFlk2bVlDXgeQ63mgbtQSABXbrdWUVAZ9lMKpot+0nRAmKbXV7vpqOAuWl7aXGpyTekH2/f2RWG7b13dnldEYAbPo5mEm4R9ky3mvZTxrzLoBuFf90Rx6D3tE3on8Ov7YxR6a/AOA15xQPYFPttW9rMi76JUOwZgTqwrCh9d+2Obj1vD9GALxo/eIFbxJz9+0o7KcC4LVrMBNzbrGMIHcEwuPcqde5awbY970EgH0N+T16oXZRxe0pfG02mb00WDf4FUBRZFH1phJEQY2bs78AwVwPEar0NTFbGO1bDg8QSY96qkZnEthQnanEKRypffXqsKlC+++s54mWMKYtuTcojXmhxgajiY/4owEwWg0QAIciNISwQvyKGWFK87sfsNvsIGOWm/0u63MXAExbE+cV3VwgB5+/8RkrAZtxrn8MAFZfZjkfEiEp6sglwFcBtYWvxmPb/Ip5J8DmPsYhQBGRZTv5dNBL654oHuzG24ENjymzt64ZKuJkHgcH2EznNgCWw6D6KSNEi0Q1kJ7kKZ6uOqPjOBvcmtpc1yvnZoDxKoJl5XQ6fU1FPVRFo98ylprXI0TcnEXHPSuLa8Gu2h9RV2fncAkA+z4NnAH+Tfl3dJ1AwfRu1jinM8do+qMzwL0N8vP3uHE8kN2JjFqjKZegsYWaqmIzbIHHr+2JhcFkwSxnF2zn6p5qFk+1G3aGVQOsILRtkh1jCNAg+wvg+93r98z+nn+4mC4vLqc7Z1CDFdLuUzNF/wM/0lELm8nNxqpeWXa2tj/VoNLGcaSHo81SKKG7fCUQuIMXpuDi/eoFHRRoMH4AgAuVuH4GPpvCVbBHo/BWAHPu0buRpWdvE/W5ywg/HGdxoKMEZwT5ctSb80sQ3NOu9Tv+IesuijMVnzmfQX0+JBX66OTVdHR0Mr08iDagPxIAbJvn+mLtBz8MAO4e2kzCwut83KPSN1j2TZwBtp9n++qSHAtGcR7H+kTbvr/1i2PSoBEol41LXZGkHgsAI8CFLLA7TNjueNJhTzLABB0aQPPy+na6oxq09ixTk/HeCoBVmhFUXwRaJvhL8qMaAA5RSdtj0XBVSoIsMK7L7J1xgcC2396DnfZACjSuzar93jPZFhCB3NirPZa2R2sZ4DEA2WwnOyEkS0sBbolndSKEwdBt98aAkEF5+g5+j3w01Eo/TZdX96y9fnt2GRlgtHkSuG8A+BlU9VR+b3OtlN5u/C1sWb2mOq4VADMD/A//x/+b5mUUxxkfRp3gHSD5zBToP3UGuALgOZBUx8kLeATFaw4wzj8HXNc2xaXXfqoAeASanrwYR9YJOaPRh9G3ioftMoYAqmvPdenZ1LrgboGVa8S5dwjyN9qejVZmxWstnKKXoiNGjzzUdw1Rzbl1q2CeIvUycnIiVL8Dh0iAK8WW5Gzgb3d3qBVDpgCZJoBh1Vq5L7FqRaOmkhnEfWZ6LSrShK8CXLGBfBHKQgbYxzQA7Eb23rxaX+EUYvJ9U9WwKBBWkLJBgR4ywGiHgPo+ZHpAM2IWONSgDYDvmWELEarIkkvRUBv7pwLgce5Y9dmZYDWHX5nJa69xQvVlC55jPqMDC35efH7RFkmiTsqg1vdVANzENYINgEN5SQHmpYKp7CSpulSztkquVZqzBKdRdVurp761jzf+1s/U9sF16mV++5rxHgJ0gkw4Q261ow2ddfNRV2QAzvkPEaIhcj+On/ZOB2WiL27p3duAesukhvo5BVwich/ZAqqjR7/sWifmbK3oYc+sBdZGjqCM1nOjMXf2J4JCrW5b9HJR0ktAhz/r+egZ6TVMPCjnZn/uFKDS3M/5X234nL3meg0a4phF6/bLQlXGcQjGaMw3GVamPnqP8LyqlLxGPx8UTAXERW90jbbr2ZB9cPb32zcfpm+/ez+9Pb2Yzs7Op4vzy+n68nq6v78j0KICtBWzq1Aisqd7z9PD/X3CwyHdsj1smYqtcxZAmRkoKAdNMOiMOUdtGxUCYXAzev0iSypGiwBuDViE2VAmHP5J9CWmxIzvwZnp2Ft22Ws3juH196JT/TF1hEL9OYRuGFRoINwiWzEnZxSyswUT3haUVgZlsB6VCT48fkUQfHiEWmBkDQGU++zsnyID3Af9Kk8zyxb5zD5DBrg9j8huL+GEOQCM926jQNuGVN+Z4JD7kPai4BoTLJ4cH06/eHU0AQjDXyAAjvIqs2fAIrOgVLaVA6sptRjcXg7zGzWpzEi6JRIzraAmqx2i75kZ3VCBdtslskYiA82M7QYAVssm7ovRms4tu3A9OI9teJfpRNlLadmIDClAMALiOJ77jjPAcb9V8NDBL/hWSxngmhH3vuv9GXuAA4MM7pbuHA4keu+rfhD32si+e624LRICnBhDjMPV9cN0en49vX13OZ2+v2QvYABgBGB5j+juQNHGB2kdxOCI8SG6+Cb4LQJX2jVK3Un6EfZtabf/4f9QAHBZ7P7AOVD35wSA673OBQGqwf5jAbDPsZZh2GWD+bEC4KUAgB2H8b7rmH9uAJx75WZmf7zucXyT1rKMQtaCH/W51/W2BIBteEw9RuR9FwBcM79a/KqpkOKtQYmzSaZB67i727ugygkIOgPMTdmGMYTqoKAJGu2+I65Bi3atpYSWBgB8jLorKDhmfbA2MtfviNLkTUaALSmM+PunAGD1A1YGmFTom3vW/bEvHUSwoi6F7WeCempwWmuBl9anANv8/KhU9AbAIhChQIVUexXs3zzHtrk12vDRzthB0aYlp8EiWGrxoL+xDnUmA2xKqwWgSI2LdKPvx20gVLOKmsMIrsSGxjltwa0AEAKhSYWuAhjtHlpdkpwgA+4Eg1rPjb4VLYrUtit7GfreckMNwbeoF9oGgAWuIzgVwZjqJCcAFhj157tuzIJYVH02daxE893fF9neB/T8bRTomvGNGt6FSbiWAabD07VHAggOG8GIvq7LGXTeW9UEca3kUIbB518y6LRpkQGu41NtfQ0WeI1jHnru+SPsKBIgW2W6MAfkVNMtaxRuPydn6Ks6qp1F1/Fh/cMhhjjOd2/Ppzdvz9mv8sOHS2Z/AYAfHqCcLOGr3McMrBKsAwC3iVifz2pUSwfKxs6LLm4+6pzvKcCksjYHPUl/BosnWD1PzO6GynKoQCfg0XMmAOY5SnunVnoiy7ZLEHDRPr7IOs/tPs4zwXijPXb4OFglMe8qDV0Oeojg0CiIGh6DHO2RjqdDZ4GPQYtWEFc2LQOAPzQANt1Ywe8inBbzp/NJPhcALv2AP9ZHlQbD/JPVvMzXvGewRtZB8IN9JQgAnkBpPjqYwBoDAAZAxho3AEa2136ExAUVZJQAlpX1BYIdAMNcgqDg1fV9AGD1BUZpFMAv/ABMHpXPqM0jQDAEI4/5XWw2il2RsqtyFFyzy8AYSA4VYjK73Ns8SnK812Mk/LrV/tmyEeKc1xDCggjWQ7w/mIAOopZadQNT7jdNBCufg/bcTUo4/cHoEiCfUVNfALYGQqs4pfwSEQMlmuWsuPxU7yH6OwMa08REA2qA37y7oBAWADCSDqyJBusuxL4kwqrP8Dg14Bt9mhst2tnfxpBL0Bsn6BhmiwB4NGicgF1kOS+oc4zKTF9yvhYN4YII1p86A+yB96D7d3+v/fU+FQDXsRx/3r45zAtUjbUHP3QN8K73UQ1rHesfCgBvC254/McNYA6EzNUMrz2/ur7kjKUIFp2gEJkRzVSv8XvUzKwFGDSWqfDc6LUWv2q01KRXGhTjvbc3d6Q5EvzSWYZD5LYyUf8bgi5WcBQADvAU0VEpP0cj+2hSj/txJFe1wrHxBRhm6wPUFKNncLRZ6qO4qttztqwGAzxmazXAaIXAet+7x6wDBgCO/sCsAWY0UllyU3jtUPYVostPeA0At3MV+nNmgVOEQs5aguBt4LfaqbVATqOWO4sfQQtlSkWvWgLA3mglUJaUp7pBJQAuNcABumwblJ21UyJvyayEdq5wHOooC7iH1xdDwyxXZETJNo1j/BmNVheg1Y5QF31vWab1DHDLLrrWOMSvLLyl4Ie+dB1Bl4t6LQaGov7aAJhgM9Y7Av1W0Gb/6sjOYkxdp+vxGMMj/Fx3mlnIAGs+hwppBChUCpEgo9X4l/67mlv8v4lX2k61/TIOSvslCnSlIa/tl6ZB+/nOBfpMzbP9tK2roMxjaQBvip6DFqkxIAcRY0JnOOh5cNDef7iczs+vpisolSJTcQ3lZIhjAgCL4cB7ca/eeH60u48hsjj4N+u0jpzl2wDw2A9YoDn3D7IbmOGHUwk9g0cCYAH3om4fdbTtk+k44L1Wmw4acckAp0DVNhrKsm0cFZe3+zlSwHZf0Tw+s9P1aqJKmYepVngA7MxCIygWWeCjk+nw1QlrgS3waLEyB0rqXP/cNcDa7zNrPeTEe42CzwGASweMOV+uA+BxcTW2gz1kzT8Ra0NP0UCG4JHZVjHKsHZxDCnNRwfMAoPa2/QcgikiJegorwq/wEFd9wa2doq+y44ha4sA+PklxLBupAiN0qjre7boYZnHi73mvzCQf7Q/nYQatNs8ct8KvRBnPV1mYx+F+71iME2YynZL+54YOsiEIjMNMIhrAwC2SrL2tSkYTbrfFnyOoKPpyrsCYDwCsQCjFC7WiQBwBGfDl6s0aN9PfXa896gZFuiV30oKOQKae3v0tzDOb04vp9OzK6pAAwDD3zIAti6NfXMzfKpPIP9JQsU8juDXAWG1U3KPALMN2GIpAn6zGeCdAHAboFShqRP95wqAazTCIe4RFNXxq8ZyzrhjcclDSkdpdPK2bwqb781rKptpbGr+OG2Wn1cFehdH3Vc4N39+CAC8K/gdN4DxuffPTVZ9l/u3A+fjKwDG32w8sr2KADCuGw70NgCs9kaZVXPvVLdEcVbYxk9q0HIy7gCAn2UUXWfleYNrYCYljBscCQImigvpuxzoXmWYlOeIKB5HJBeGEYI92kxUA6zefwexqWUUNzexzABpnHIsdgXA2GSgBu06YALiyAQLAKP5vECV1XZbFn1Vnqasu8UMcD4XOsuRnX+E6nZQfbpnWyLxu9oERjmHEHz93SIWBoqk4UYdsOi4WwBwCGRUYNM2qOhjnJFltRbK3r26NtOTTblWD8Ce1qtNK+uSfA8NAHMHTFYDHeQoQVAmx5HpPqPoFjveQH3tZJmxD+toP2stcNb20jmOqHpbv/HWxlgIaphFW+xImPbcRLQCvWLNwhFyLRrEQ9CiiYGooJFbsGecD85c29lq1PJCgUZQixkLni/FvyyyhffMZeibsxFrjmsvAnUcPx3QyiS8Fi2S4rWqmsbNmezgnsfNWfwRBKv+vD+BmS11T5GzKZvpoIPP5ayvbTBswYfzm+nt6eX05t359O7sYrq4uJquIdKC1mg3t9PtjbK/uC6zQfI+hutpbX4EKPXVO2ZLa1njto5qtHf1gbFsu6O5KibJ/fRwH21GQCtkkAfrSXR6AcNMx0XOs2V+tZ5q/W3fxmlXezQe1wHIjZNUFoE+j/MLQldDnW++NR1e+TlO3rjsIrJCRd1WTCb0dVVbpMOTE6pBsz0SAVgyYH7oDLDsW4oRVl9hHK7PQoHeEQD3yelMmJnBMTc/aqAU5Vm13FDBcJVHOfONcieAYgTFUWalGl8F2011di91+Bd6VihzCH+C7RltA1LNGPsRguCiQUMNGm15BDhR+gAaLuYAsr4A2fg8AnEKfspnwefWZyPmlFaRqcq2VWYm4XXV2sbmFQAYgByZUPsibNd4fT9do08uwHjpja52kxqjaksNWpGt3kaBtvWQncgyJYtYmgJt0cgKgF0rXJ+dGWGytXiOPQDGOKH0DAD47ekVKdDoCcwMMNtR3k/3d8h0y+fi6JT9vwfAQ/kG5lHYKYHj9BlkO5ImTRtuCvTSRro0cR1JoyMyA97+GABcP8vvn4v8roGKNWdvbaNZeq0CXg88791CE5ENo7GNGbgEgMfAAt5TIyf1HHUDX9tc5sZCl5G0ndEZcO3MHEjuPmvGOVka+/r3agyXQGIXSFgAijjGmw8XQcdC2E69quOwNIbjAqnUqZzD8+M5Pq9+DHYHwPXa6Ei3CL6MWmYvMpq6DQDbEa0Z0Frra0BsuqOjf8r+Ru/bp+fp5uamUejs/7DXXDiUBOXOphHU6h/FGawkHBFEAStsGCFKsbc3CQBbfEmbCzYpRH6Pjl5qk2l0qOz152yaM8JyFu0o9GvRUWbWNIfTr16oTxSZAAhmLTBaIJVWSFaB9qYg1VzRxtv83cHzG5eRnEmBtVqP0rLzoeaL3zvaW1CS5uzEop0uL8zZRtdoed5x/KMOWKq4isB3c7vWxZUADeeEndTAQKLNC7Qxc+nsZQGzBCYE2qJD95td1PrM9JzHrc0B4BqgyJr5pL5Ve2h6b3NB3BIoNt1aw+Y55vHvM8AKJhrEEu5ECZJ6I1pJM7O+WDum6jmbQZsVwWXMNVDgrBIqgao+EFBFoPK+5HRhC6j1sHQIGICw6rvWgJSvU3jNNDw7b+4tWe/fe2GCA9NKsycv308V7riyQj2t+0IHgqO8gfrXxa9wAMNgWvN1s+ftuA54fOwvVid10NDBF17x88SxPr+6nd4Z/KLu9/3ldHV1Pd3f3ascAgExZn91fRqH8VP7rFbeq7J5es8AJnkK7xk6n8CvP0evAyhUhpGzGqO/UMeJWf17lHOgnOVxeqayagDgqP8dAXBcQQh4Df0z7V3MRS92sYflfahhXv7S5xqMx+Dxmjiv7eh2J4iAgJ8J11PYW95k9At2JjiAw4uXoDwfTPuoBT46IgBGSQ++S/jNZQ75s7JjO6pAR7JhvNcxaDs+R7FJxPaqNriWF7T3fN8Z4CHGMe9r1n7HupLKpqn2eXx/AmC9J4NJUUca9F4HdMQCEwXZQo1oo4ifq49gTRHvR26R1LLDrdRE+5Vp0MoC3xIEn1/cTle3d9Pr1+cEowTSRR8DIBzBeVCuFbh3qZDK0mjX0QKQgRr3xC1jFUJY2BNbrUiITyn7i6D8/XQJ4HsDoU4E3+65h9oum+Lskp70+bUvwv9Cplp2rj6nrIWuz0SCigGAS4LTTBuXQ9kWw667Htn7TAv2RuLD/e29zzJbvTcR3J9d3Eyn76+nM/YCvpmurqEErc4bAMIMylLvIoJW0VlCmgVpR1sAIUggPQDOY72vWjSwB8Btt5nPWs2Bt5pdmJvcdhR2sImLh3gDq4ZhbOuxdv41sLzL9Y1ATQt8nvIzAuC5z+7eO1ixHkBtAti5+6xOydzrrTB+oOPt9kxU+/CxXwZwGt95ILg0huNnLc2ruZ69S+Ozdv19FDIoFCtU0zkQMW5aa/c9XksNFPXg15nfoEANQnV2PBEg7jbGVi8RogulNyoBiIWcCOQEwCioE/0e1RrDIlhPdP7qnE9HIFrMBEWLji57x6o3cKNORiTWWS9sTswOOwN8hMh71Pk2+lK0VELLgaOoG0ZGOGpuuOlQoEmG3SqNrRazbdyau3T8Y4NVKxnV8wIEGwC7FRIyQOwF7O83EmaQCFhmyXZZE0s2M9vVuN9yRirTsG8PoGyzbaOtmpu7znB2ALg8D2dPFVNLMFHvnxtiUHdrRk70MlHnCbCG8WtBTmZPs92Nz83XTY8LwMw9pziDmGvtPktQweva89VZ5np9jKRjfi448nC+HcWn01GopZ3gSKEHWw3br9PER3uIloUOsI85fHK83yhmfj6mwClI8zjdc65G/XSs7wpwxstPwBX+fgxiBsNsG4LuXAAx7QEHVCjHmd0xmLhmv+vnj3vs6Mh366i2tzIAboJiyqg0B4stulRzjs+rc6VTKY+aZTqB0WpK9b/6ZNtRjPVFgN/Xb5H5Pac6KbK/KAOREj6ow8o41H23g/zFka+ZHX1aD2b9u7O8Ddh6rw7QpWBZiL8wsZ7ojqKE8eVr0vgLCBpY4NrZtilUnXn7Pm+rncOdBE2YrweHXiusBf1hTDMBoPua/5rzkzipyjWvoTYFcSrg16Xoujy+CmDon5kO475qe6Doku9RVEg/T4Dx/YMjZh73Dw6nfYg1Hh5xf1LQV4HdpCUD2BQAv9IGqa2DEtTJ5xX13jEp6/qpCt7jGLe11M45/xTW9om2jsd2SLGHrr03bVDMbs/X4iOPGGH0VRxAGvc9Zx3N0FFWUQKCAFFqt6iWRKzNNTCO1yurprVhLNlfBx65HzTgKSo0MsEAwsi6QgQPreZcC09KdZRmMSNM5lpcW+gRwE6Z9iuNBdXR2v67DIPU7lJri8lO3RX4JbcPrEMGEHc9MoC4A8gRs4uWQ5qXXokeO7PpHIQ0k9C2XAEc2VA8hxTA0jXLPhbw3Ja6g8lpjysAVuBBGXa2p4oSNotjYQ4A4INyjmw7tBZga5EFRhcOgF9kgK05Q5sbyUL5q7J5nDu8UNm7USuEiY9iqxzkc6AFv+/95//9/8VbbRtc6bW4YNW6P+/ihO1ynqVjmjFoVj43rV3Pu20Rr52npvZ3/by146rjgIfjiVvfkwZwHQTbGVjegCITMGZYq6He0geO82ILBq73VDdh/dzTszxx9b1/fW7cPBbduH1UG5j1iyc4alFw7yQjpWz5HHVu9T/rHDWDPd5fbsraAGWgXPOj312jWB2uet4X0ZrA5/Y51VKn0GoDCLcaD/dRcwuZqJ1sEcBw9C4vrzbWu4GAjKMywKyjCtVgOgwRHRcYlqGUyE+AV25mKSJBYBzqwxZiIg26AGBkg4+PordwUIyainGpO+FYRX2i55tp4KaTSpQJADjqgKMPMLK+6gOMf4q+gnrKcYt66V2DN/X58jqiDs11Pp53+p6R84+1M0v2bbzOTQCc9OhGs6cScdRj02FIJVTO0RknR8GPrOFVlkt34Uius9tWvBzvsZ3bznG8vwYgBcwSfBDUhKpkqw8KqlS1215brgOu4yDnYH59K/OpK/X6c1ahG8tgaeT49A5tpYfLKXCvxJfTL04Om2OEz7HwGep9Me9EgQ6F5gK+MqJfwUS51jLAVohuY2TnIZwePhNn6IsqjcZt7J3ZP7lxf6xO/dqejqv2dWl8dXQCbv0B88qOvmurNZ79sVxrsVVVNlulBsoxlfK2nx8cVdgGBMDevb+aXr85n16//cDML2zf9dWNhGcYPFQ2wvNBP+Rd4pym2Gm+r6vg1vHR9cRYD3Ou7VHep9p8fBEUQd05wFJS9pUtVsBTNb9UgC6Aj4DRIlgGzOEwppMZV7kH0BjOQKVDMwixsD8O9OyYnQUAR7Z2YaIwv7+3LAIm+yrbGf8J30bLJM6fGJBaK+3dne9Fz2B+PuwKynUOphf7CMoiG4yWfkfMBLOmklni3h5C9LF9bQHAnC5hUKo9qf5e3efl3y0HCPg0tpSwjX7DONTjHjXOyW3v1zX2NpLrIDYA7LPumFFtZtp1jf3YjUO2Rx0vDIJdVyp22IH+hXaI9EXkW0j4SkKaBswGX7QBkQF2KZXvmQyxB2gA3E3nV3fT5dXd9M3rcwUhI5CL69LnZ2AeexCvLUAuRblY96raZbEYKgsoM8Rx93wd42jWDwAiPl+CXCi/AIPDQqQZMHem13ZaSvtRctZqb3VtbGUUdobXFEFB1vpTcTkEEYOBhkOVyZZdcnAJ1+y91EyjGjCte6SDjg4I+Fxg26DOGplfA+AP56gDvm01wBL8UuCvtSYsNtDmRbY/s8T2PSrQ5Tg7iF5U7/f+wT/9l83btxHuDPzSLmYj/EdkCFdOufHShtMWm84asBhPsuQg7nKfnxsAV4O4uSGmYRmvtRqdnzsAXgK/ntRr82nt2fv9fyoAXK8/N0QJDnDzbqB4s85XdXKqQxs3FgLfAn5NaZQz5KxP1E6YbotWNRbFiR7AOP76WhRoz7+6cWdWDRHIAOxFOVjAOEF928iCHsRaGtbwRL1PgGNvWgDFFrsAGAbd6fhon//Y6oDAK6Or2oQUQBjNEgWFACRiDLYD4HtlglGPwo2n9GBdYICsORcGv7qOoJi79U4kcXYF1rvatzEwtfm+LQCYTp8cPtubKojVMmFl49f8cELmmWNnSjJp9hGImbuHCq7r2jC4CdPfKPfdZzmgM9MLeBUAF0C/YWNnALBAbg9w29oINobhgJ2SHgAXCvTLF9MXJ4dBUdOIYA3CCRP1WTW6rj2nInh4GnZmPAZ1fepn2Y/aHqn+bGeANVzxXFwL3J5rEeDz8xqn/mbwM8Ym3rApVpRPfo6+6+u2TYNzaQDssgsF17LkgXMlggemhHtc7FjSnlLIRnRFlxbAxsC5BO0RwPe71x+md6cX0znrfm9Y9wvgSNptBCC6eTILgA3MFKBZ/apaKjHBR9DhTEcVrdIxL2jTBDAEljxuzqzJ1qjmF9+dMfZlG0Q65SOwHXV3GFNkmAns4MTjXiL3S5tlhthakNk05grw8/hRxKuOlbQlXqZi88ZAwp6ojVO7LoB0shj6fsGcp2XyNmeef3MWWJ+H3sB7sH0HAFnHygIDaB0EAA5jiHMeHR7mVf0ZAmDbGvshdf7Zhtf5vBEUVvptg1Up8e3sTmCgRxo0mGAMhh90WWH2+kVP4Oga4QyoBQZFx5V/1VhkZW/DVKAI3o2ywMwAvz3nHgZ7jLWDa8L52c2C3SqyU8KY5XU5TI6D1qj8G5W/VN+K9j/KlewX+QAAIABJREFUXhA4Bv2ZfYmpP4BSLbcui2wn+tgOreUy66qEAr5aFj0CmvmZKcRlNqD9xnqvVrHmc2rA2QDfwTcLe4WmB32ColQdWjXeE5FVB+MGomMCwNcUHDMAdvcNl0MpACnBwS4oHhl0j3HdU1LsSku0Bcwapfpp6gBwGvbMPG6jwG4DGOvWf7dXZ0FwvHUugzqe9acAgLtNNW7A112vvzo84/OaG01nN7ox+AllgH1Ppjx7Iu82c3Y76k8JgH2FHbB8aaGeXmSnHVvEZyoA1gKX09tAh1Wgh16/vufsyyrqs3pDOiv+NN3c3Da/wdcoQJHiRaSRRp2vmtIDNNWsWYDSJqcfvYOhCggKdLSocV2PIrTayLzJYDMDAIYC5MlxNLcPII3hsnP8smStPDZ2BpldCzqu+p5GBjiEF66iB7CzvwDA2HQceXWP1DWnfpxx3vD5PAL84jw1sLZE52fUdQvY/lj7WyP21ea0Z+oMcFMszgxMBXTVNnFezGTkcP4/BgDTCZ+5bwMhfV4B2kONkDPq6Zwlm4IZxZKx4rnKQ6vO2lwG2O81CK7Pu3+vWR17nN9t7MxUCAcIwRxH0bFhY37C2TL9mT+3gFRhpgQ4b5H/of7d+4RZIGaTVwcUP88BYM+Lca+R7U1nwvdeI/7jfEQEv9Yh1/EaAXB+bjKXUF83AmAcNxeE8LlrXXcGipHNSLEci1/hGj5c3rIdx3ev37fsL0o/0AJO4n8ZLBwd1lH/REArx8gU/aWdyM+jrqeqjGx6r6h/mfH0XGOwYqYXPNeQFV0jc+02SN0zKL80kIjj0TN+QluUe4oc9s8taMQ7iHRt+GL8g5SqOZ8CbM+NjwA9/uW837CvPEfWVDvQ2ACwsHwPiIv+wDgWyqqC1aQ97fD4ZDo6higWMsIq17Fd/nMAwHWPmH9GBSsUway6TvqgjHwU2ZIUKPK508dQcFbdJBTstj9AISwoQUf2l0rHoT8h0KwgI7VEWDa1P0FAy2JZeF31wBmc9+fD1kIQE+AMABQ1qrDBoB/DJuOa8VkJrpMCXetsK13batN6bwhDRb/3Sh3GNUj48Emtj26UhaYAFsuyUpDTjCoG+GIvdMLEIqLwp/CZVoL2Hj8XtHR5DPZd+ifBtHL7yW5viyAA7hf7u+2Pxt7Z7fQRnWmvQRJmgK8gOHZD+jPrgC+umHQAOL67k+3FORWAVGBOJfwKyFU/oe4lzbcKYb9uzyvg9+lpbxMA54TfDQR/rAO2YcA+0sFrG0Wc6KcOgNvCHxqu13HqN0dFfnf9+jkA4D8W/G4DD57rnxMAw3jv8mUD42idKby9IFa66qA+axNJCpIyv6LHCHDV2lLXeKjfr0GC6zPpDFsAIfr94hir8PkelKUz7RkGb7/1cWUbJNZLZf2y3Q8DVANlZ7DRboLtdqIHLelEBNHRk5Y1w9rIUC/56viQ/fdAhRZVWllf19cQmAcIxmc3GlKAKma5I+O1MwAOZURToXcFwDa8zk55fBVkyFkxN081H9JZWJpDppftMsfqMSODps4/UqCjPQ9rgANFNPGzlhmMPcL1TQM9GveVImsCQnMZ4ASVOp+EQ/Q17i/cxLmTZu3nqBAZ3U74fqwTbfwxTwoAHsFMB7ADZFegW+1wXl+Oas1gGzyaHmcqrh0g/X2PzpkEfZ6nR65BZc1Fu0MNMNpwaTzGeWfaetaWhUDPoIjeKPaD01kBsJ5N0EkHSjLtTHtv77hqXAVoXOrgcazn9ygtOS31eTsLjL9VAGwHzkGLkf3i+WJNAM0RnZnZ3320VVP7FP19j70oQb377s359O3rs+kUqs/nV8z81oyv1nJmH/J6NeZ2ysZ1iODg4tcgoMX7KhRZjnuh7bV9qlDydc9j5je0HsgeeNB1d+qnUUNnQkHLn2YNrepn4AjHOozszzgGa7nf7r4LWK4hpzVwKxrDeh/kZjsjOwSadtwFAxd2hhsgNo27XlzJDuM4ZbpFLz6AINax2iIdHkkYqwK6n3sGeHny9va5B0i5b1WNiTaX8YwG8DsC5hQNzAxrrf81AH4VJSS5Bp05hmL0fvbqNTU6MrboDUygWKjKjQLNDLBqgJENplgmKcgPTdTKIJgq0Dhn2EHbIExd2BnYG9gjh3AI6qNcCPcz3rcAMADgI+uRDYABhgGC3Y0iOwHEHhllOATe0UEDADjLRjIh4c9k8Kyo93tvllaMtDbczrLfB5VVxj9cp+21y6BqfbUCARK+sh3Gd4wpapuR/QX4PfsAIazrAMBg3d033zOzv6VcMXzfDtx6TjWBrMFmF0AM8Mv2dX//n/yLjgLdOxyhSLtCc/6hAXDdKPFzpwK6sFrXrnHb9X9uCnRbGHHtvJ5hV2kOYnMyYsNzy4kVK/VTB8BjbcgSWJgbgh8DAEbEeJcvO3cWLLBhsvOegR/TkWXQOpXXoBI5+2uD5to/UaDTiGDfrxnfWv/raBudsGa+M6ulejMZQatk4l5JzSwZr0rVb3WmDbDK0RAtUUDakVNkTkhZCtEs/IxN7wTK0AGCIa7A/sHR9D7l+TODhPPJSJbgQGS+dgXATQW6CGHJmL/oMrnjc3ZQwbQiZ351PRkFn5sfeu7Lgnv1PdtsWLWZcyCuvu6NTS0M+si6AXBtx2WgVzOR3pQYgIn5tlYDXAHwKGRRnc16XN2463sUKdazxjEWiVsCwI6/crwLtdlgZC7TO+5B1empFPE6XhZwciCo9v3VNQf4Je0ZwldPYh5E7ZnWYX6lfagq8cp+VN0AB4DmQPASAG6R+gBafJ4zABh/V/ZFrc5oC0oQpAPVBezV+eG1Wcew7lm1TZfnWrv3AtTrM2nUwybiJT/BSrFuP4Jg2FffvKfzBdqzwS9YL3B2N/aP2uIpP1A/dQ8ntvDCNNi2P1V7r7HId3h+0BfhhM1aYQDbmgHmsVRbF12SWasqGtN6/1YQnKJWWefHzWFedZpzQe/fJRgfYbI4XtfP2pVNV6cfJovuBSBd2kejArCJYBm843gr7ut6U1O6O5eDDKZNk0aNHmjTtH8IReij6RDfCYD7tkh/7gB4bm/x3yrA6pXLk9lUwdh4rqqcb1/jEIJXpEAD3B5Mv/zlq67cCcvDNGAEFwFAj6I2mAJW7jIR32FfapCcwAwAGNTja5VAUSvkNuqAQyQw62wFgF0r6/UjoAuRwwO1ioy5nn6eanXlRyioi3vEeJgFxP6/V1CCvuO1QCW5sdDc7x7rv7RAws+qhxZFe8z+0lTFplftG33BKA9zNhjXbABcfQwDXtwXwLptl/Ut3IKJ2eDI3PP9ZKsoO98A8Pvr6bQBYGSAIYKlNkhk3zBxoQCeA4DeMzKgEsmgygThn9z2yMY5ssYh+gof908PgN2UeMa6QUlsjYJNByfqJZeMozfWpde3OY8/NABu1zsDghNYpHCLnZOl+/s5AeAlQLv0DOcW+jhOBjE81uJag3DX2hzpDUM+NBv8XQBwgoig5EyiylSnqPscvq7PMgBGvE6OUmlnMttmJ9sNsOYl6LjKBIcEfmSAKdIWKoEatxDFaXW92Q5Jma2sBXY2yPM5DX/0hIv+sdoA5JwqkwsV6RSvgDG3eBY2MghhvTo5YOZMmWAAYESJrQYdyoTxoA1IqG8a4MiO/1YAfKum7Iz8Bp0QNcSVkbBmH0S5dg2sMuwj9XkpoOPM7q5BnDX7tjxHe4q17anrrQRo3Momai47saueflVBqTaujwPAvocx0zU6VN2cYhDIPYP7EgBu4NHCZDsAjuBOyW5bUGRtb6lOm8sCkhIW2QjXwgfA1nxO0ZR0Pmr2N3v0dhnx+MAayKDz1EThojd3OEVwYFoAyGJr4QQ1gBo6APVz5uqxR0YJLoVZhghomYoIy2RH0NR/2dfQEo4Efz63ZRGs2qarAuA2B8rDMXBvQQAyUVSqYeEb/I77hvgdaI1/85vXrEM7hwopFZ8Ffm1HN/0H85ujGtttvwqTrQYn1ghudW3n85SdTYdZTrFFYCw24+NVo1uyOwykgDUgB5Itmwo411xw70x1ANB1ZJiTYLGBbSqR5SjTGc2jVWO9TFEOOlCL6bcd0qySNXCL+6JI7ZZeyKjhHe+jOvmkdOsW6pXyPssD8gg0SjWFG0MR+kAZYM53spy0P//cAfDH7D9rfpL8mRx9DXsPhA1oOtvmWv/Wx1ttkFD/CxXmv/23AYCtUSEgSaAbwXEzPg72MzjodmgUymIAL+YGuhaQAn1PgSaCzqu7xsYxIPM+qcC7g/Sy52J7ycDB7rBncYjuCeh6Hupn9Q8OgdCYUwTADxDhfBT4vboLQA5BTghDqTbf9jP3R9kBUb9Rv67kAH2vApK5DrJSo2XjXQ7nfQHvcSkazlFpxvK30ObJXRnc5s+lcQl+fQ0ck0hW4LNQZ+02SMoAJwC+u3W9c4gPNk2bFLvSfcS+0tZ76QtcMr7tWD4f/JOg4d7f++/+eWaAp2gP0IR1ds8ALzlyqwsoZPg7q1Q3tJj0aw6IC713cVLmjvmjAfCYut3xArrxKJNwrEMba4tqlIXZtyLEsLL9JH1xSzR62YH+FBVoGbl0Ek3b3Zk41UXhR0BbDeXc9e8CgLWwoxblEwBwDzLyiVQK9BwQqXURMlTpzAg0Jr0ttoxO+IrZ3dhIfB99T08B4gTHMhqWiAdAcxaY34MGrTYTz2xppK8e/NaaRmWtpQRcaZkVwNuRbLXDpW7NtFBnbthDuLUzUBQTBhcb3vExWiMlAAYtmoJYAQCUYUvqrMfUxttq0KQaIbKLdkdQfI6+e+q/B8EJqUF3ALioQLs75TYATAqrN6umPpj05k8FwB7j5fVb11+WtczbwuxV26K4TWwoKK4D3Vntj/o5WyOzrptaygCPa9jz1OPi1w3iNI9iRpaouT/zqdDrcJhVwg2AXS+V6z5HYqxlrTXAnr/juFVQ5ih++wxH90Np2mvdGQoLWQFYsgdjtD1y3a/ErwZaciTQ/FTrvmCHrNGSW4BYDAiPYQWnYoRorbvHpCP8PHe0CWn2IxwROxRQwcW6F2NAc8RtKdpnhqPCeuPIUFZGxsYzLVlknNu7iG1OfRa8xo05Ec5uq0eLoMCLPa5FKqxeg154O/3md6+ZWbm+vp1urlF3dh/OZYo3cQ6O9Y2lE4E1F3Bvstlu0aSgagWYLlmpQYIsYwkHuYHDUF+NLEhf2y6nXwA4j6OgWQG/AMPtyyAwQHDWFfcA2La/7dvtmcpzltOp95CivOL7zNUn84l5Ea9FCGJ9r7ehiGtvfcKdDdJFtRZJA/j1fTyzjVTvzD2jVVRk+9Xd4OX0kiJY6DkLEHwQIFgAwUJrmic5GLl/B6W6vN77c2mXc8+0jVtRgQ5/Ye0BbPNvdwG4K49Xa9PzdRAUrIC27lMGwmMtsBgOHkM9E41taEwE00TdI5DlPJz+zX/jJMtbYm8CqHXtLynKYZusDaBMsP8p8G4bAxt1fYdsq/6dfriWEKGFKwlsYe/kk/B7lHApkyx7ii+cV+w2JQaamnKhfwMgY3nxmgKsPj6rPzuyzqA+AyheXN5NV1RIjoB62GHYs/RzDYB1/7x3lnuk7kW1O36ueL9Lw2g/2LrpmdgB5zELhzYbzygANey9mVa2wVnipvt1H2DtpQ5C7HFfU4311XR6Zgr01XR9XTPACESq7ldaEunLxuLOEpEBAGew1eNjAO9zqBXa3n/6j/9ZAcAReWxNkyMjNVOX0oxjByDir8UhUgRyCaJlLdfcItvm3OE9nwqAty3uOQdXtl/Flx+FKxeHoVTFFOcO1+ZaPdcs2cGwnR1P2YyRH8UuF7gSwd32DJYM6Bw4ndvzthnobRn4be+vz3cJEK9tAuP9z32eHNv5mZTPrxihsmH0Tl3f2mMDQMZGXT/LDr/Haaz/rbQRU6AtK19Vnw1+tQl5O0h6XbY5ClosbUSpvQ22Bp3nZj/6Nipt0y9CVQb4IHKIcivWh7KQ2TaJyotHh0FpEr3nGBnhY4BhCW9B6CIzYRpv1rLEnpqOv+mmT9zsBHgNhB9bI3b2AqYKNNqIKLsuQBK5ArefjEdf5xE3lSfQWAWA69zr59v8xNlp2Q61uGu2zPbD3+ftrSnueq6mL3kOO9PYMm3R/ojPbKhLtPNDEayOmdALnySACUp40Jb8ntykpUPraqoaOPJ4OhhEx5dgRGJJnmP1+h1AlJMsv7V30jRpzLTw63Xfa4C2rudCdzMQarWxg6oyPg/z3OsSa5B9qqPmnLVYQ51ofW52OuholyywepXG34ZAqQLmGTU33U3zVc/GoN6ZXa8jB9Y8vtgDkREzADaDo2ZUfGwToCvtljaDGlqzWcpQamLj+fh52PHWvfe14rUNiGvgcNdoJwWRFWR83Xfy9Zv3XKMecwQAHRBQy60IQJagmgCgJo7bb9jOJugp67pr06G9QjM5e9k662vHTs851oRpgDEXqm0AOGvz30r1AYB1Te6ZqZo33JP/zvGnberLXLb5RLrG8Dw2zJfBXKynIYCb517yYPoZPtqrcf/NmmSPpY2xvhsAByz2H0tAKGxzEcNrAYvIbjnAQG2KoEITBIdCfgZ9s7+056dsT9YUd2Ax6oxHu5PHwP5s1pBz5JqfuNPT2tBSaHvQljaY3dlLEGj8VM37GmB10C1m8sqG5uCas/g8dAgk+Pz4Dp8ftGOUTf3yFycBQBUEb9ohhxLKPAgArL7A8l2oKUJ6sI6n3YrrFzsEQXDU/z4QoN3dQ5jQlFy1ZjsItWmeI2pcx7kpNeoIzjfmlMbDNgYA2D6T1ZYxZ0m7vgMAFhBHFlgtGUMJ2R0DoAwdGWfZTl0Pxwc1zgeYP8IXxgqjv4vfKQ4KEdQAmbhG2FFkkgH0WwIhALBtrNWiNSdli7XfqSzGAQBpiogqTjbe0zMTDKcoPwEAfn9Jm5wA2HXAKEWRuanMMNvgZuOG4J7MUwYjMgCcgnkEwH/nH/1VAuDYoJkubw6uHNJNwxMRmgKA3SNPjoM2jof7+5UVunuGeekkLXrzmdoxMcK6QZ1J2GkHbjczNH9UpXnXca4AyPZja1+44oztfE2fAQD7s7cB6G0A9lMBsM8/gt8lMDxn2Mdn4s1NfkC2ksl7zvkxAmA7lzhWG6fBQ24UdcxG6sp4fdLPyfqIjd9L7YSdXYA5Z35VJ/Y4PTnb1CJ88PhSQAhiLlnv596+SYHW/fSZwLpp1fmgjLGOVQRdTmEFwM6SuW8wXnPvPXxH1peUaABg9xBukV5tBADVBhB+hhwDiw09aIOBIUa9DTYcZN8geIENT9lg9QF2DUoDwCXyNGbgPS8EaEQr99dcsGXbGlh7fdv6in2p92NWnBE/s0YlixpPPt8AWRX4Oao+dx24VwqHlchtAxdxRQIwfebEY521vZuWrDpbBtsadwFl3vcwJzsAHOtubr3X9V0zkNV59TEC2ZGl4Phk39qs7RozPIkfTMll/VVkGpBxaPX7axkyj2EDh+73mHu268xaqUTRjZDdUJ2U6c2+RzE1FFDC1YsWl+J5nuN02oYMS6VP8zPic1y/xp6aVQWuzAU5cfYLSnapBCg8fe20WjhQp1HmwqwRXLtbi8CpRdYXjhb+oc4Pbd5aJhTvLiqhDIzUZxs+Rj6S0BYIhWb6Pc7G6lI4CTk/47x2Q3FeO2l1Do5BNGeQCfRK/Z6fEwIQDlrKiUW/Xzvrmd18fkagRe2cOkGsdl2ba4y3YBWs+Zd7z4h05UAvLQnSM5gWT7PjC80Whke/Frz2HCUMbg8tgHIVynFgOaxGUqGDIh3v3aMDfxC1wMgCKzvsgK21EcyAsB9sEFvVco3vHPCt+2PaGYCQGQA8AMQdh67z4T8KAA8lYXM2M9dJ+kOyywuZgdwRE9xwroltUb+0J7kkLOjCbJn4coIIllofSTPE4I91sAECCQZb79/QFmn6IqIxs09u9O1FeQR9gpv76ez8mn4BfAGwwQz4TH12TbHtJPfJKLswwLYtrcE4AzK83+/xcbh7+GjwRQiAb6QCDV9EopIaH6x3MMxwrG2VgWmjeR9satDU0aVtD+Vn7Tt5fmawD6Xr4r2CGd/wXXHtFmbklCxK3LDRLD0JEO5ng+vzfoAxBQX69P0lAw2wyVdXyHJDCfp+urtFOUqwMQrVua7PtNeKSOac88+xK7Ssuxks+vv3BoAZDS1RQS+ITwHAPp8oM32Ulxc/0i8+Awj+CwDeDH4sbdhzhng3B33eSFbHdsnIbwMP4/uWgPDStXOeFcBQneBx8+2PS4W9+p6a8W2UyTK363gZLC9tITSUGy1gskbClBFT5wj+nCWg4IHAL5RCq9KemrbDiUa0M1scYSO3w9uc/pbtjcxGraEsmV6Pr8BvRou9ASwCYNf3AgAjqhv1P+wRjCww6dDZ+y/rgRWBHJ+RgwAPoEBjg7lVBhiZXhhkg2BsdsoKa9OpANgbkO8JW0LNtGveWlRiHQBvm78/JPjVRuw+ylFLtQKACVYi29iAbAyK127dVBvgKqCuy7zGRE9A5nqefnUagHtt1jXtUytb3AdlPgcA1jVos+cYBAC2s1MDWHVt90BHzoxAMOZL1HwutGvZcEBLdrSWIui65C37edQsgOZ0AlSPJ6P4JYuMv7vurFKycU47exZPq/2J+b4AzjhWInvKNvh6Rttax7K1UosbTic767VbPXWjSjtzL+DeKM9Xt+ypeXF5M11cXNPRwpqv6xYfY1DaXJlRGK3sBb4H2QM57w7McK6X4HkbfxwbGeBwzToKowFyzumkHTsgxHGIiQeH3wDeQRTXAGeQoWZwFMzT+ft6urk98CkUyGf338Z8igBPsHUzSJ9iXUv799a/DxS3DgBvfbOZ2n4++Xz1rPWMmjQWx1WZ8kggxTjpd2a1QIlm+x1kxl5Mh0dHcvxDBVgB78y3aR1FW8PCjPrJAOAZMLphf7o9/2MAsFg6bN1oxW5SoHWO5v/PAGDZG7DAUiMEGWFnPuEnCPi+ZBbYmWFnf1EjDN+DIDXEPJGlxBeyrNfBCHsPZWIGyB/IDCMgC40WnB+fX+tk8X6B0Mz+KpgftbHe4zgBk2GkvTftB4J2+CwDcXw+2WgURcwuH25jZ1CYwb9k0C35j2ZXYL6LeSSqt/0bXA+1WdivOH1NXivbTKnNku2Rr98+Lq7FFGhnyhVkiAzw3QNVoEGBthAWApIQwoIK/8MdfLL7xrQxxmy2y/pR4W81G8ugSxqODVtXbMoqAJYTXOt66tQfKCcLxgjRyOWv9QxwFzUd6iEbqCgn59+8uWwLPO1gPLmB/8QzwCMA2DRePd1kybgtDde289upWhvuNSd/2/m3AYi5z+2dz2GHnXnDHAD2YfVc1UFjHioauYev0mUTaEQKQKwgWT+nYelWXakb5/xsdaVwZIff3Q6p1QCrzpBiV6ZZhlBKbkBS6jOtC3VPMuAh9R8R70pBbUB9xlmcpywmNRobkseHLXcsGFT6DDM6i9590dOPwhIWuSi1Lm4u71pIZ7/ss9qIU9CKDefRa0+RXoHf+AeBnJIFhuMuXZg+QmpKbs26t2BDaUe1FnTZNn/NIJibxx73HU1ZV6u1Nn9bZi0UHJco0JzfQVlv86FcDDPtJao8B4C9Dmy76RcM7bscUPA8sU3x2I3ruSZNOzp+yWCbeTFn76rN2pYB9vudtVQdfIzLTH1qjnuhIgdQExVaSu1mGuzScqsGETLrHIGMyOByDOPD+XOIBtWIv++b6w3qqLW2lKLA2VpNpwqGCOZBtCNL4C+wQVAWbZ4IhgutuzlPZa92IKX2tsznvckwUaYjtAeCeeb5gLEDmwNZX9CeIbJyeQngizozZUnX1hc/N/4TFboPhnqeJh04S6JcXqL57PrroJjXiTyjjm2HzWvBJVd28EjJjaSAKfTuIa0ApwRkMntrDQgADWWBR2dy1oa45m9pi6RIlQPkpRzMLLSo9V0hnKybrhlq9uZevO7o1bHskjR8Lm6TpOBFb0+8RgyGk/HIoDADs/vTyauTyABjf9Q8/EllgHfdPOK4GsTz/Ey/R9oWdRxniB7tEyu9fQ0A2xfxee0jENSGSCYYYVDoVsZRNcK1gwRaAxHw0o8IerAp0IU6jWsCEFT50wPbpAF8sg8vFYohQqV7RI3tMYTRAMYpdBVBElB/Q8PECQOXdWRAVPO22uVaytE0SoKdRp0St2JqnRUUvKzBRFG8a11y1jd74JNN6jIxAF/3n88SEJzLLZ5sx7wfOdNs8Csat5IOm0H0Ws6msjRSzQGAz2+md2eXUQd8OV1d3VCLgQCYLLy7hmV1n1lO1pg7LVDsQG/W/eZcLC3swp5x/1mjQHPiweEdMmCjQ+cNagQD+P1TAbCimI6u9nTs7rrKQuZD+Z6ywT91ALzmQOXmvmwFR4M3HrkNoG6zr596/o8Bz/XYuTm8y7WmEdlU0DUggeGwc2cRrAoYvV7WAHB2jsurIoAbKJFLANiZYWeBXUPBjBwzv6LzYH0mDVJU3VrTBKEJtyciQI0+qgl6C1gfsr/jPevczsyF4nOrGwoDavANQxqAJet2tLEdHR3Q6cVGhwgsNzTWvYShjVoTbzoeQWejBIBl8EmBRgY4Njxmfu8tfiVKNJ3J1qpmsy5Tr1mVsVLS0/H1NYzzbhsAXusjvatj2X1Gl33qZ3ybvxFs9LgvAmBnjCsLoJwSVnsbAG7rJNTGcQ21r2+t+6lrrwaMGjAoFFEvkx8KABt4uq2GKXvtmgNIyevpHR/8qYJLsjFqAGWLYZoDwLarVlFu9FnbkNIWbNy3k+UhwJcBCZcUDBRFZD0CMBsA+30WV5HoUAToSgmpnT5fQ7MrTXwtsouht1H3C2U7gsLoDAsodsgyPz0yg4Ks7/n5zXR+cc3srxkdzo7CWdz4KvWggeECIPUA2I7cCIDp91TBvOKkjqWzrQ7YraZKyYquq1D5iqPXwMBLZc8stIf1BpBr51COa9SbZuDnAAAgAElEQVT5MtOG16QMPTqUc9Nsm33S8yD3mV9NzcS/R/3rtr11+fVNOmz7pAAca+d2DbTGodZcp53uar3bcclSUMAos8jyL7V/ffG3fqH9MvYc2sp27wYDfQ2wQYP32rEELm3bDhTobfH7Ibg07kO7Ppdqb+t7MojlMpDdATDnS2xi2wCw7Eo8+WF/QiDCLX8MgN0GCADZ7RQNgN0OzbRcZH5FZVYAnqyRewHOd+9hM5KCTBGq0Jcg0HYXilCAdvATPonrX1OIMYWwPAcYgIx5aXBsPw+BUNGxVaYF/QJQnh8eUo8Exzi0iXOSdhxU8KqP5GnQs6e0Yq3PoHMLAOPfCIBxtNuKqUNCak3gs5UoEQi2HXdbS1HQFSSifUQCIgAwsr8AwagDvry8piDhLUvPohfwjK3ynq9e7aFv0GxdljwkG6WnPjsw9lEAONH0mF7OiVkXGDdOiGAtfm3PAK8B4LqA9Cjz6/sCwT91AFxbW4yPgY4THY2VJzQo+41Hfh8AeFcj/LEb9Ny1jRv6thrjjTFzdHug6FTwWzeLChTn/p51Q/okZaZEDcq1pJ+cadxYYzSim9nfznHFMRSgMe3Zis/KbvJYNAYvmws2luOToxCmSZVn31OtZ7Njmt97USGvVZ4/Mimmjem1HgCTfl36BVNRMCK7juCaguSNhpsgo7mKgrrVjMeLhh7/os8qwC02FUZ4QYG+VWsU1wCLHp5ZX2eATdnCeb2+0GvTz8fG2Zmf+rzw8wg41uY/NpRtX9ucVL+/Hjdny9scjjngzPsSAOZ8ddCjgOB2v0PWPOdjv3+IqpzBzVrXUyPc9T4qEPKYLgVmfeznpEC7nIEZ4EbxN3hrV97RTtlqtDqAkZnlPYdjNNZMr9mjurbaPQetT058H5DRmu/nox24FuhyRj78fzm8WrAMfZkCN9R/mXZNcb3EDums8Uak7hqaXK1mtrIJPP/r8076qACw1ad9rOv4r67vprP3qPW9Yf0c6HRY03UewYYsfVVb1nsXOY5uHVKBgABwUhU121OJu35e2op83TW9dtLqMXpvodiiFzkZA6Hmz+zQTN0cs53aI3T+zBwt7uGlVd3cGDEP3SUaMhucY7zNei2/Lhs1rqF+b9zWhzjvLRmLqT6cGWB9lm1tKb2IrFMLxFmIjInevemLL35BRWhR8REgHtsXZg30914DbDHulSEuQzhbA7zr3jHa3mpz+72/B8AAaNvWF15fAsDVH5G4nuaDA4zOBkONHkFxBcIBiKWCLNYYGGOq/VVd6gtqiOhvrgkWYAV4wzWDagy/ACrQAKAQooKPYBVm0ntRhoVgvHUSIrpF+jN8Fbwe9GuB0+ySQX8HGklRDqLaWvniBsCs8b2HGFYA4GCliaocbKHoEhDkV6lJgwoeILiO/chgafs0RbCkC/MA0Up2FtFzdB9gNgNowVMJAHvvd5DZ1G9ngH3PtR653V8kIN6f34QSNOqAL6eLCwhhQZFftcBpqxzIc/rWDA7VmXet3WqJVeyvtAMl8+vA4s4AuDnvkY+1YRn70NVBFTpPAZjNhbA7ANYi2+wLXEFFLo/YJr6HTPBfAPCn1QBv2/4+1gCP51t7vx2Harw5RwqIpUr5R3yN883nk3FJFV0fZwpwt0nEShTAS4BTwW8FKF7PI8DyxlFrULua4KBH098J+qGifBHpi/VZHWPVM4HSqE39+Pg4MrG98Z57Dt6sauZ3fD7OlHkTq83grSLLsQIALuDK6obHxwe5eR0ELdrUJ9b0aBN0zY/Pj89jXQ1AbSjRstbn5m66Qn0PMsDR/gggGMqPVnCuNXbaHJR1wRfOV52BOudaPWoxyBWkjSBubhruAoC3Td/xGSytGV6Paa2saVM7qjaXBxEsz32DuFEs0UB2SQTLY6WNMhxHRIiHuvalQJYAn0Q16riOAYYGBj8DBXqjbVkRwUq7k5nUpMOKAt2tcwIU0bzqWl97vhWk1Uxws0vucVnAL8c9TjrOUT4L1/+2Z1GuoNi5MeBc6199n65Ra3az1YluRl03nlv0jaw2t2YyXO9WaeqYC3BWIXB1eXkzfbiQA+uMrOxO7gFQlm9wcmDXWP23BSPDhzIYUqbE2dcqtGThqxIgKyIsFUz3ADhqssO2KGixXKvrcTEAdk93BE+aHSoBDmV/owdmOISL4DceOQDd8lfvG+Rz2h6022azNH8Nduc/h+dYZ0APTq+DPRGSaOqy0SkgstXOmE9TCAK1YEH2T/b1Hx1/ofpO7j2oB5Uqeu6FPw8APOf3eN9LH2iTAv39AWD4Sjlrmk2P8izv+RLDCooz9ELgL7Qs8L6ymgSJaBUkgAowrKww+uaqXp5BtHtQdG8ZJEc7ItgV+AlY97AJDMAfqRYcX275x30zfJNXxwLIrT42gqMKNAIAuzzBFHuXTMh2sA44WjSSAk3/BeyWsDsytFoKRQXabSRrCVpdc173eI+ZcRRGJYNEtH/YV2ssNFtTRPP43hDFkhK2FLZz/useCcqjXzJ8XLMSMcZg6KAO+N3p5fTu7Jz6DNdXN8wAg/5sBnGzU0M5SQ1myeYVqnOMSX1v+mry3z4KANvWNDqVa2RL7Z8HmdHlHQCwBQTmDKIM+bqpdJ/SDScvbv5TqdBzAHhj4e9izde2kRJFrffRgaYdKEV2gLwY8P1PnQHetsHuAgKWhm7Jka9zcHSqqrHGz9sywOP1jxuBrn9TAGoEvvm5Kd5mANzOGZnfel9a1NrHG4WwLAq3LuF6a4C3CmHZqdJ6hJFDZE0ZighQVVGA6OfLjRyN3I+PWn9fZWnnAyJ1Q6rPdHxGtUYRY5J1ujKechysQm9HQuAbr2PDcQsD1fpEz7tQdXREV5lgZYE9hjL0EHwQCMYmYoVFbDLI/Jr+jEgvFRZDFdH1ixzn4lQCLFfwVW2Dfs7ZOx5X1+nSHN/W5g3n3LYO6rnH+bsJOlL5272APZdrBrWeZwMAl/HB+bcBYFyf2AAKcDpaq7HeFOqp88sAODc2O7elhr50N1CGxkyLzVEfx2epBjjXfahYW4gqAPDS8/Q6NshPx6Kn1nvOVjGPuXO2dTfswRVwbmR+BxZCBcFyolIEz++t9ss2YHSu8F4DLwH5FE6p19Pmi48vN1bnM/azVE6tgctQ+A4HDZonsmUSE/twfq1636u76e4eWYSovS3sFq/Nk+PDmG8zjsYM+wnBwz7g6LptCXzVNa3sRRUg60Gyr6GCYNPfK4DVcQXUxni18X7CfTsD3Ctsd2upAeCSmBgYAOMcWwPAmnuJSlq7n721pMfuzhLPX/sMFwrsrmfZcH4b3aDWZTvL7JZRuiftqbVmutKidSzEsHCNaBeDPRMCWRlAii4PQxsk3lfcgJkvvp9+75ynQDda/veQAd5WAz+Oc72+Om8z65frlLb/EzLAtfTRY1r3V1wL2/QE7ZdgzYrQAWjVD1cZ0SbUF/1pkRk+Poos8QCAIQp19/BAgAadELBJ0LcWYFhK0ADAAtg4N5a6A1C4LmaHD/enL07weio9W3HaAFj+m9l78iONaUcADIFO+C7wS+C7yHfNCBDGW36Sqcho9yQV6Nzne+2mFqh02QYEPyug7ijNAst+HfeA63Gioo5vA/zht1mfRZoFYhsiyQAbDZbO29OL6d3ZRQgU3ky31zdqPQURrFaWYICbzBDPz2z3pjVb15NtYB0HH7/3n/w3f/XsCKdpXJWqMdYA1wXBBVB7BxrIWTwhDPfGe1ZQ7bggLSowInufE5mquunUn1tE/HuqBx6NgQxkv6lV41YfQo1UjgCnu+aSnRwXu52uunGO967f80qhWljrRjV5c6OGami7nlD8q9f3Mc713Pho8i2HaStFZ25T20IgCP7cyvm3ULzHsa+AwM5YjTyO12gqTnWIcUyjjbYm670qtDcSzZeM/uH3OZXhutn4GmEAYYAyq9TT2vB31fkK+DKjSdGrh6RDTqI9U+Tq5X60dkgaFwHwi5wvdQP02FVHuNY+1nvzsZ5Pm+s862MaNToc0FqTCEDoFgegH7kGGJuNG783wYmgZfqZUe4fQYBQPAToRVQX37mxlBZI2b5HWQAFD+LnCDbgvFCG3FqGtZqlWC9BWKsB5phGXXW7x6I64nZAo/2tv7OZfXlPnZfepPE3PhNuhukccp5vKZHAMa5nbXOYWfRNKjhb2tWxGpzzzhaV42rNcLW5vO7CAoKtMcvAx9XN3p0GTCer61hjkOfrsoIdtWqZ4t7WbQ1g1R7RDpjEfSeTYs4y5t8auOSYZIDK97v07gwwRAlCiFnVZ7pEm6vnHPdAPttw7LyH2Zaacsy5sHJbfrxY6/UaMjAgsIs6MrYae3pS6cLdHTO+yKyYVonxkTq8xf0cFHtmG7W2YQ4XFMOpmjXX9Ab7gyB+L+zrk22KAmZ1DsLWeAzqWOiPcnab4FnQkzl2ZWwaGC7spaZK/whnGLZLdEH7PPU9/Chmq7FXWHTQtXNxIW3eYJ+KoFoEFNImbJa1rM/MGNri0+RcDb9jWwZ32wd0xm3z4H4/75/FKIo1vltjKOq4fL2ROi6WEPudHh1PB4eHEmUK5XzaGgbcrBAvYTmPuOxLXa85GB5zPtNu/GBzP6611JKPBd8Ktft1jGhByufN+UO+No9JZ0OH989pOPgzDJJch+q149InXIYBtI+t/geOZx9yAuDse4sezQh8I7OrDLA6WTCjSRq01I0JgBtNWn4FPofrHaVSj08N+H6AlsAFSikCAE8Cua49diCfKs3PCuzj9VcnB9NJE+QqrZxCMIoCgWH3vWbFMlPw0Blg1QGrRAu+XIVQtk04XhRvCIDps1pSwX2Ow5apHEzBO9XA5zxsLfEY4OlZimvLsfnLMX+okh7BB6tBY7xwHMYWGW2MK7K/b0/PVa5yfjWdn19ONze30qcxS5GBxH6xZ7Agg96zOLHtzwnu25ydB8CpePgXALz8yP8CgHtnb26kPisApiXdArC3AGADMWz6rq3SQhMxbpsDaHAgo56bxwiAU/1vU8lUn5a1Tcr49pG9CoBxvGgqe9P9nQBYfd3ZF9OeVff7MN2x7UdkCGrW1yrPQXt2ZhrfATI1Nv1197/ryXeg3ptoCbZUADMCYINWgxa+HhlnRjWj2TwAoaOrVoUmlSkirtgI1XIgWgpE9vz/b+9Ll/Q4kuQSR9+4AZIzu/ohMx0vIuklZNJDSXpJaTkEAQLoG4DM3cMzIvOrqq/BIbjkDnqMg+7vqCMrMzI8wsNDxlK1LojuYqNClpcK0DeKqOJ1Kj1G03sBXrRAcksjKdoyex6OLmg8Wz/75k91OJaOsy9Cz2xmjXgtHKQ6w/Ek+6ccfMneuaX3c29ZZYXHBMA+gIIc2z/7AHAPipT7sDjQ7Fx5Zda5tJYlzoy1MzzLALgfq2dRE4dngCvKG7pyuxa8gV53Xsou7bGZwX7dyLE27QDp3yLzXq5nzxAL+IQRmh3mte/68zinnPWs69JaHkWf1o7TgX135sIh8Rdsa9jrWxkAHL/brPhcZTDVujKPF1XFgxaItYvg04eLa2ZEMI/ptJa+2w5a9MwQVeZxT+ZhNwbQZH21ArwL5AyIvuERRIS/WG217IECjFTvDsE820JmjCML3J9vec5ipVh4Rg7aTgC0UPw7+Aj69e0tWrPcUjG1giU/E82nZAfVdVvvMSz4pBSv+3FQpSZG6r1s27/KGLI4jlO5d5tf++Z+f39WjV5l31SHeWqrUE42AmBn4d1HWYkEBFwYGHx40CAYCfDFNkkhGJksL7FbVOaU86yWjVSb9kcBwEvPWTZRtZczwK22B99dA8B4z2Pjz40AWLRhbwnVt6ignAGHyAD3NkgBuuAzUA26ByR2ATBbK7pXLWqAI2FB8PkRFN1r+gjvztFC7Yq/I6hlAT6198E1hBhdMMaQeAIIRYDt+ChUqYuyvqnBsGlZxlP9uCjZQkeKG9QjS4gLv8PGeWrbXsAGYakbePdgX2FN2OZWgUXbGttKPQvZPPxY6GrL9vuZfykARo012kwJAL9vP79RDfD7d+9ZA4xkjeYf/LDZy8gWWq7n9VwdQPAQnB7ZZPhcp0B7gjli3v+eVKDrQNBAfMsA74jazI+KE6S8WA1dHc+11+XXpLKaHaYl5zB8oH7Yr50BnqOHw0L5QorO0iLbzADzZv9+AFyl+3MR2Wlep5hWo5zPaIySa8MTNaU+x+qIyFHOLLABcAUueV3hzERvTzg/FfyaTsO6MIteEdDJSQKoy/YlEehCNJI1TACPES0N8ANw6czYfP11TnYQU+6Tn18AwDOok/HNbKKjtUsAGJ+1+iLrdkIF+iga30v4SkANVKBs1C6HW83jCwCOuhpEWi2ARYp00KQpcuMeraGOWCm9d6khv8u6XttgNskrkeGcv+vn4tftWIxAOJXKs+ZN3+iCTuGwYRxrBtgbaZ8Paxcfr98FAPdjWg23OP0+z/BvLqBh/td15WtOp2wXAPdLn8BmZw8Vu5sMqVjjRZiOwaapZGeOSyzR4bUe9TOAXy2erqa5aBtrECu2GIPaJVuzO09KnX30MLaAV51DawEOZSnG61+6RxwL67ECZbNGZrBXHmuvo+z9g0n/kyoq+viivRFUnbFHuO4s28+pTygpkRQo0t9zJgmZifozZl6FVPBcJYiXgS+PjwEw2z1FwMw1gjgu7HMGVi10lY6uSyucre4+Vbkor9v6TPAaHEQAYAr19WvLO+jrnS8F9XFoVbdUqxt08XBYQFUU4Fn77PbiJ8ArD9Xtm+4yP/eYlfG5lYlXfZLBP1lgarDMbo2LQP9FrB+zrATo1EaKAPjqSv2BsXeyD+1BO6Do0oGU0bu2QbIP6nr66gC492rWcFXbjb9xfbMPN4PYbptc5lFq6D02y/Zpt3ylfq6y5zz/fU3OAqei8Nimyo9bAFiZTolfqR2SNUDQAxjAmLRg+jnyDw6jjSKZYxDDCmEsA2CMyc3HT+39+ZU0Bc6v+XsFwKr9VvZZIFaaIPC9WGvMGuHoVBEgmHtpaX9ZNVFw71aE5vqO1kSgPlOkMzpVLAFgnBP/U/2xbJ78yvwhWC5K6J7T6bvp053R04Wu9qxxsxoik+yA/L4MMMYSImOs/wUAfvueGeD37z409AOGgDLW1joAzsjqyIIsTI/OIpt1QqYaYDqhFJnyphsRmFjAqxP8GwD+TQDw7CRXo1SBlp0qP3Abtfp8fk8K9HYNLdJu+xbPtpDFXgC8Z5e8q8q1xmxcUPsywONzyYxJ3UBkUBNEz+CkOgI1G7cFfiPRIkBXRJi0iageDsaTtSLXUC6U+qlaHn3qLRwUpRZNi85iAOBsZSKhh3lDnIFvfX+8P0U36xyd799/3w/anTdFUwzlsKr+lxF0NlePul9nfbmBSczC9S+W3K/TgxmkoEBjo8LGQvozo6pqfQCHla2PIuPjjJKFInpNcAC0fTXkS897XKvbInNbAHgJWC+dLwMk2GDdEmWsE69OtijoameAcVRfZVFIGVkuNL6atVvbI7YAsK93DOJEaYkDf3Hgmg3wuejARU3RfH7NmwddqdaU4J2sesl0OlY5B3S60zK1fGIeKAIjVvT0dWzZdNv3CoB3bOUdM7B5voyzzte/9Gz47Kp6830FCIa626mkZj7ODODn6qZeL4yML9s9Kdup5+56t6wX5vx0BiIeONakaL4CwBCuQ7sMZIBxHCuV9vl5X7X/B6EBYPtBkMI686SRurzF1815KI8/dRfCETXzw5kOnDuzKaZcq77NT0IAeGToaK5HpoXq/K6TLzWmzqaXUoHu0EbNc2f1LNBzRxtThBats9BbCNlFDnsQbZf8fTwL90CGN+0KKjE09mzuE8V3yVfZUrEyA2GLY2J7put1Zle/Vx/Jb3ewG9liJXDWa5bFALLNDCo0svxRS3yDAEywt8CWPDg4bAdHh6oJjuxkz/yG6GUFJl8bAFf6c7VHfnZ3BcDVxlTaNkFVofH2eRNzY/Zj1vY+BX70Lp977Pu19pfjRmKY52zUuhYhLABZAGHrf5gajb+tjIx9jSyy0BBBBljiWdr3vF4R1Hp/AQVogN/r9p7ZYDBO1EYM48DvhY8kwArargAwadgQ4mLrRmWBqTRNTKX7dOslMwRpF8I+4Hhsf0TgKyVosdOkF+ESCsxRa8FYjRxBAWK6cCAUuNlto6mga/hoNcaF1+8IgL2GvV59LxS/sgBZBAoqBboCYGSA37x9395Bu+ELAbDLOhaVoCcArPkoVh/nGvoAe0Gyt1nUTOl30RCXHK1u1L8B4L8LAC+N7VJEroKO2J+HYvXRsORfXzsDvA8AbNX/2thtcSi/NgCum7KeRd1EpRi6RUOdKZI4Xs32VhXiCk783OtGxGsJMl7N2lUHqoIJvG6Kmjca1bcCwCGjeUM1PdC0kP0FAMbnqPDMaLX+U3/fCoATlMHAL9GQPG7dSYkP1bGyonCd4zVooLEKQ9RC/MoZN4Mf95YLgSTY81oHzBoTAOCe5XEvYP0rKxfuUakBpsgFe+yp569EsTRmBMS9Vlh9/7jJMBM802i2ncCtueP5tkUh3keBrvO32oD6u50U34f/xkYA2qY3R0x9UqoD6LqlRI+yM0ASe8Qe2nV1hLYAsOtNK40ZQRyL9w1rZkKIBLQPVFO05GiJpvZwHQC7J3KniWmq7AZ0RkVyOoBxg8qCZo241/OWXa/23dQ1j9f8Pf69NUHKg57B+77gi9ZfiHjFPm9qXgfQAVTX5pZr2HbqgIsDFatPdW2hempnzAElBaYEcEUnzswbKb5Ro28RP5RzwFYfnxy34+PD3mNSIBhqvFr/KomIIF/YEvk40VfUDFiD0mkuMROD7D6vTWBI5Sf5o/WUPZINcPEJM25MBfU4GZzRmQ3apOnTw1wudfCeC7wmjNfNDamC/VoWMr0WNKMzy+CGsuA5N7TnMZBTGH3ec3BNdakLAKc43dq8sOEda1y9aCodbst+RlB5ZQH4mkezkMC8ihXWNeff5fyPokDj/WhdO+vrZ8a6yQgA3F5f9/mgYMxBOzxCFviQ/7F0p7fzK22S4kR/JgAsQBWlIAUopv2VLfTcqX7L0jzZAeTWiolguM7n/r/BEoux9PyVvdIapxJ0AFIHwAl8a4CcANQ1wAKn1A4pfWp13VrPEMnEf6A/SxDrut30XsDRcYKdEu7TF0OWFvOD9ca8pvvtgCy1h8wGu1Uj3sdIUUU6FKENVmlPUH8frZh6H+DoVsHevw7Al37xuO4qXOngJl5Xaz3PdZxZnibtkTMqnS2QyRyD9e11nqzHzrAJAUP4Z7LDobxdaoABgN+8uxQF+vW79uaXDzsAmNe5SoEWDT+Dl1UoMOZh12iyXYhxmAGwHZEerYqWQ2vgt0/ubwD4NwXA1TjvOmJZE/HHyQCv19DsWzRy3v91M8DV8ZxBKTY511Ks3cvoTOzWyVaV4+F5xgE7RbeIEFSHPudDRJ+LABPeq30tmaUEvRcZE9b8XtNBgpw8AfDNDQecFK1DRampotj7GI4KljSo0Ud0Bu/6e6R71884c7kEfuV4j/2OZ2BsIGIwllHTjLq6dcGg8MgewKkATevojGUIP8DpZA1wEb3ya8o0aRMTCJaohQGwQeTd5nZEYTcAzJZ99TjtO1edt3a+nemQnQjxru5oW01R88c0NlwmneToIahaa9D5gmYWYMJR8rp2lq5x3qT7vC4iWN53tOlrk3K/Um7Tk8iWWRK2HXBwuvM+ZaTkhKxngCu4rDhznuu1b3Vtz8WMWGQrHXiqAHi2J30tl8FC38V5HHfmxB3mTwW/1c50G7syiehkVpp3gMQKgLfmH8sBinNVnWE/F9F8o24ttgvQ2zBm1y43YE0+enHjv+ugHEttlfTiqO3F8ZUhgiL8YXv0+KydnAhoPAzRIQteMRvE1jSgKGZWydl8PD8A8uqou/5tpNTJUTQQNt257tVymDVSo/0WvORxS3si/W09gVTq1/zfFc6qzwCgzOyeq8urAPMRtJRv24UNsYYNehEY6P2dyzOv9+rr4lVTCAjzM7JNHSQ7OLHdpYPBNKg4LwSWc87vs27r7yeodWrazGTRQfGTKsRjYNvf3Qzg0+6L9u5MsTP3Lhu5vVGtopVnHzwICjT21yOAYLTBkQ3S+I/U1N8CAG/GIntwb6YQazz2ZYDH/TsCpD2TXRkcKQibQZ4RDM9PEsfuJnuOgyxQt/F5Z4TtlynAJVCLue42SCl4J5CKDCwZYvwMBLLuMwPcQWkEzOrehmtj7e3VbWSABYDdCxiGqLcKbGhppPIMqUQroG/2lMu1TLf2eVAjDNaaWiVlUI6CndAkubod6M86fgLgWo7l6+n6J0UgM2JjYZvSl3QAbvCDGRRN3Y8tjZFZALWrPzsAEHTsRQCMGuBfLtpPnQL9gfRn0KAhgoU9QrZ0uQZ4ZHlUxoftlQNcE/2ZkTHZ5Z4BrvRn13zMfR3nCVwjhnQavqlAZ/agDpYzDfRGxoy6Mzw16lujlRUYGHRok00Bqtlhqgbxq2eAN2Tu77K1fX0AvF9oo45rFcLSBq4o5NpPfX8nYFEM0BKAdCTdx/Z5qgOUv88ZBu0YyF76B5+lU3mNLOYNRa8uISd/ddVukOW8uaUDdHh01A6PjyhwdXR0FL0LJTTVadGxlg1y5UiPIiZrALjWPA+GNSZmP84kMrbruCfFKWupXO+jfn9dhRGZn54txqan+2G03gA4MifI5HCcbtT/l4rPdCoFip1BZ+0fNhs44NHWzSDtbnM7stob4OO3AMD1+SeFaqQ4dwAflEtQB+2UOwosJ00Rc2ROERlnD8Xoj8g+l7FR1+e6NRbMbhW1/L5nhDOdcyHnt6n8BsD9XCXVYxsHgFMBcAWg+0SwDIA7w2HK/nrOZ69qC9nIQcD3BYyQjZMQkgNas9OwBH7xrBBsWco632V+8fpCKKbWLPu66eBuZY8jiCVV2aRDk7lL0YoAACAASURBVAKtg+xNPoMSWAMXpqM7aASAz9IC2KlwqnBolhqg9RhtlUo1CH4vr2izbq6vJDajlBOdFYwh9jMAi9Oz0/b4yaP25MkpgXDSG7XuTX20gyxbNWpp4Pk5gKjr1VqvdXgOKGnPVebVVOxat6j3FZ6pADjXZrBIOgjOoJpYACOA8Pl67W6pEb+F8nOUtmBcXcKibSp70KIOFdlIZSG1tjNgG85IXKCBtwGwAR7AXb2nDuT7OK1ncEWxx1zS8xNlc6RO77N/1RfKNeFzDhWOPRFRv8OMZNEV8DEMvByUWFtvcMK5B8e1dyqp+8BfXwoAf7zlee7df9geMmgoKjT6TIMKrew7gotQNS8k3r9XBXoCikv3MQcRc27t1gRX27ETfLwnLRNntA1g63w3o2Ue16XnqO9va7hQ4yV+KgD2eGLtCwCLGaaAV5Zx4DuwAVaDZjY46M6gPgMAK0gkpXgE0erP5bUAMMT2PpzjdzHEnOkmCym+IwAstgptLzO70QM4MtTuVqEEQGObJGaKXV7UKcvSK2GZVqn/3QLAHJ+YZ33Mih+n5+6SHQf4wWoblesdIBSAzwDy0tzCWHsVqnQqmXyiQKuEygDYmgu4N4pgRQ0wRbDeQgRLABj7AG1PtH9bEsHCouzMI67xTMbVtkg59zL7G5yXdu+//Pf/xZBqzQBr4muz3zJQluK3pt1IlVmO/swGcB7UMeIkqpKNz1JBKaibXrQ73y00yn0OxbKh3f6WooEhrY1E01o/33IYO12+5gqAq2GqZ56BRxpxjfEWAEYEtt6bfs/vLbZBiikdweQOIJZGo9Mn9g3w2vt7DPg6BTo3wbVnZ6dubQ4b+I4AWBcKZ6Y6TWsby1oGmM9lRfxq63rG7EGCGDkhEbkrGQI4kZWa5bow0J7pUF5ctevrS2WA4SxhMzg9bkcnJ+zx6w1aNcCjUMy8rnKclrO/NPpTVrhuXrsBAtXK1M/U+YzP14gi/y70XBjn3vooRC7k6AUN+uF9OtF8ntWBDZo42x65jUoIhhEMs/5XGwOyPrv0xXFTXp3anc69/Pkt2+r3cnzCWYiTzXOeDmynQzlqagpfKNkWkZ4xGyUHD/YLIJdiItE/EQBYQkJ6jxvenJXdSEEYAFcHv9d4xr3wuQYlzI54lDjFYvQT1J81KEMAHPde7aePyWstTkAXsvKzKSz5nJ9avZ6L+rqOI3HyFCTEdSpD+YltJToA94WWrPQMFfjdABjdKZ5o2VtmNUGvx2W3pUotwZiP1feVGAPT9pyJsJtOm1RqUcNAMlP/9t15lAZUOr3mGxxB2CCAZGR1cTz2Vf7cCHyvLhWoA5UX/7Jc4xIBu4t2e33FdXf//sN2L3qS33+AWrqjdvb4UXv2/Gl79vxxOzs7ZibH85Vz1XoApERGKVefazmH8CSZ4Sx1d56npiU7c4J1aA0BKcirpVwNiPU5y+OpJZFlADvN2RTqWKumevf1WBRYB/AbrzPIyeDBNR1xrCUJ8Ry0e11gR0DL69iAoLcAG1j1SYX0NdZstQGN96UEwEs06KRYetpXGyewUwHwNre/OrTj3NV87OMbJ7NvMwBgZ/ijYHKexzWRUM/hYwgA53X3eRHMGsxV0aQ/igIAW0ZGFebkYTs6ORbLCiAN+6sBcIBg+4PVptZ9Eucb982xDVJPICy1mpy6NyzdX31t148cW6opIZAA2N91kMgBoTqmoouHGZ8YOvnG+jzAOatImQPhTjygj7dr/133D9BFbZPwH7BHuAZXrYvUF1gMMtcGSzPAtbO2/ai/hY9gKjRarfUa3B7skl8GW8L3457tv5iFhutT72Ex7QyAU2fDAXPZGgXp5aNYAAt/9wAxS5iyLMsBX9p8DlzS+838ULlOBG2DfZPijVpVHtsK4LXF18If+YBi1+h3PodO989exA9dKx1ZdhwJfhWCBVCBRgbYFOj37y/ah/fnoQINJp5KMASAc9WHRzewahInivXW/QEH3iKI+hkBR2Og//o//vfney1bjvjBbwFgG4cRAOdSqgZoXlS7YGx9i58draVPWp1QkeIRDFaAs+VIaKQyoxp/7v0KPmB6jMeNc6TQkPrrMX1mg2cKyhKI685UyZzNRmxpjKo/uqvemIuCjmR35naN0Hz+pQFZi+ztNXoVuJco3+agh5Ef5pBmuRyOiChqzqXantdt3Uhyno890ObPrG3CHvexximdZt9HzR7N99Yd0B6SyICKnc5aW1edEP+uujH1o4RTRuALR/IK/8GpRDYFlMKbhoX/8FDZk2P8d3LMLLCAjbO/GcHLMTL1Pin4fq/WO+M1A+B6r0tz1N+D+JV+ElT385YAljcT91Z01BTOhSjQaXAZhbynyCtNXZRpSLEVbZCU5a0A2H1+XYto4OvNodu8lU18x3nQLVU3jXd5l5re+jnPHzRpyeefQEvTPyiUpR5IGV9R4kcQWoR2YoP0veHa5DSDGh+gwi09EGEPJ87gstq2+XfbwXruBBcZ2BmAqjN9hSLte/Z86msmACye8Qyo+9ysqd3CxjAQUI1UzL5iNOdnmefOz9rMGzxlDfO4yjdiAyEoNMHihS+suocFyNRrrjas18EvGFbvRRzDUPB0hr+LskSNsxWO7dwyQHT7qb1+86734pUCqpwLfE4AWGUYsEufAUbuS6QPr19fwi5di96Mdj6wU8j83lwiTaEM9L0H7cHBYXt4eNSOT88C/D5rL14+a0+fnLH+l85sOJZwbq30KnVYZDBCvGlnDOBkKiDsZY2/zJYQfVabefiTdMigDovMK8ek1AxXx7/unW7PhNObMVAZGVoXu0JZtov2s9jOLoT6EOjEtUhtGI68/rUIDgNZVCbOWmhn7rQ+dPReuxxMBlEqTXFWECNwa6EjSrBIbAevZe3DeGVuBWUbxRMWPytSJHrZEd6yF/Z1V57bThCp1/jZf5s0GgJ/VXBslkY/78LasN1RT2YBYPt6GSj4xGANATDunT1VIUmumlA8m+PTEzKuUAeKOYqETe59JfhbmGbjflmgvsuOhl7fMALzqMw2aDfI7PVugL3ma+v19JE6E6toAxgAV1ttwGSGWh/Ppf1zCbzHLcwA2Lbd/gCC+Mj+SvHd7A/ZAAM4aoYcItt7wFpc/NezkgGAnRUmZbkI/xLUog3R5a1aJoZeiEWoHBTDOgE4ZQAdwnElUOs1j7WJcwO043pwD8gAc50G/Tn9SbVrBN0aTDUBYfU7dxCKPoq1EsLTYMC8PBuAaFyLXrdeRfQAjk4XZoDpnuJZhzZELUHzPlGfgTPgeE+Z9PvMonv8HYRQWZqeCe3O58+8JwLg11KBRg0w1P3PP1y083MEQaVw75ZbmrM8e7zmDPAMds2o+cQ1KV867IJF7WzX/9v//D9cPaMjGxHulQzwFgCeHZYth2/+7IId2sk2zJ/ZB4A1XOs/dgJ+DQCuRrIb63AmnFGphmWkYCWddAlE+nhb79WJWO9wGwBPxrFQW7shLX0LN4Zu563uhFWDvGHc7nJsOS9h4KfrqtHcWcmxN58vkv3js9CssKjD0nt2embw4/us2d8lBxTH3wbAFteJ7G5TLzlSroqzpI06HQ05TEmbM2gj4L26knMJqg7B8CWzK59vEUm71w6Oj9rp2ZlA8Ak25gTABpHVgU67oKc13+cwbiXj3dfDlC2c52xt/zRvwlmbGIGFqKlhdBcGFxlgUJgiCinnL9Trw2mt9Fs4tGqDlADYPX+xCZD6HMBxiGbfYaIO41KoumPU9MsBMDKvyizl3Khgazdrk5k435PnUw2g9EuM/sh2KEibDNVKONVW1LQYnOmUs7r3ztzwRheZ9HruWiNGp7wG+KKu1nN+ppx3wEwhKm3qclK1RrQ/hrDTZPw1v7IVkjK6uzTfGQDvs8/V/eymKgpC96nQ32Fq7d+/4iBLNqje36KTWxg4Xm8SOjPjBEJOdu6yNp5r6OZjB8BWmodDpmeHKP9HUXVJG7xmTRd+SH++umzXlxft4/VVCF4ho3rTPiFQ9+ljZNsPQEtoh8fH7eTRs/bk2bP29MXT9vz50/b06aP26NExnVprAbDOL+imtu2kJxYHQM8noFdXYp6F7Rp7gDp75XHFPDA7hK2HgvLega8DSnX9IxAA4Bp9OnkMs0s6I8NBqdIbuWQ1VSuMso1oZRdq/vjI2aPTQv004EUZQ+l/StVbZJ0mhkAETlX37DZOqnXW/iImjNfXUDJRgme9jVpk0k3p9lqs+5d/n18Te7FQGPf4bX6KtCsTCK59QLl2S+C8O8Jr2cjCtBr2fWeRyApCoAeBgXvt6vJcQUZQNaNm0fOLWWAEmY+PCYIRrBENXbRSrseydmufZduqah8Gtp6/V3rl3smWTIE+XDt1DQroq/ZuHQCnP5DjpKdiO4N/YRdMq59p0f168XxWQDyOsWZ/8R4YbKIvi71mIaxeKxwtHkmDPjpox8cPyRgRFTqFmWo2uAJgnFsAWGJYyAh7ftdgIMCpxPoUDDE7B/bXeiIYetgnzAP0H8Y1n50esjaZ9xm9yHHt+MHaA0gkCI6AvcYwWEe0CWNJQWx/Sga2ewTszNzHOBKwF9FGHy/b+JXnB/+4s+lUPlF//Gwwd9SGqracSxo6vuZa6XoMAeAQwfr5XXvz9pwAGC2QLs4v2vXllUqEogVbAmBs8Qpaioqe4DbZK2DHfGqfTKPGp8LO4fUe2PwGgCOM/isywF8K4L8B4LuY6OkzNowr2d80vinIoXG2Wm1S0yuwSxC7VNvqTO6YOTCQMFioht5X3c8RTlCP9i7UEffvT8rPBl+uo6sbzAx+oUhIBytEr0A5pOozqL2sE0ONEuqTPrX7VKg0AD5pR8ieHEikA9kD0YfHOl8b4/n+DHicKfL7c8Brdrp3/u50/F3Bo1UAHIrQErOwerXrT/Svo6BdZZXOnoR3+B9/j4htcUjt/Clzeff5Oj93j88MpuZx2mdDADjx053PcPgM7JUJyqgwEhB00MIpZEbOwZMSSLGPXss2VLOjKDlqB6mwzbpfzA05SV8KgE0TraC3Zmz9jD1eBrTdQS7UWzsV1VGUg6tR1QbplG4+uxEYJgAmOCwAeAlA7gW/kfXy2b4UAG/44TzkVgbZ4zE7JfOc60PiUqfJafa+VNebnTwGjNCGAzQ82Jao3cW/cE4+fLiU5sA1xFksWqIrUpYzspbXAraYBwDD15fn7RalGQGA+d5HgORrPcf7yCYcM2N28uhpe/bqh/by+5ftxQuA37P26OyY4lfOpmCeorenVOvDfi+MXx3vXusba13rRGttAMAxwMxuEviK7q61lcHJHqzJKdmFpKgg3UXesu1RX6c9oDmygAweCH6j16/KjjTXnz59HD3cde/OhCmjFa3L4OhHS560PyrzIRgPIM7sUmQzfV24bu17ylLPGWLvR5nBjvtkRjvWJddmslZqptx7ap3DdU0bIbrUyvbKf3NMbSPKs1isAYwAukGwbUa3PX7OEzOm26IIDKDe1zRUBJhdJ0xQ/EmdFvADoHsAvQ0qlQMIH/E50DexGFbMVSmTZ4BiDjzzeKzVn0DIbwSA5dNkC6BqTw2Cx+xvst2UKNA9zz6W2ggqmGQ6/U4p4wYAtibL0k6M8wIA45xmPpDGHGVSDn7hbwJPap4ctGOAz6gFBvAFGFUZBf4VE87DjNuC7YP4FQBwpTh7XzZQVfY3/NBok4RzY67c3IgZgzXKLDT7FT9ojwIAm3niMhScH2vQwJfaJGB0dcafbEitR94JXNxHsFEUYtbhG/xGEM5rvd8HwWI+R4wrM7eR2Z11LfA+7k21v0o+yAZlLTKzvvF3zQDjnAiivnt/1V6/+dD+BhXotx/ah/eXzP5CBwJ1wJg/Sz3IZUtTjZ3rEQFJlqUoGEWdE5YwhNAkNRpYBN2n071vAPgbAO6gpIDNLcdvyRgNm8hvmAFmZHDKIi9dm5yPaG7dwW9QdgvNcTTQY7SyvrfkfHrjXsv8zhtprQFeY0J47DPr6zYbMliOmvrcSU8T7RnGgpsLADCzLagNi0zBDST7r+l4AvwS3BwftZOz03YCala0aegbRmRW6yZbAfDu+DiKnUix3uddwa/Hev78DIDhDGWdiWg22vCS/syNvJRCuDerNmBleanu3MdMAYSaYTUInp/n8iZc6GUl8zPfixyidTE1H3sGxPhOz0bHJuY5QEGeoGSNgZGYQ6WekMdd6HkJJ433GbXTyPrCSWBmHRlgU+P/DgBcaeT9OsJp3QLAfUxKdnfMkhQn20B4KoOZn1nWNbkf7C49sD73JQd9dta/ZgZ4L3upXMwWgNe6iIy3hbMiA2VqrL+Pe8aagNNGoaqo44UAC4Xj2Dos+osTCEvIimNVghFss0W2Bf69liPM3uRX7SNs081l+8i+mR/psHz8COVPtfW5/wCUXtiqJ+3x8+/aqx++b9//5WV7+eJxe/zohMJXZCqghQlrLqMfcNwbpkMNONf11QFNXGsVvXK2Fc5ZzQAbaKF+zkwRf4/HngSe5GxGj18EAUL1eQbBXrc4hGwUHLZS1kBbpcwSW97BsQ4HHzRniICRpUEVbIsGhqBhOKRqDTPWQns8DEzU3i3KJkKdGp9Bll/BNgFYlZFEwC1eN1h2AMTXr3NUdVb8GftaV3fdITWXtia72a3+HEufZFOvebadNnUVeMuXMKW5skbq2pnLGXoAMQAw5rDUoRvnspWiP7E+MwEwAcQB6oBVbgThSdanBkWa/1bQGxoXtj/aQ3KBfxUAzBrLMei9ts8h6zaD4HqNM/jFcbx3cd/twZQ8g4IdyxlgYrF5ekxidh5PCTZFC7TwY1zLCnDGjgZHBw2qyxJ2VNbSlGiwR04s+hjJANsJAmCIYF0oA2wBrDETm10jfMkswXgoDR6uX4DF6FsuVWgA4CP6MGRgsOe2egPjuzg+yy1IgR7rfZVVRjDRGemphPNzPKtwOeAa2yb10o1uZ3RttG3B0qG/AsZg2BaAWAPgCpLxuwHwg4e2wUo+qd+yOkhYm6WXdJEZ84njagD88xsIYF2wx/v5+Tn1INDj9949rOH7vQTDz0VG13NMewsYRO44wLnH1p+7fb478+IfAQAvLWi/1hfwtwxw0lD+QBTorWdXwTEdCUdeC+2WG8gGAK7U/xngCbRkVHaOctaNqs+nYrEr4LkL+LGzXXvNykFyexgBG/ZuDSn8d+8+tI9QBUWEEI4oxVHU81eRV7WxYE3Y4TE34tOzE9GfI/tL4+YemYUKhXtaAsAVIHCTmaLSmyB4AIkJYJac1Tkq7ufhGk5uetG83rRoCxbVeUOHhhTnzPy6xRHEeCyURScPVGO3bKnlASsTsbKC9gF+XX+C4NrSJ+KuOyqpyPyw/reoKdup6PXKkYnqTmrN+gYwzIjpuFF2AOyN+dAAWI5Crw3/lQAYc1HnzkxZBwtVF8HZg0KBrvNsGP5QZ0/AtpyqX8qe1vpfU8PqXjD//kcAwHPWZ80mrgFg73EDCJ7aXHj9uUSAPbGvb9uH86t2CREriFYR9Eq9WcrNyNgqK0EF7E4BDQAXvbQ/fgS1GQ7wDQEv/r29viAoVv0ZhJ0g1HfOY8DRf3AI+3TW/vLv/1N7/PRxe/nqWfvu1bP27NkZha9O0GsVWZSisqrghow95hzvd7Dfu04i7JvrXOmwh7MqW+EesJll1P3KYTQors+D87xrDoTTWo8TNOFOC53KWRh8COE+lTDIjnsPcJ2++50+fnSqFjBw2rsQoOiHFAWiGJaonvhuBo8xToWO3bObKhPxfgoA3FutRJ0w96AAwnamDXYICjoTIKnmBjPMzgTo8bWMNbmJeureN45xrncdK3FSDSAOWeI4b79/HqKgyxK0N0OlBit4LSF2pbZH2JdV8479l7/PAPj+A9auI+jMbgu9pZzq0gkcHmSf8nm/8/z1vX8NAIxnuWQ3bHurz7MGgE1r7UB6KoVSMEkBNe9Rvqf6vGa7RjZGaAro2GJ3uVVr7Uks/0XZ26Q/u/e1MsAEuSeiHKc6sYSwjo6CIs2ewKmWjmuC8rNFsEBHrgFdA9EMJGnN23fCusOP1wlmnDotaE0CAGOdek3NAJhZ3lupQffsb9gX1h0jAO6gT9ERwJoSgAW4Vs0+AXDYLtsfr9serCuK0P6+WV+eJ2lDqgiWBUpD+ToAsLqKyEe0OKntM2zI+cVNe/32Q/vbT780AOB37y7a+Ydz1gFDyybBrxk0KTosVol94k9s84kyGvkaokAj+SMADG9rN9Dzbz4DXB/WkuPQN8hvAPgPCYDr8xscwSnLPD9nfjbEG6pTO0YpFb2qjvb4vig9MzXIht5OVj/+Cvidgc+8mXdHIAAYF244cbXuyhkCRVO1CX94DwCsDDBoiAS/MARBAYE1oNMUGzEUoJ39Zb1cREu9aTjC62uiWuFUN5T3m61T+iY9ZTkrKJx7uMoQ6pt3BcB2CiSG5TYDqfi4BHqU0VVGxhkpZriCAm2Hz4Z5nnNbAKSKKC19bgbF8zjVMZHYqAbEwAv9Pk3LtCPsDPBck9dZBHQaat14OImFJTE6NnrGFOlgrZoywMgGk9JEkPHrKNDIFFbK46y1UNeC1qwAxOrPQisbR+Tn73hO1de7CvRC/e/SPFcAafvn12aAnaVcO3qnfK/woNf2tnofVht1S6PeNqlmhKM+zO2crllrqvYb7z9cUsUZjh8Vm2l7ZGtMb1fbsNsO/GogRoG4GwEFgF+2N8J/AMXI/uJ9CGEh+3tL1eeDo0ft5PFT/vcf/vN/bGePjtuzp4/b06en7fHZcTs9QXsZ1f6aQeBA3Bpl3GO1kFAimOvvR5bTfcE7dRNrMoKOtffmHBTlugt7YyVs3nvpAcz1XJzRXXaPMq6zMBaeqyiUIVIX6tdUvoY6u4VrejbMre2UAZOIzVgqkLXMsjkC/QoYkroZStcV+HfKdCjQ8loH+rEcbdtT/2un26BnmL8LJU4CBaPgXz2mTqDaYQfZ5nPy754VHmnYNb1Y1wyP1VW3i96GwS4Dy8qYQ5RsjQJ9j4rk6AWMUqPoVc09N1gLFClLUaw5YINrrwHorwGA67zXPryrJK/Xx+xv/Wxfe33+jUwnzyvRoUeRNbFG1jPALsWwLUcbNAXstSfh69L90H9uZ6SspALkbOl3APEp1AAfdPoxabtRuwomCdSZQYXmd8KPwb2hjRtFsKIdkddIr813UKzW9hcAinNo3cnPUeBeNcinx2JZLVGgte+jV/oIgM08IQOsBKhmm4FnpKAX1hHs10e2c7RNqyU0Ncjl/Uj2JsqeQlV71uSw5oL7rCvbm/6YA3H0LyLJ4uPjOt6fXxP4ggL985v3DSrQAL8X55ekQftHa1Jq69xfuo1VCzIHp8AkqutavjRGtzL1csf9BoAdIf4GgP+QALhGKLVJwYosuIwla23wayNdF/QMgHvUcgHkmRq4BIDzChRpW+qZuY/2rAh3bsprjoSzvnBKb6iWest/4ZSgYThBHWnPyP4qyyLBmU8NrUMQeT48ROujo3aC9kchfoXsQG4mAkB1A8T1uQZ1aSzxLCqF1QZ3BhyzU+q/cS6Dly8BwPhsV4OO9Uvgzou0U6SrUOY0nTsHD7wJcDML0LkEKNYArO9xSUSpjtUINHcnbn3Fm6CdOfztDKrBL7P/RaW1RtBnADw7g3bslihBch4QCTcAzhpggcZfB4BBnx2c1oJAloNWIwBWgsf58VAKH3pnWqwpD5xrPAJYdW07Y7hAlf6jAWCupwURuZ3xnKZVDdCBZqcKsJEJU9co2RHug42MQgTYQHeGKAkozwjEiFmiTIRrUnF9YlPICaHDEYJKdHgZjBM9GrRnAGBQn1mr9Ql2CzWUqPtFJupBOzp50h4/e9Wef/9de/biWfvrX79rp6dHpD2j7hfg9wSOKtXrswclwYNVcmM8DDQdZFsEwSUji2mSwSZlXjAGdsJrJqWK65lJQHtW2xt9DopiCOP4udHuh0o2yy86eHSt7FJNpVTYoSSMTBbqGZXVTdqzg/nOtogCmpkXZ4AttiN7k8FB7CcKFNrGRI1hd5qdQYLTGQHFAOo9KMdUk1zQur8lTTrrpod5XGr9ZTB0bRqf9YBYBXAVBNex1j5gkDwC87oOvP4FygoN3T3Tg1GloI4AsFgQyyJYainzgG2RIDapVoMPFIzG/IVyNzNkEYSfuh7g2n5vAOy9K/2isL1ddT8D4t6zu58UyYLR78m6etgBlh7Ff65pXwPAeF0+UZSqRalOlqDJqPU1ED3qfT1SelawgSrQFJ/S2hGzScwJ0qOZBY7a3GCVwYzg2AgCQQgLbXssSJX3Eesg7smlE5i7GENlmqO9UvdVBAYtxAXQjc/OIlia/xLCgi1yBhh37YC+qNXRY9wtkUpAD2MxMzYs3lf3FwPgSjkHS8GdHywMNgNgXLuo/LnXmnres74hTAqQbEq46OOfyTB6HW2QXr95T/rzxQfRoFED7B9meskyChBMRgZqfl2OEKJXQTNn//F7Zrys2487A+BqhJJaMtVXOKNTzhcCXtXOlJvaiPSXb6xloLRYZTy46PbUfy1dhBZ6ETuyMxwfXsv+cDyi39/izZVo2o5DVmimnPgLBn7rtaXxWLvOfdTbGgXyMapTvXZv1cmfP7N2LVvHWnvPdRP9fFNj9DmKjL+3AHA18NpgUsyh3pOjsc6I7txjF2/KiOn8ma2x93PvoKULsIxiKa7xgPiKndAbqKoSAKMNA7IpiEQDGKumToZS1CZssgdHEOAQ8AUAPjqx+BWyqBY4clQVhkN3gmk5Z4DHMZKD7p8lsDiLZOVn8xw65rLC9A4AiM9lLaf7vM7gUrQfOlCmDHnj7bV2SZvX/e7ao30AeKvPap0PS8fJTIgdRiuuZlsWZ1C7g2kAXNqv+Nq7MxiqyD7/jpM4ZFgVHVVdobJLqgE2AFaWrddTlTrxJXAmoJW6CgAQYiMFrQAAHhhJREFUO2O7AIK1ZuOKSzCSY1QG0kDHtt7Tr2aBbdMTFOXc6Jv1hn2v9svrc80+zTOmTiHMu+G+Fg5S956l7GW1z1s2d55rfgwS3TEboAbHCysiWoOx1mzqi02KHR0wgd4uaBMAlqCv18VqrQHYimmBjO9N+/hJIBKKzwjSQZiPtVkAwLeX7XNkfg9PHhH8vvzLD+2Hv37fXj5/3B49PqHQ1dnpUTs7AXBw3a8URx3wmu2HVaw11QsFPwybM5a9nq/kCEjvpVhX9PsNym8PIPU4m4Sh7CiTvRC0TWeJDKBF5UxWRmaPgt5c3tOzzIyJsypq54L7h5bDQ1I1tU9Ff9YQUjIVXIFZBQs7E6DYOVyPAmruIa7sLzPiAWyx5zBb7d7og4K164EFUiqtW75RAmmBYQd8rd46Lojqdzj75eBD/eRsp2f71uvQ671GVtdzof47L8ueleT3oz7SLWcCBGPPxXvXFxcS2wHVsgAPGT38H1SWRXV+8FCgl5Tok6PeH9iq0HrqwaqKDOReAMxnvOHgLwT2635dx27ex2VHlwFwDWIreJo9YOtObPvm4K5Lj1iyFaJuzuIPz8GMgFiv3gd6oLwEC/CRTnuONlPONgrgBgA+OmQG+BjijlRJNwAW8EUWWGU/YpZpXd+X2FS0ORpUmUMQT2wOaQMAqKJm/2O0V1OpghTZGbALReYamEImGLbM+5Yp5WzZGFleHjdEqmRHFNSRHoHWb5ZmZBAZx+q2JvrVVwDsOdfZZzGVeC2lvZSDDrU+HvdCGxSZ/8pAsb+gumwH6UY2JebCu/eXrAF+/fp9+/mtAbCEsMAycucAK68L8DrgFEEBrj1pFeBHezxso33Z9KdyjoVe0L4a4Nk45CIfaUMzEOnfu2uP1zUPY3J+ZnAFB746BncBX/1a74C/bYDqR6vRUNsHv7sLplK0Jekla6BKa31D+CEe8HyPCbDT9Pga4dRu/djB4ufDWrkdwTw8MnrFmVzy2KaT3eV5bF0fo39dXVDXWI2vx8xOAwHweJk5FRfoPVX1OJ0ogdpaP9Y3h0mVQZ9bFjdauvdxs9Yu2SlwNGJFwZdOWGZkVHcn0RnVIX0M0aubdnN13W6vLpltIaRBvQwizqBfHR6245OTdnJ20k7Zl1B0LItf9cxBBGaqM6m5mk+IhrEXVceGHR9Yut81AFw3W63f3Vlg0Njnd6kT9Xu69iqGpDFVBB9KgylKUrMddKy6gyQQuPaT59fn6n3eYQl0o1yPb0DL2slQjnSWpH5O4kKeJ9mupdImq91gYKUKxEzAvtuXWNzabAPgQi3TADholmoxlaUAdAyKiNJahtL3AMdh5yfO3aEtl/UeABxAuJ8vHpdpnfUcPTMRa5PPKIxCPU3dN9ae/Vb2KWba6rwZqN9Ln6Kg0Tjvhr9CpGqcb1FzX4IFPHRdo3Eu2zA7nwMFNUoCnLFQf2yIraTgkhynELFimUXU+prOGy3bHGhKapoo0exZC9CMmt+gP+t3AGE4N/hPbS4Oj0/bo6cv2ovvv29/+acf2nffPWtPHh8z64uMzSmyN6Tly5GUY5UttJYYOH1d6BeB06lnNuxAHV8CtfgMnV6q7GdNrIea6yyYJXwt1MSZ2QiRPVKIQVGMOukZaGa2WE6sf6qiqnqWCuhSpR2OdCjY2snX/ohrcO9TfdbUVP/r4wtMCLy7ztksmZGmnLWL7vssAUHXvhbKdHfANWfwY6fc9i0DfumQauyTwmwb6M+aju21tuQfza/VNdsDHJ0GEIwSU6f7uKffNQS9SssZzW+tA+/Tlx/O2yd0m8e+O2ntuEaRwQw8Q1JxD9nWi4rQBGIH4bBnfSKGhJ8PH8TPbXd/9Xf0idyXcy55n1yzdU4Y1DFLf3Lcl+3rVH+HgI5U4ujG0FWp9Vxj6fWacrUiHJWh531PgSbNH17LoPSdDEB1+gi/Oqi3VdBTNadSQ2f9LzPAB6I6s4QiMsQQpCr/9Z61sbnTTwhlePfjBS0aNc2uByYdGUkKiASSRSObYQVqZKDZJ3dQ+rZwV9izrsMiY46x0vluqUqvcgWVRjio2RlhRSsmcnPcElL/REJ8mrtmvaXf0wMV8WWKYkY/X5VA6Zpss/o+WoQUGahjICSy8hEYqWDfeArPHHuN2iC9Vx9gZIDPL9rVxRXpzxR0RQkVVhivG75Qltp0erM22vY5AK98VEQFsVcqsLCb24jAzpcC4Ozzl6t9xyhV1d6vDIAfPHzYN467gq2/BwBXQ+Fot19zNroC0g6iihNZjdLsF41R0NLWoziydwXAOBbqH/b92FTpPtJoyWjWb4/O/yx+tHaeuz6XRR9xaG2Sqs1b97TktO6AKc7LzGzheEmtyUCGFlMFPh6fjDZtZXrnDaZv7K7FihEXIFJEi/QqO6gDAIZ4TGZiYADQ8xdKlDdXaCmCnntSdURgiBHnQ6ilAgAft9NHZ+3k9LgdHR5SQVk9CRPoj6BSYyBq8fKG6k116/nuA8A2rFtzZwbA/Xw1a9w3ycjkhsWj89oDSykEITGWsR5u6RqWANO++bz0voywxtGZEdYZxvPN7EjOcYy9o766tjGSSWe91sh5PzPALNnTwW55hywUO6lAK8MEEMx/QwW69sr+TQBwGei0nRnYGoBjuZfuxJXnbvvkDa5mCEyFq62ebM78PPY9y98EAG8EWg2AHX+UI6sfX5vti+Zi0MCnyMt8nX0qmMpZBVDc6iZozwRotD0pEud6Mv7rrF8AYAbBwynsQkAWBSpKuQTADNbh3+t2c3XVPln9GQG8j2IHQJzv9PHT9vTly/bq+1ft+x9eKPt7dkwQbNoi2xxZATn+lc1a3w3qXNJ6iQxnB7nuHJBU+k4vdI1d1P7WMDfnT6nV97PCObogDtslSTypCtaZ1kmwXOjGOB7Wl1RqtRbhtLO1U8wHg97UbBDswXfN1FA2zsr4poZrkDwevM4QBiT9sTrQZADL1thZ9j2Ritn7pQcALq2TqsiOx3s4dvdEczQrME4AXCnUEdMM4K7Ph0WMX3bsW0wJ+6uynrvf4fc646QGGH0C0XCVgTLVNEoBQI29uLwTAGaW19lAlCMdHwXLRr2BLeykdR8Z/UmQcp7l3OeXanaLz72VbNF8GH3MpXPULLBs6hjwx9+i84qVkeeMzgNhK2hjIqgme6NgibL8PnPOu6oFkZnHAC7dFkYQILKV6wA4FaCZBe79wwVMIYwFEGxxKh5nKj9xP3QIUgGUojbXa9kZ4A5YQ6OlBrOQ6fW6xZwzRVgK9hHcKplgrAXQrqE8jUCagpUZqMHzT/uRc7c+QwNkBrB6BljrfWnvdcAory37+dp34ZyJierfOwugt6BKEEy7FCr9ZO2E3cQ4vn130X56/U5tkH5GBvic4FcAWOV92mMssqiSEc3d7LVG7NVbGroNpgHweveNvRToeUH8mwLA6/tmd0CqgzQbWUWqkgb+ZwXANoQz+LUxzmH6cwDgvJ+5L139W3dlY21HqgLlBF67wNtR4qUNoU4r1zBX8GPHoILjdJrcM8/ZF222FJ5hna+yKxaTYLNw1tVddcl3ZgJQ+xsCHOj9K/Xn03Zycszeea79tUHO+x6FML42AN7nwGoOpoergETJFjrbG94dndJCoV0VY5k2gDVT8GsBcHWIPR8djXW9DcAtamRNc2e/OgS4C6UMn10aAx+zOo879+D62VKT192MqpKLEbUwB+liKbJDBcgSvKv1V7MDtjSGrnFcG1+vgRnEZHCiJ/Q1DmGU6rzx2jKI7IGc0vbH5/+9AfAivS8uhqCmqxZnsLFe47Aufe9lMOkLlOfsimk7CbV+1UDM8881ls5MVnGjDl6KIJLq3sxYcG1fOIEAQVYYjR7bLMuAcFb8e3OJIN0lSzXcmxHg9+TRk/b0+fP2/NUL9vl98eJxe/70UXv86LidoU8m6YkhTmMAHCJ4exkYfe5nTSfXTDj/cFjDhAz1sHQseyY3nMv63JwBjoGuQWSDQNCGBXIFgEkj76I1fi8dV6wtgAg652BiAACfoE4UQUjZPDqTZV5r/WhldABca3+dvYlJ1QFfKNMS0IamQAefJdjeKdIhkOV2NhkwUfsU0YBNw4zAXFAzDbaVEdUg5podFeJzbxxriB2b17MzAN4Wv+J5JlryPhCs66pgIgAwHfAKgMXMur64ujsAJhUUIm/ag8HEOjoGALYYZTrqppCuBVPtmykLmgF7GcmMuP0eAFjMBAVt3Hu6U2Y7e8I6HPBfAoyFyrmzpb6nHngJsDeD327LuS+ZquwynqBjR/ZXYlNqgQTg6/XF9kdR8+s64AqAGWgLMSefD3MefXkNgN3ayKwJZoD5Ppgvmi8KZoQatQWiIkvu0gTXA5PdUlo44bgXAMBsP6dyDIs018CvQfgSg8wAmAKHCDhE8MpBpLr/1mAh5l0NJniO+Vk4IOfvJwBWVtvB57RJ7hOsOa7s9m1788sFwe+Pf/ulvX79S/vw7kO7OD+nCNb11YVss5lGsB+9vsHMkU+yjbGPyk5WNkXYzhUH5B8eAO/LACw5st2JjOitgeOfEwDnZpLO8Thb0sn4bQFwDSisOcgyirF7h6rzvmeWBtIbg16pIDf/ThrRCH6DUhRYa2keEADsidJWOpWNjjOAHRSH4+Cm8VZLFPCNjK9r6qLGV86qItAQl6HSaoh3MPtL8StssscNABg1R2fR/giZPak/qz6j3kPPoMWYf30AvPXk5djNP3U+dgAor0oZjhCJ0EvKAJse5s+7XmRrLglsO+I8ORkbl51zxaI2FpaRA8Wsbgi8oMUMFXUDXOAsen7K0Pc8SRchGa/D97M1ip53NYNsx9nPnjS2EASp2V8rbHawOzEG9rFAal/BpWusmVuvybzePdT4iCTPCVZnRfr6LAHg3x0A75ne1ZGpYM4ORi1BwGx0SYgdgWB/DU67nBSdeFAudhbACpoRvPXnCVRKC61KXaWTN9R/ppiQ564Atup/QX0GIwVzW3W/1+364rzdoP3RDZTBwU46aGdPn7dnr161F6+etxcvnrVnT8/ak8cn7emTEwJgtyuhcxqiT3Ao3f5oK4CmMZDgVHX46iOhU9kFl7LXpjMrtSVO/R7XeFCq/XqnNAfgxdjjx33HFcQsSrjlOeF5E0BYrRbgKJx06QxoIzILQGtFGd1OA+21+sFsCie2snA68AwbWZ141xKmI1zbp4i6qhpOswXcPzQyyKEgTdZNlHV0cB0AuWegAwQ7QDxTn/G5yorRdQeLpgc1QrE604eDjsMQHCxGotqLOYA4lvhp/jg4LQEetT0CuwFzfRMAE0hLUIsZYPgv9x8EAD5qBwGAQYN2FjiD7o0K0bTTQ8B3DOqL3j52sqgA2D7NnfyrhQ/p+7kHzgF/Z6sxbyGIRADMEgWxy0gRdo15BJQcIJLSukXm1KrGP5VF4e/PDCh81tloXZdqgb13WuEZ4BxrCboWpkMfh5gcXkdmFq8LACMbLKaJdUb8TFwLTAAcpSKatwi6416kG+DWil1YSt5n1zlxSYKuU4Cxnt/nrhlggEW1YHJJoOZBDxjFeq7+AN5372WXZcwMDe+5vMQo6eD9Fu0ABuAiu+q9wn4ibt5gtwP6ToPWGOKzoqOLKYAfXAcCBT+/PW8//vRL+5cf37bXP/3S3gMAfwAIviAAdmDRvh07u3Tj53CvZk3FX92XBxV64+cbAF5R2axjVqOVniiMQkbzeH/2zweAx3rjOTrrxfG1AfDswA6OxgYAtgHYcUwG6rYNz5jZ7BtNVw6Nul/Phwn4+hwVtFfAvLbGKgBWpM6NuzX2MqCRIaBzZNAryocpsqypYz1d1JdAaOYjALB6Z352vzzWbRw0lAag9lcAGBToI7Y/OkbtEVtihIEPIGybks/896FA76Mv5rjvjrCyvVH/UTK63pC6w9SDH6YBauzTeV7nUAqIjFnoumnMQZz6N551zarhOTEKy1oW9cuE0iGdqcjCCAB7833Qa96Z1SeVSDUtBq47tmllIs6f81p3pF7tCiwYAqfAGbfsiZjnj5rgO9jOfQCY+27IDyjgEHVL5bUle+D1S5A2lYdUAOx65W6j4xfbjn3BtH1Bui3b5czi5g5c3lwCwLYx9fklsCsUQw1CFzSqgM92hlk6Zusyw1XBbw3IzcCg18+HRoHBCZ2ZoEaTrhb2C5lfgF/VcV2360vUdn1oN1cXjOLff3DQTk4ftZc//NBe/fBde/nqaXvx/HF7fHbCrC/aHT06OxQzgcEZC8XMGZX1tYtr6zWtdY6EsQNwRGbFPW0lYJMgeARldrLKfGV4TLW0GmNRPC1M41ZCfI3AUcEB04oNblxvdwARnkNRNSHUo0CUakGd5c3pkhRiaoEhE1iUWG2zXHNY55ZBqBkprNVFzWVQod0zlHMgGDXOhjMgyzFK2rxUkCUExNZABMAhzBMiPQyudLp3Ctt5f8z5NgqF1XmWzn0GH2oJyJItrMe370abU9ZdBQ38vdQFZ2lS1F9GKyRk8tHK6+byejUDrPOIIahMpQSrDo4ggHUsAIxMMBSiH6ofMMFsEXqkkF7UjY4+i/fn/QB4EwDsseF3BsCsb47+upF1xXUroZ4iTRlE85qQMvRsZ3vJAGnGZmCM/mqsyCIcNmYttac9bIdxbRR2tNpzMCwIgBlcQ+lBgGDqo4QInXVRYOeg6h66AAbA1WeuGeDaR1yicqXu3e2ioEIdoBD2DaUPBN9sPahgp7PNPq+1AsxMk69T7PkgcCkFa4ytkyq2b33OM64UOiqxPvnMI9DNnuzhj+BzfE7emy1+FYG3NQDswATteABgrKvLy9v2t5/ft3/5GwDwm/b6p7ftw3tQoC/4383VOVtkYQ21zw7yWC8kfLlocyTBq0wOdCy2oe3CbeAfuga4OEP7nJTBuBYaT20p8mcGwCWIOhijMcL+22eAvcmujf8gsjNlgJcAcNbLZdRyBqrVmagZT4KBlRq7tevbirDa8ZSTX5UyZdQVTU7qmLO9txBRCKohxWNC7r238IECNOsiPrWryw+tkcUnKghaLjxA/9ZOfwYARi3ZMWnQAMAwQl05tAgcdJBQNsWvnQHeWnfxBFeF4eScJJ1R47xbC7MVqBDoWocxS8+3vrYU4PA1kGIagimMvAZFivUslPFXH0nWlxWqng05ndfeOgGbsjLDzt57bVbq0uZ4xiKfgzimL3UADCVMOAWlzlJUpug1GhtfDQSsndcU7rX3fS2+Z5yn1ic5w5zufgay8B07wDVT3imB3XHMs/+eGeD9e8r4iRkA1/HVM45+qzFXLDLUn6cznX0dCNR4bCqg01qJ9RJ/VFtcAUm3X6a4ku4s+wWnyC2RFKBTv2CK9V1fM8CD2l8A36uL9/wsnP3j0yft8fPn7a///EP77vsX7cWzR+3Zk1O2PIJIzdnJYTs9OWDmxM6oVY17fVpkfdbnlgJQ6vOb2QLT8pihiqyUndd0XDOY0O1iAGeL8vh198h1nV0Xq4mMuux8ChzKZimzp/WMLJAy3AC9FumxOqyF6pItkJRsCs4UsbcKlvX6WPbTmQF0lJ1VLYJV3X56fqiHqDNys2PPwJ33sL6npfqzHe6+33UlaAUg5x7M3jPThu72Q7adh3Ns2+lnUW3b0l7QM0nxBa+N6t/Zydf3g9o/iH9hbiOYIfHJNREsAeABavOsCFCjFRIC0/gPLZIOGLTOWmAHA31fDnzWvYeB0D01wPsCfFv+i+3PdgY4QWdvO4T9o+9TDjqDjTIqat9GTerc6goroyYCzEoZhjIMOeYjxyCU0KU4HPtklBKxfRiBr0p7lP1FiUGKX9UMrGt1SU1+qIwlzsEMcLQlQuCsUrexrnoruZvQ9ohAkf0U1dfmToZrpuo0xSelQJ1r/j7nDlsgxbnwu1k53fZM4Hf2ZMBw0bVFaV3QzyuzJQPPUVfb9QaCysxgQGZSFdBRMB5BRAfjrc+Q+gRFEIsZ4BxPrPuLi+v240/v2v/98W378W9v2s+v37bz9xft8vKyXV+iVOaa6s4S5VXwSP45njeuB4DcASZz/PReF4Tbswl/A8D7BqiI19gwVmP7ZwbANfI53tMMHtMFqAZ1H/2xf2slzdc3qI1ncFcAnCAnRR2WgI8dBINnf8ZAb95gfL8V6OxzbOv7MIresJ0NtEGkU1SUVZ0hQM0c1TlDLbFSC0m/IgDW5nz14X0/HWtHmbmDwqTUnw+PsckesdZI9b/qgee6lFn4a35m/6oAeKIY4toGwBnR+oyAyuXQeKfAh2la82ZvQ/4lAHjJYXCWILP7GdRwuwds6O6jypYZce1WkVxy3HAfFMCJCCui2aS24/kVsYwavNqam/M57OBYpdEUTGV/perp9gxeh3DWZ8dr65z7ALDXho/JZxybeh/rIuZlarDfGzJIsXH/WQGwnkeOpulfPWMXDmQHrqXGstpvjyn+BeNg6WfJ9gssK8o/BHw7XbX0mwwQrHMEUyX6BAMAo30XwAGdGQj0XcGhUcuYk9Mn7cnzl+3l9y/bP//zd+3VyyftCep9zwB+lf08OZYAFK5DVMQcGK8H9aZcn33KfESfzKAbk45XavKSnizFZji4YmMUpk6QMytdvQInBboiw8uWKQEKI2MkOq8EWyKBQjsF26q2K6KMSjFWSuxum0IxKwdywroRJMaiTzCfirhpw4uwY6wNBzn0jBMcO1Pu8hwfg/cSwmFSgs4MsDPezhw7EMDXGeArWeIS7LWdxDmqSrzAb4oTOriVazznpq/fwUTb/Dr3635RbV+KXo1zx0ySPv8j6CRaf6pfY/9FkJo2/QsAMJx5/DxAcBpB6tij8Ttb5ZTSJNr3cnkzAO6B+9KVoPtmU6vILfv89wLg7kcE3d79dS2wCX+jZkkFgmVfXDph9gGuE2sC9HnR7QX+eqB7MmW49uurm96H1vuYzh302xB6dHs/1AGDqq2ewJnxJQ06yixcdoF1B+DM64rArPvyGgB7HToY6UAa6cpFHM6Bne6rBOObPYmZBQ7xu9ISCZ+l/1BKC/C31v/ElOjlFGWQPovh4kSLldz7eo0SGM8BX6P9ggxiCMh6ftFvChtK3yqCMDMApgBYBPhYYlUAMOubL2/av/wNAPhN+/HHn1kDjB7ACJqyvSdK+25vhumbPr0AeZa46WNsfxRJLFHmtxlC/9AAeAa0S4aiKojWyKA+O1Iy/mwZ4NkJmp0eGaSa9f1jZYC92XlhyjGaha/mtjVZi1G/pyhYil3NG8MWAN7aRC6imbezLz3ry4yAamB6lhA9zuI11e5ZYCao0aRIiwZt6u/lh3fhJKr3GUASossPSbNShJliGxTCQh/NBMC4btZ3FC+y/u4N6WuqQG9tzqb3+DN+Bt0hCmd9AEGFnWFDvgaA+f4XZH/XnnMCYDnC/lsiVxIvY0SbrV+ydYLXXx1zl1X4GAhe2MkgAA5g6lqsJQBgh2OJ9rg03nZWrDyrvoUA27nxKcqeyo7zPFl7joPjOX2oUpftZOC4dwHNNTA2n6Ov6z9ABnhr+w12YB+VpWdJu2GH0YwHU0nvEPmAQ1Z/loJAHj+vI9Ps5v2hO1KhcCpQpwwwW7RR8Mq/3yYARv/f6yv2Ab5//2F7/OJFe/ndy/bDX1+1f/dPr9rL54/a6Ql6dKpW7xj1hEcP2+nxQ4JJA15nXmm3Yi56D1iaf7h+tCpJJXgFGOCIkfVw/x4DBOpxnABYa0/iVQkUc1/xaz631ZRFfQ6xqxDAIgWx0BI5N2NSAPgiGwUnO533aM3CukTTDwWGOgAv9X620aor3C3VoMbDAs1Va0zfsZ21wqwdbBwbtYcG8ANFPIBM7msBdh1wcH15EcZyALgCXdRLypMawS1e83wbAzJiffSxD0q+n//MZFsK5izOldI6bthPIsMtCrv25y8BwP26WDInAIx6YIDfhwh0oC1S/O6go0WxbDsMfr2fZdD6Ph9e9WN4gi/ovLJPw0T2IhMitQbY+6p1Ctwup/etfvCgHZ8c9lp1PgvTmata+rTONN+Cbhx7p5+3bZXv+eryltlf2Qitl6pbge/hupTxhajcIQEwgmtsTRS6F6QgBw0ZYNT3cnqENlVZOoU1ACEsZmYLPdsAGHaE718LeNYyLAWSgv0XQcaTI4ncdfp41MrifmYA7L9rsMogm+NTaNYEqffusR7ZbDMH5mzXRtaZ7IBtP3UWQocEY6NgY4xDBO9sj1i2Ffa0M9Tu6ftqt6lnA7uLgJ+BNgHwT+/a//vxTadAq/b3OoKmSPREW8/OV4la3xBDzVZjFfyyvyAGZKc12bz2/z+3i+sK8C6EC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446" y="2101979"/>
            <a:ext cx="4166509" cy="3124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828460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358923" y="244700"/>
            <a:ext cx="9878940" cy="808037"/>
          </a:xfrm>
          <a:noFill/>
          <a:ln>
            <a:miter lim="800000"/>
            <a:headEnd/>
            <a:tailEnd/>
          </a:ln>
        </p:spPr>
        <p:txBody>
          <a:bodyPr vert="horz" wrap="square" lIns="91440" tIns="45720" rIns="91440" bIns="45720" numCol="1" anchor="t" anchorCtr="0" compatLnSpc="1">
            <a:prstTxWarp prst="textNoShape">
              <a:avLst/>
            </a:prstTxWarp>
            <a:noAutofit/>
          </a:bodyPr>
          <a:lstStyle/>
          <a:p>
            <a:pPr algn="l" eaLnBrk="1" hangingPunct="1"/>
            <a:r>
              <a:rPr lang="en-US" sz="3200" dirty="0" smtClean="0"/>
              <a:t>  </a:t>
            </a:r>
            <a:r>
              <a:rPr lang="en-US" sz="3600" b="1" dirty="0" smtClean="0"/>
              <a:t>Symptoms/Complications: Hemolysis in Children</a:t>
            </a:r>
            <a:endParaRPr lang="en-US" sz="3600" b="1" dirty="0"/>
          </a:p>
        </p:txBody>
      </p:sp>
      <p:sp>
        <p:nvSpPr>
          <p:cNvPr id="4" name="Line 22"/>
          <p:cNvSpPr>
            <a:spLocks noChangeShapeType="1"/>
          </p:cNvSpPr>
          <p:nvPr/>
        </p:nvSpPr>
        <p:spPr bwMode="auto">
          <a:xfrm>
            <a:off x="527381" y="836712"/>
            <a:ext cx="9245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925" y="990254"/>
            <a:ext cx="4871440"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ounded Rectangle 25"/>
          <p:cNvSpPr/>
          <p:nvPr/>
        </p:nvSpPr>
        <p:spPr>
          <a:xfrm>
            <a:off x="8016213" y="1434684"/>
            <a:ext cx="2697507" cy="36004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B050"/>
                </a:solidFill>
              </a:rPr>
              <a:t>Pallor, Fatigue</a:t>
            </a:r>
            <a:endParaRPr lang="en-US" sz="2000" b="1" dirty="0">
              <a:solidFill>
                <a:srgbClr val="00B050"/>
              </a:solidFill>
            </a:endParaRPr>
          </a:p>
        </p:txBody>
      </p:sp>
      <p:sp>
        <p:nvSpPr>
          <p:cNvPr id="32" name="Rounded Rectangle 31"/>
          <p:cNvSpPr/>
          <p:nvPr/>
        </p:nvSpPr>
        <p:spPr>
          <a:xfrm>
            <a:off x="1356360" y="1512784"/>
            <a:ext cx="2846299" cy="36004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B050"/>
                </a:solidFill>
              </a:rPr>
              <a:t>Scleral icterus</a:t>
            </a:r>
            <a:endParaRPr lang="en-US" sz="2000" b="1" dirty="0">
              <a:solidFill>
                <a:srgbClr val="00B050"/>
              </a:solidFill>
            </a:endParaRPr>
          </a:p>
        </p:txBody>
      </p:sp>
      <p:sp>
        <p:nvSpPr>
          <p:cNvPr id="39" name="Rounded Rectangle 38"/>
          <p:cNvSpPr/>
          <p:nvPr/>
        </p:nvSpPr>
        <p:spPr>
          <a:xfrm>
            <a:off x="8016213" y="5174698"/>
            <a:ext cx="2697507" cy="277948"/>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Leg</a:t>
            </a:r>
            <a:r>
              <a:rPr lang="en-US" sz="2000" dirty="0" smtClean="0">
                <a:solidFill>
                  <a:schemeClr val="tx1"/>
                </a:solidFill>
              </a:rPr>
              <a:t> </a:t>
            </a:r>
            <a:r>
              <a:rPr lang="en-US" sz="2000" b="1" dirty="0" smtClean="0">
                <a:solidFill>
                  <a:schemeClr val="tx1"/>
                </a:solidFill>
              </a:rPr>
              <a:t>Ulcers</a:t>
            </a:r>
            <a:endParaRPr lang="en-US" sz="2000" b="1" dirty="0">
              <a:solidFill>
                <a:schemeClr val="tx1"/>
              </a:solidFill>
            </a:endParaRPr>
          </a:p>
        </p:txBody>
      </p:sp>
      <p:sp>
        <p:nvSpPr>
          <p:cNvPr id="42" name="Rounded Rectangle 41"/>
          <p:cNvSpPr/>
          <p:nvPr/>
        </p:nvSpPr>
        <p:spPr>
          <a:xfrm>
            <a:off x="1356362" y="5119857"/>
            <a:ext cx="2846297" cy="332789"/>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Osteopenia</a:t>
            </a:r>
            <a:endParaRPr lang="en-US" sz="2000" b="1" dirty="0">
              <a:solidFill>
                <a:schemeClr val="tx1"/>
              </a:solidFill>
            </a:endParaRPr>
          </a:p>
        </p:txBody>
      </p:sp>
      <p:cxnSp>
        <p:nvCxnSpPr>
          <p:cNvPr id="31" name="Straight Connector 30"/>
          <p:cNvCxnSpPr/>
          <p:nvPr/>
        </p:nvCxnSpPr>
        <p:spPr>
          <a:xfrm>
            <a:off x="4206627" y="1716563"/>
            <a:ext cx="1832221"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endCxn id="26" idx="1"/>
          </p:cNvCxnSpPr>
          <p:nvPr/>
        </p:nvCxnSpPr>
        <p:spPr>
          <a:xfrm>
            <a:off x="6384032" y="1533886"/>
            <a:ext cx="1632181" cy="8081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endCxn id="39" idx="1"/>
          </p:cNvCxnSpPr>
          <p:nvPr/>
        </p:nvCxnSpPr>
        <p:spPr>
          <a:xfrm flipV="1">
            <a:off x="6576053" y="5313672"/>
            <a:ext cx="1440160" cy="9455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0" name="Rounded Rectangle 139"/>
          <p:cNvSpPr/>
          <p:nvPr/>
        </p:nvSpPr>
        <p:spPr>
          <a:xfrm>
            <a:off x="1356362" y="4491216"/>
            <a:ext cx="2834665" cy="36004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Splenomegaly</a:t>
            </a:r>
            <a:endParaRPr lang="en-US" sz="2000" b="1" dirty="0">
              <a:solidFill>
                <a:schemeClr val="tx1"/>
              </a:solidFill>
            </a:endParaRPr>
          </a:p>
        </p:txBody>
      </p:sp>
      <p:sp>
        <p:nvSpPr>
          <p:cNvPr id="141" name="Rounded Rectangle 140"/>
          <p:cNvSpPr/>
          <p:nvPr/>
        </p:nvSpPr>
        <p:spPr>
          <a:xfrm>
            <a:off x="8016213" y="1916644"/>
            <a:ext cx="2697507" cy="890231"/>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B050"/>
                </a:solidFill>
              </a:rPr>
              <a:t>Anemia</a:t>
            </a:r>
            <a:r>
              <a:rPr lang="en-US" sz="2000" dirty="0" smtClean="0">
                <a:solidFill>
                  <a:schemeClr val="tx1"/>
                </a:solidFill>
              </a:rPr>
              <a:t>: hyper-hemolysis, aplastic crisis (parvovirus)</a:t>
            </a:r>
            <a:endParaRPr lang="en-US" sz="2000" dirty="0">
              <a:solidFill>
                <a:schemeClr val="tx1"/>
              </a:solidFill>
            </a:endParaRPr>
          </a:p>
        </p:txBody>
      </p:sp>
      <p:sp>
        <p:nvSpPr>
          <p:cNvPr id="142" name="Rounded Rectangle 141"/>
          <p:cNvSpPr/>
          <p:nvPr/>
        </p:nvSpPr>
        <p:spPr>
          <a:xfrm>
            <a:off x="1356362" y="3953480"/>
            <a:ext cx="2847660" cy="36004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Bilirubin Gallstones</a:t>
            </a:r>
            <a:endParaRPr lang="en-US" sz="2000" b="1" dirty="0">
              <a:solidFill>
                <a:schemeClr val="tx1"/>
              </a:solidFill>
            </a:endParaRPr>
          </a:p>
        </p:txBody>
      </p:sp>
      <p:sp>
        <p:nvSpPr>
          <p:cNvPr id="143" name="Rounded Rectangle 142"/>
          <p:cNvSpPr/>
          <p:nvPr/>
        </p:nvSpPr>
        <p:spPr>
          <a:xfrm>
            <a:off x="1356360" y="2008084"/>
            <a:ext cx="2832419" cy="674888"/>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Pulmonary hypertension</a:t>
            </a:r>
            <a:endParaRPr lang="en-US" sz="2000" b="1" dirty="0">
              <a:solidFill>
                <a:schemeClr val="tx1"/>
              </a:solidFill>
            </a:endParaRPr>
          </a:p>
        </p:txBody>
      </p:sp>
      <p:sp>
        <p:nvSpPr>
          <p:cNvPr id="144" name="Rounded Rectangle 143"/>
          <p:cNvSpPr/>
          <p:nvPr/>
        </p:nvSpPr>
        <p:spPr>
          <a:xfrm>
            <a:off x="1356361" y="2820133"/>
            <a:ext cx="2845410" cy="1010686"/>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Iron Overload</a:t>
            </a:r>
            <a:r>
              <a:rPr lang="en-US" sz="2000" dirty="0" smtClean="0">
                <a:solidFill>
                  <a:schemeClr val="tx1"/>
                </a:solidFill>
              </a:rPr>
              <a:t>:  transfused and non-transfused iron</a:t>
            </a:r>
            <a:endParaRPr lang="en-US" sz="2000" dirty="0">
              <a:solidFill>
                <a:schemeClr val="tx1"/>
              </a:solidFill>
            </a:endParaRPr>
          </a:p>
        </p:txBody>
      </p:sp>
      <p:sp>
        <p:nvSpPr>
          <p:cNvPr id="145" name="Rounded Rectangle 144"/>
          <p:cNvSpPr/>
          <p:nvPr/>
        </p:nvSpPr>
        <p:spPr>
          <a:xfrm>
            <a:off x="8025266" y="3953480"/>
            <a:ext cx="2688454" cy="581548"/>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rPr>
              <a:t>Extramedullary</a:t>
            </a:r>
            <a:r>
              <a:rPr lang="en-US" sz="2000" b="1" dirty="0" smtClean="0">
                <a:solidFill>
                  <a:schemeClr val="tx1"/>
                </a:solidFill>
              </a:rPr>
              <a:t> Hematopoiesis</a:t>
            </a:r>
            <a:endParaRPr lang="en-US" sz="2000" b="1" dirty="0">
              <a:solidFill>
                <a:schemeClr val="tx1"/>
              </a:solidFill>
            </a:endParaRPr>
          </a:p>
        </p:txBody>
      </p:sp>
      <p:sp>
        <p:nvSpPr>
          <p:cNvPr id="146" name="Rounded Rectangle 145"/>
          <p:cNvSpPr/>
          <p:nvPr/>
        </p:nvSpPr>
        <p:spPr>
          <a:xfrm>
            <a:off x="8016213" y="4696117"/>
            <a:ext cx="2697507" cy="340683"/>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Priapism</a:t>
            </a:r>
            <a:endParaRPr lang="en-US" sz="2000" b="1" dirty="0">
              <a:solidFill>
                <a:schemeClr val="tx1"/>
              </a:solidFill>
            </a:endParaRPr>
          </a:p>
        </p:txBody>
      </p:sp>
      <p:sp>
        <p:nvSpPr>
          <p:cNvPr id="147" name="Rounded Rectangle 146"/>
          <p:cNvSpPr/>
          <p:nvPr/>
        </p:nvSpPr>
        <p:spPr>
          <a:xfrm>
            <a:off x="8048298" y="2910758"/>
            <a:ext cx="2665422" cy="920802"/>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rPr>
              <a:t>Endocrinopathies</a:t>
            </a:r>
            <a:r>
              <a:rPr lang="en-US" sz="2000" dirty="0" smtClean="0">
                <a:solidFill>
                  <a:schemeClr val="tx1"/>
                </a:solidFill>
              </a:rPr>
              <a:t>: related to iron overload</a:t>
            </a:r>
            <a:endParaRPr lang="en-US" sz="2000" dirty="0">
              <a:solidFill>
                <a:schemeClr val="tx1"/>
              </a:solidFill>
            </a:endParaRPr>
          </a:p>
        </p:txBody>
      </p:sp>
      <p:cxnSp>
        <p:nvCxnSpPr>
          <p:cNvPr id="148" name="Straight Connector 147"/>
          <p:cNvCxnSpPr/>
          <p:nvPr/>
        </p:nvCxnSpPr>
        <p:spPr>
          <a:xfrm>
            <a:off x="4188779" y="2528900"/>
            <a:ext cx="1483359" cy="11849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4206627" y="2961940"/>
            <a:ext cx="1465511" cy="14147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4202659" y="3529013"/>
            <a:ext cx="1061986" cy="45121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4175787" y="4024314"/>
            <a:ext cx="891513" cy="48941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4202659" y="4572000"/>
            <a:ext cx="1582844" cy="60757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6815909" y="2398788"/>
            <a:ext cx="1200304" cy="13011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192011" y="2961940"/>
            <a:ext cx="1856287" cy="28294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6192011" y="3709640"/>
            <a:ext cx="1824203" cy="98917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endCxn id="145" idx="1"/>
          </p:cNvCxnSpPr>
          <p:nvPr/>
        </p:nvCxnSpPr>
        <p:spPr>
          <a:xfrm>
            <a:off x="6215757" y="2961940"/>
            <a:ext cx="1809509" cy="128231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049208" y="6387189"/>
            <a:ext cx="4452003" cy="400110"/>
          </a:xfrm>
          <a:prstGeom prst="rect">
            <a:avLst/>
          </a:prstGeom>
          <a:noFill/>
        </p:spPr>
        <p:txBody>
          <a:bodyPr wrap="square" rtlCol="0">
            <a:spAutoFit/>
          </a:bodyPr>
          <a:lstStyle/>
          <a:p>
            <a:pPr algn="ctr"/>
            <a:r>
              <a:rPr lang="en-US" sz="1000" dirty="0" smtClean="0">
                <a:solidFill>
                  <a:schemeClr val="bg1">
                    <a:lumMod val="50000"/>
                  </a:schemeClr>
                </a:solidFill>
              </a:rPr>
              <a:t>Source</a:t>
            </a:r>
            <a:r>
              <a:rPr lang="en-US" sz="1000" dirty="0">
                <a:solidFill>
                  <a:schemeClr val="bg1">
                    <a:lumMod val="50000"/>
                  </a:schemeClr>
                </a:solidFill>
              </a:rPr>
              <a:t>: Rachel Grace, Fast Facts: Pyruvate Kinase Deficiency - For Patients and their supporters © 2018, S. </a:t>
            </a:r>
            <a:r>
              <a:rPr lang="en-US" sz="1000" dirty="0" err="1">
                <a:solidFill>
                  <a:schemeClr val="bg1">
                    <a:lumMod val="50000"/>
                  </a:schemeClr>
                </a:solidFill>
              </a:rPr>
              <a:t>Karger</a:t>
            </a:r>
            <a:r>
              <a:rPr lang="en-US" sz="1000" dirty="0">
                <a:solidFill>
                  <a:schemeClr val="bg1">
                    <a:lumMod val="50000"/>
                  </a:schemeClr>
                </a:solidFill>
              </a:rPr>
              <a:t> Publishers Limited. www.fastfacts.com</a:t>
            </a:r>
          </a:p>
        </p:txBody>
      </p:sp>
      <p:sp>
        <p:nvSpPr>
          <p:cNvPr id="30" name="Rectangle 29"/>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4267420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17582</TotalTime>
  <Words>4149</Words>
  <Application>Microsoft Office PowerPoint</Application>
  <PresentationFormat>Widescreen</PresentationFormat>
  <Paragraphs>782</Paragraphs>
  <Slides>56</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Arial Narrow</vt:lpstr>
      <vt:lpstr>Calibri</vt:lpstr>
      <vt:lpstr>Calibri Light</vt:lpstr>
      <vt:lpstr>Symbol</vt:lpstr>
      <vt:lpstr>Tahoma</vt:lpstr>
      <vt:lpstr>Times New Roman</vt:lpstr>
      <vt:lpstr>Wingdings</vt:lpstr>
      <vt:lpstr>Wingdings 3</vt:lpstr>
      <vt:lpstr>Office Theme</vt:lpstr>
      <vt:lpstr>PowerPoint Presentation</vt:lpstr>
      <vt:lpstr>Disclosures</vt:lpstr>
      <vt:lpstr>This talk will generally follow the topical structure suggested by the ABP:</vt:lpstr>
      <vt:lpstr>PowerPoint Presentation</vt:lpstr>
      <vt:lpstr>General Features</vt:lpstr>
      <vt:lpstr>Hemolytic Anemia</vt:lpstr>
      <vt:lpstr>Extravascular vs. Intravascular Hemolysis</vt:lpstr>
      <vt:lpstr>PowerPoint Presentation</vt:lpstr>
      <vt:lpstr>  Symptoms/Complications: Hemolysis in Children</vt:lpstr>
      <vt:lpstr>General Management of Congenital Hemolytic Anemias</vt:lpstr>
      <vt:lpstr>Hemolytic Anemias: Red Cell Inclusions</vt:lpstr>
      <vt:lpstr>Hemolytic Anemia: Differential Diagnosis</vt:lpstr>
      <vt:lpstr>Red Cell Membrane Disorders</vt:lpstr>
      <vt:lpstr>PowerPoint Presentation</vt:lpstr>
      <vt:lpstr>Hereditary Spherocytosis: Basic Science/Epidemiology</vt:lpstr>
      <vt:lpstr>PowerPoint Presentation</vt:lpstr>
      <vt:lpstr>Hereditary Spherocytosis: Incubated Osmotic Fragility Testing</vt:lpstr>
      <vt:lpstr>Hereditary Spherocytosis: Eosin-5-maleimide (EMA) Binding</vt:lpstr>
      <vt:lpstr>Hereditary Spherocytosis: Treatment</vt:lpstr>
      <vt:lpstr>Hereditary Elliptocytosis</vt:lpstr>
      <vt:lpstr>Hereditary Pyropoikilocytosis (HPP)</vt:lpstr>
      <vt:lpstr>Cation Permeability Defects (Ion Channel)</vt:lpstr>
      <vt:lpstr>Hereditary Stomatocytosis Syndromes: Science/Lab Findings</vt:lpstr>
      <vt:lpstr>PowerPoint Presentation</vt:lpstr>
      <vt:lpstr>Unstable Hemoglobins (all other hemoglobinopathies covered in other lectures)</vt:lpstr>
      <vt:lpstr>Hemoglobin and oxygen binding</vt:lpstr>
      <vt:lpstr>Unstable Hemoglobins</vt:lpstr>
      <vt:lpstr>Enzymopathies</vt:lpstr>
      <vt:lpstr>Red Cell Metabolism: Basic Science</vt:lpstr>
      <vt:lpstr>RBC Enzyme Disorders: Pathophysiology</vt:lpstr>
      <vt:lpstr>G6PD Deficiency</vt:lpstr>
      <vt:lpstr>G6PD Deficiency Variants</vt:lpstr>
      <vt:lpstr>G6PD Deficiency: Clinical Findings and Management</vt:lpstr>
      <vt:lpstr>Pyruvate Kinase Deficiency</vt:lpstr>
      <vt:lpstr>Other Enzymopathies</vt:lpstr>
      <vt:lpstr>PowerPoint Presentation</vt:lpstr>
      <vt:lpstr>Methemoglobinemia</vt:lpstr>
      <vt:lpstr>Methemoglobinemia</vt:lpstr>
      <vt:lpstr>PowerPoint Presentation</vt:lpstr>
      <vt:lpstr>Direct Anti-Globulin Test (DAT, Direct Coombs): Basic Science</vt:lpstr>
      <vt:lpstr>Immune Mediated Hemolysis</vt:lpstr>
      <vt:lpstr>Neonatal Alloimmune Hemolytic Anemia  (Erythroblastosis Fetalis or HDN)</vt:lpstr>
      <vt:lpstr>HDN:  Rh Hemolytic Disease</vt:lpstr>
      <vt:lpstr>HDN: ABO Incompatibility</vt:lpstr>
      <vt:lpstr>PowerPoint Presentation</vt:lpstr>
      <vt:lpstr>Red cell fragmentation disorders  </vt:lpstr>
      <vt:lpstr>Thrombotic Thrombocytopenia Purpura:  Pathophysiology </vt:lpstr>
      <vt:lpstr>Thrombotic Thrombocytopenia Purpura </vt:lpstr>
      <vt:lpstr>Hemolytic Uremic Syndrome</vt:lpstr>
      <vt:lpstr>Other hemolytic anemias</vt:lpstr>
      <vt:lpstr>Paroxysmal Nocturnal Hemoglobinuria: Pathophysiology</vt:lpstr>
      <vt:lpstr>Paroxysmal Nocturnal Hemoglobinuria</vt:lpstr>
      <vt:lpstr>Drug-induced hemolytic anemia</vt:lpstr>
      <vt:lpstr>Toxin Associated hemolysis </vt:lpstr>
      <vt:lpstr>Rh Null Phenotype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 Romack</dc:creator>
  <cp:lastModifiedBy>Cassie McGarigle</cp:lastModifiedBy>
  <cp:revision>135</cp:revision>
  <dcterms:created xsi:type="dcterms:W3CDTF">2018-09-04T19:59:44Z</dcterms:created>
  <dcterms:modified xsi:type="dcterms:W3CDTF">2018-12-14T17:24:45Z</dcterms:modified>
</cp:coreProperties>
</file>