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5CC34-9E4A-4CDB-9B65-E5C7F9FC338E}" type="datetimeFigureOut">
              <a:rPr lang="en-US" smtClean="0"/>
              <a:t>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9F7E1-0B47-49A5-B727-8E875B07D11A}" type="slidenum">
              <a:rPr lang="en-US" smtClean="0"/>
              <a:t>‹#›</a:t>
            </a:fld>
            <a:endParaRPr lang="en-US"/>
          </a:p>
        </p:txBody>
      </p:sp>
    </p:spTree>
    <p:extLst>
      <p:ext uri="{BB962C8B-B14F-4D97-AF65-F5344CB8AC3E}">
        <p14:creationId xmlns:p14="http://schemas.microsoft.com/office/powerpoint/2010/main" val="137737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22778" y="1023249"/>
            <a:ext cx="4697942"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p>
        </p:txBody>
      </p:sp>
      <p:sp>
        <p:nvSpPr>
          <p:cNvPr id="4098" name="Text Box 2"/>
          <p:cNvSpPr txBox="1">
            <a:spLocks noGrp="1" noChangeArrowheads="1"/>
          </p:cNvSpPr>
          <p:nvPr>
            <p:ph type="body"/>
          </p:nvPr>
        </p:nvSpPr>
        <p:spPr bwMode="auto">
          <a:xfrm>
            <a:off x="1212216" y="4867699"/>
            <a:ext cx="5527181"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altLang="en-US" sz="1400" b="1" dirty="0">
                <a:latin typeface="Arial" panose="020B0604020202020204" pitchFamily="34" charset="0"/>
                <a:ea typeface="msgothic" charset="0"/>
                <a:cs typeface="msgothic" charset="0"/>
              </a:rPr>
              <a:t>The AP.</a:t>
            </a:r>
            <a:r>
              <a:rPr lang="en-GB" altLang="en-US" dirty="0">
                <a:latin typeface="Arial" panose="020B0604020202020204" pitchFamily="34" charset="0"/>
                <a:ea typeface="msgothic" charset="0"/>
                <a:cs typeface="msgothic" charset="0"/>
              </a:rPr>
              <a:t> The AP begins with activation of C3 and leads to the assembly of the membrane attack complex as a mechanism of protection from infectious agents. Dysregulation of this pathway in disease is most often by the loss of function of regulatory proteins and can lead to endothelial injury, platelet activation, and thrombosis. Regulatory genes (−) that have been shown to be mutated in </a:t>
            </a:r>
            <a:r>
              <a:rPr lang="en-GB" altLang="en-US" dirty="0" err="1">
                <a:latin typeface="Arial" panose="020B0604020202020204" pitchFamily="34" charset="0"/>
                <a:ea typeface="msgothic" charset="0"/>
                <a:cs typeface="msgothic" charset="0"/>
              </a:rPr>
              <a:t>aHUS</a:t>
            </a:r>
            <a:r>
              <a:rPr lang="en-GB" altLang="en-US" dirty="0">
                <a:latin typeface="Arial" panose="020B0604020202020204" pitchFamily="34" charset="0"/>
                <a:ea typeface="msgothic" charset="0"/>
                <a:cs typeface="msgothic" charset="0"/>
              </a:rPr>
              <a:t> are shown in gold. CFH, CFI, MCP, and THBD cooperate to regulate complement activation or inactivate endothelial cell surface-bound C3b, protecting endothelial cells from complement-mediated injury. C3 mutations affect the ability of C3 to bind to regulatory proteins and CFB mutations are gain-of-function mutations (</a:t>
            </a:r>
            <a:r>
              <a:rPr lang="en-GB" altLang="en-US" sz="1400" b="1" dirty="0">
                <a:latin typeface="Arial" panose="020B0604020202020204" pitchFamily="34" charset="0"/>
                <a:ea typeface="msgothic" charset="0"/>
                <a:cs typeface="msgothic" charset="0"/>
              </a:rPr>
              <a:t>+</a:t>
            </a:r>
            <a:r>
              <a:rPr lang="en-GB" altLang="en-US" dirty="0">
                <a:latin typeface="Arial" panose="020B0604020202020204" pitchFamily="34" charset="0"/>
                <a:ea typeface="msgothic" charset="0"/>
                <a:cs typeface="msgothic" charset="0"/>
              </a:rPr>
              <a:t>) that result in an increased stability of the C3 convertase.</a:t>
            </a:r>
          </a:p>
        </p:txBody>
      </p:sp>
    </p:spTree>
    <p:extLst>
      <p:ext uri="{BB962C8B-B14F-4D97-AF65-F5344CB8AC3E}">
        <p14:creationId xmlns:p14="http://schemas.microsoft.com/office/powerpoint/2010/main" val="193092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we will not be reviewing TTP/HUS in this lecture. This will be covered in your lab.  </a:t>
            </a:r>
            <a:endParaRPr lang="en-US" dirty="0"/>
          </a:p>
        </p:txBody>
      </p:sp>
      <p:sp>
        <p:nvSpPr>
          <p:cNvPr id="4" name="Slide Number Placeholder 3"/>
          <p:cNvSpPr>
            <a:spLocks noGrp="1"/>
          </p:cNvSpPr>
          <p:nvPr>
            <p:ph type="sldNum" sz="quarter" idx="10"/>
          </p:nvPr>
        </p:nvSpPr>
        <p:spPr/>
        <p:txBody>
          <a:bodyPr/>
          <a:lstStyle/>
          <a:p>
            <a:pPr>
              <a:defRPr/>
            </a:pPr>
            <a:fld id="{AE57159F-9B7A-4DB3-8E20-3E243B3ACB11}" type="slidenum">
              <a:rPr lang="en-US" smtClean="0"/>
              <a:pPr>
                <a:defRPr/>
              </a:pPr>
              <a:t>50</a:t>
            </a:fld>
            <a:endParaRPr lang="en-US"/>
          </a:p>
        </p:txBody>
      </p:sp>
    </p:spTree>
    <p:extLst>
      <p:ext uri="{BB962C8B-B14F-4D97-AF65-F5344CB8AC3E}">
        <p14:creationId xmlns:p14="http://schemas.microsoft.com/office/powerpoint/2010/main" val="6247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21B48-F50F-4FC2-88A4-7E2127823278}"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4A7DA2-4C0B-4BFE-A502-36A36D2FB9BA}" type="slidenum">
              <a:rPr lang="en-US" altLang="en-US"/>
              <a:pPr>
                <a:defRPr/>
              </a:pPr>
              <a:t>‹#›</a:t>
            </a:fld>
            <a:endParaRPr lang="en-US" altLang="en-US"/>
          </a:p>
        </p:txBody>
      </p:sp>
    </p:spTree>
    <p:extLst>
      <p:ext uri="{BB962C8B-B14F-4D97-AF65-F5344CB8AC3E}">
        <p14:creationId xmlns:p14="http://schemas.microsoft.com/office/powerpoint/2010/main" val="359626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CD71FA-2000-4C7B-AA77-0F8D37F30F1C}"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09F744-C81F-4149-AC3A-5C3DA94F2DF9}" type="slidenum">
              <a:rPr lang="en-US" altLang="en-US"/>
              <a:pPr>
                <a:defRPr/>
              </a:pPr>
              <a:t>‹#›</a:t>
            </a:fld>
            <a:endParaRPr lang="en-US" altLang="en-US"/>
          </a:p>
        </p:txBody>
      </p:sp>
    </p:spTree>
    <p:extLst>
      <p:ext uri="{BB962C8B-B14F-4D97-AF65-F5344CB8AC3E}">
        <p14:creationId xmlns:p14="http://schemas.microsoft.com/office/powerpoint/2010/main" val="210527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270F14-AD3B-4067-AB0B-BDC3B0A391EF}"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E74616-6218-4B4E-8432-5C375BF6F4B5}" type="slidenum">
              <a:rPr lang="en-US" altLang="en-US"/>
              <a:pPr>
                <a:defRPr/>
              </a:pPr>
              <a:t>‹#›</a:t>
            </a:fld>
            <a:endParaRPr lang="en-US" altLang="en-US"/>
          </a:p>
        </p:txBody>
      </p:sp>
    </p:spTree>
    <p:extLst>
      <p:ext uri="{BB962C8B-B14F-4D97-AF65-F5344CB8AC3E}">
        <p14:creationId xmlns:p14="http://schemas.microsoft.com/office/powerpoint/2010/main" val="14646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45DA8A-4351-4F01-A550-C3AD6E661B02}"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856407-8600-498B-9B5F-A6E6EE52839D}" type="slidenum">
              <a:rPr lang="en-US" altLang="en-US"/>
              <a:pPr>
                <a:defRPr/>
              </a:pPr>
              <a:t>‹#›</a:t>
            </a:fld>
            <a:endParaRPr lang="en-US" altLang="en-US"/>
          </a:p>
        </p:txBody>
      </p:sp>
    </p:spTree>
    <p:extLst>
      <p:ext uri="{BB962C8B-B14F-4D97-AF65-F5344CB8AC3E}">
        <p14:creationId xmlns:p14="http://schemas.microsoft.com/office/powerpoint/2010/main" val="407555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AACA12-4243-4ADC-BF44-0F9D9D632C56}"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7F01B-521A-47E9-ABC2-55534FA326FE}" type="slidenum">
              <a:rPr lang="en-US" altLang="en-US"/>
              <a:pPr>
                <a:defRPr/>
              </a:pPr>
              <a:t>‹#›</a:t>
            </a:fld>
            <a:endParaRPr lang="en-US" altLang="en-US"/>
          </a:p>
        </p:txBody>
      </p:sp>
    </p:spTree>
    <p:extLst>
      <p:ext uri="{BB962C8B-B14F-4D97-AF65-F5344CB8AC3E}">
        <p14:creationId xmlns:p14="http://schemas.microsoft.com/office/powerpoint/2010/main" val="60093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9BF62B-0FA3-445D-972B-EDF812B96E48}" type="datetimeFigureOut">
              <a:rPr lang="en-US"/>
              <a:pPr>
                <a:defRPr/>
              </a:pPr>
              <a:t>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3186E-8DF2-40B4-BE9F-8F9457128116}" type="slidenum">
              <a:rPr lang="en-US" altLang="en-US"/>
              <a:pPr>
                <a:defRPr/>
              </a:pPr>
              <a:t>‹#›</a:t>
            </a:fld>
            <a:endParaRPr lang="en-US" altLang="en-US"/>
          </a:p>
        </p:txBody>
      </p:sp>
    </p:spTree>
    <p:extLst>
      <p:ext uri="{BB962C8B-B14F-4D97-AF65-F5344CB8AC3E}">
        <p14:creationId xmlns:p14="http://schemas.microsoft.com/office/powerpoint/2010/main" val="391247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EA000A-F9CE-4A08-A9F7-D07635F9AA34}" type="datetimeFigureOut">
              <a:rPr lang="en-US"/>
              <a:pPr>
                <a:defRPr/>
              </a:pPr>
              <a:t>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730DEC-AC8D-494F-B2E8-645E6A88D968}" type="slidenum">
              <a:rPr lang="en-US" altLang="en-US"/>
              <a:pPr>
                <a:defRPr/>
              </a:pPr>
              <a:t>‹#›</a:t>
            </a:fld>
            <a:endParaRPr lang="en-US" altLang="en-US"/>
          </a:p>
        </p:txBody>
      </p:sp>
    </p:spTree>
    <p:extLst>
      <p:ext uri="{BB962C8B-B14F-4D97-AF65-F5344CB8AC3E}">
        <p14:creationId xmlns:p14="http://schemas.microsoft.com/office/powerpoint/2010/main" val="423140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CBC537-079F-4381-9B7F-66FF096F7147}" type="datetimeFigureOut">
              <a:rPr lang="en-US"/>
              <a:pPr>
                <a:defRPr/>
              </a:pPr>
              <a:t>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37E33F-7A57-4D51-B127-DA4883847348}" type="slidenum">
              <a:rPr lang="en-US" altLang="en-US"/>
              <a:pPr>
                <a:defRPr/>
              </a:pPr>
              <a:t>‹#›</a:t>
            </a:fld>
            <a:endParaRPr lang="en-US" altLang="en-US"/>
          </a:p>
        </p:txBody>
      </p:sp>
    </p:spTree>
    <p:extLst>
      <p:ext uri="{BB962C8B-B14F-4D97-AF65-F5344CB8AC3E}">
        <p14:creationId xmlns:p14="http://schemas.microsoft.com/office/powerpoint/2010/main" val="82554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F001E-47C8-449B-8A24-B3012539B1E4}"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6A601C-28AA-4D2C-8823-04C06F7339AD}" type="slidenum">
              <a:rPr lang="en-US" altLang="en-US"/>
              <a:pPr>
                <a:defRPr/>
              </a:pPr>
              <a:t>‹#›</a:t>
            </a:fld>
            <a:endParaRPr lang="en-US" altLang="en-US"/>
          </a:p>
        </p:txBody>
      </p:sp>
    </p:spTree>
    <p:extLst>
      <p:ext uri="{BB962C8B-B14F-4D97-AF65-F5344CB8AC3E}">
        <p14:creationId xmlns:p14="http://schemas.microsoft.com/office/powerpoint/2010/main" val="356640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C0B17-A3EC-4A41-B5EC-ED26700F57F7}" type="datetimeFigureOut">
              <a:rPr lang="en-US"/>
              <a:pPr>
                <a:defRPr/>
              </a:pPr>
              <a:t>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E1BA7-10BA-44D0-B723-633995D83771}" type="slidenum">
              <a:rPr lang="en-US" altLang="en-US"/>
              <a:pPr>
                <a:defRPr/>
              </a:pPr>
              <a:t>‹#›</a:t>
            </a:fld>
            <a:endParaRPr lang="en-US" altLang="en-US"/>
          </a:p>
        </p:txBody>
      </p:sp>
    </p:spTree>
    <p:extLst>
      <p:ext uri="{BB962C8B-B14F-4D97-AF65-F5344CB8AC3E}">
        <p14:creationId xmlns:p14="http://schemas.microsoft.com/office/powerpoint/2010/main" val="297450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860C72-CB6D-464D-A472-ADD59E42259A}" type="datetimeFigureOut">
              <a:rPr lang="en-US"/>
              <a:pPr>
                <a:defRPr/>
              </a:pPr>
              <a:t>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EEEA0E-848A-4E3D-B12E-DB43317EA41B}" type="slidenum">
              <a:rPr lang="en-US" altLang="en-US"/>
              <a:pPr>
                <a:defRPr/>
              </a:pPr>
              <a:t>‹#›</a:t>
            </a:fld>
            <a:endParaRPr lang="en-US" altLang="en-US"/>
          </a:p>
        </p:txBody>
      </p:sp>
    </p:spTree>
    <p:extLst>
      <p:ext uri="{BB962C8B-B14F-4D97-AF65-F5344CB8AC3E}">
        <p14:creationId xmlns:p14="http://schemas.microsoft.com/office/powerpoint/2010/main" val="371917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64B2137-FD0D-4919-9D32-64E9061816A7}"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74FFBF6-BAF8-4E29-93E8-ABAB24D6E6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ram.com/user/jessica-mucci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350" y="4724400"/>
            <a:ext cx="8915400" cy="990600"/>
          </a:xfrm>
        </p:spPr>
        <p:txBody>
          <a:bodyPr/>
          <a:lstStyle/>
          <a:p>
            <a:pPr eaLnBrk="1" hangingPunct="1"/>
            <a:r>
              <a:rPr lang="en-US" altLang="en-US" sz="4000" b="1" smtClean="0">
                <a:solidFill>
                  <a:schemeClr val="bg1"/>
                </a:solidFill>
              </a:rPr>
              <a:t>Header</a:t>
            </a:r>
          </a:p>
        </p:txBody>
      </p:sp>
      <p:sp>
        <p:nvSpPr>
          <p:cNvPr id="3" name="Subtitle 2"/>
          <p:cNvSpPr>
            <a:spLocks noGrp="1"/>
          </p:cNvSpPr>
          <p:nvPr>
            <p:ph type="subTitle" idx="1"/>
          </p:nvPr>
        </p:nvSpPr>
        <p:spPr>
          <a:xfrm>
            <a:off x="1219200" y="5867400"/>
            <a:ext cx="6400800" cy="533400"/>
          </a:xfrm>
        </p:spPr>
        <p:txBody>
          <a:bodyPr rtlCol="0">
            <a:normAutofit lnSpcReduction="10000"/>
          </a:bodyPr>
          <a:lstStyle/>
          <a:p>
            <a:pPr eaLnBrk="1" fontAlgn="auto" hangingPunct="1">
              <a:spcAft>
                <a:spcPts val="0"/>
              </a:spcAft>
              <a:defRPr/>
            </a:pPr>
            <a:r>
              <a:rPr lang="en-US" dirty="0" smtClean="0">
                <a:solidFill>
                  <a:schemeClr val="bg1"/>
                </a:solidFill>
              </a:rPr>
              <a:t>Subhead</a:t>
            </a:r>
            <a:endParaRPr lang="en-US" dirty="0">
              <a:solidFill>
                <a:schemeClr val="bg1"/>
              </a:solidFill>
            </a:endParaRPr>
          </a:p>
        </p:txBody>
      </p:sp>
      <p:pic>
        <p:nvPicPr>
          <p:cNvPr id="20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14300" y="4572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b="1" dirty="0" smtClean="0">
                <a:solidFill>
                  <a:schemeClr val="bg1"/>
                </a:solidFill>
              </a:rPr>
              <a:t>Congenital and Acquired Hemolytic Anemias </a:t>
            </a:r>
          </a:p>
        </p:txBody>
      </p:sp>
      <p:sp>
        <p:nvSpPr>
          <p:cNvPr id="8" name="Subtitle 2"/>
          <p:cNvSpPr txBox="1">
            <a:spLocks/>
          </p:cNvSpPr>
          <p:nvPr/>
        </p:nvSpPr>
        <p:spPr bwMode="auto">
          <a:xfrm>
            <a:off x="1219200" y="5334000"/>
            <a:ext cx="640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charset="0"/>
              <a:buNone/>
              <a:defRPr/>
            </a:pPr>
            <a:r>
              <a:rPr lang="en-US" dirty="0" smtClean="0">
                <a:solidFill>
                  <a:schemeClr val="bg1"/>
                </a:solidFill>
              </a:rPr>
              <a:t>Michael R. Jeng,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66800"/>
            <a:ext cx="6200775" cy="4247317"/>
          </a:xfrm>
          <a:prstGeom prst="rect">
            <a:avLst/>
          </a:prstGeom>
        </p:spPr>
        <p:txBody>
          <a:bodyPr wrap="square">
            <a:spAutoFit/>
          </a:bodyPr>
          <a:lstStyle/>
          <a:p>
            <a:r>
              <a:rPr lang="en-US" sz="2700" dirty="0"/>
              <a:t>2.  Hemolytic anemia</a:t>
            </a:r>
          </a:p>
          <a:p>
            <a:r>
              <a:rPr lang="en-US" sz="2700" dirty="0"/>
              <a:t>Clinical features of acute anemia:</a:t>
            </a:r>
          </a:p>
          <a:p>
            <a:pPr lvl="1"/>
            <a:r>
              <a:rPr lang="en-US" sz="2700" dirty="0"/>
              <a:t>Fatigue</a:t>
            </a:r>
          </a:p>
          <a:p>
            <a:pPr lvl="1"/>
            <a:r>
              <a:rPr lang="en-US" sz="2700" dirty="0"/>
              <a:t>Respiratory distress</a:t>
            </a:r>
          </a:p>
          <a:p>
            <a:pPr lvl="1"/>
            <a:r>
              <a:rPr lang="en-US" sz="2700" dirty="0"/>
              <a:t>Tachycardia; Cardiac failure</a:t>
            </a:r>
          </a:p>
          <a:p>
            <a:pPr lvl="1"/>
            <a:r>
              <a:rPr lang="en-US" sz="2700" dirty="0"/>
              <a:t>Pallor</a:t>
            </a:r>
          </a:p>
          <a:p>
            <a:pPr lvl="1"/>
            <a:r>
              <a:rPr lang="en-US" sz="2700" dirty="0"/>
              <a:t>Jaundice/icterus</a:t>
            </a:r>
          </a:p>
          <a:p>
            <a:pPr lvl="1"/>
            <a:r>
              <a:rPr lang="en-US" sz="2700" dirty="0"/>
              <a:t>Dark urine – intravascular hemolysis</a:t>
            </a:r>
          </a:p>
          <a:p>
            <a:pPr lvl="1"/>
            <a:r>
              <a:rPr lang="en-US" sz="2700" dirty="0"/>
              <a:t>Hepatomegaly</a:t>
            </a:r>
          </a:p>
          <a:p>
            <a:pPr lvl="1"/>
            <a:r>
              <a:rPr lang="en-US" sz="2700" dirty="0"/>
              <a:t>Splenomegaly</a:t>
            </a:r>
          </a:p>
        </p:txBody>
      </p:sp>
    </p:spTree>
    <p:extLst>
      <p:ext uri="{BB962C8B-B14F-4D97-AF65-F5344CB8AC3E}">
        <p14:creationId xmlns:p14="http://schemas.microsoft.com/office/powerpoint/2010/main" val="344298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latin typeface="Calibri Light" panose="020F0302020204030204" pitchFamily="34" charset="0"/>
              </a:rPr>
              <a:t>2.  Hemolytic </a:t>
            </a:r>
            <a:r>
              <a:rPr lang="en-US" sz="4000" dirty="0" smtClean="0">
                <a:latin typeface="Calibri Light" panose="020F0302020204030204" pitchFamily="34" charset="0"/>
              </a:rPr>
              <a:t>anemia – clinical pearl</a:t>
            </a:r>
            <a:endParaRPr lang="en-US" sz="4000" dirty="0">
              <a:latin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sz="2400" b="1" dirty="0" smtClean="0"/>
              <a:t>Aplastic Crisis:  </a:t>
            </a:r>
          </a:p>
          <a:p>
            <a:pPr lvl="1"/>
            <a:r>
              <a:rPr lang="en-US" sz="2000" dirty="0" smtClean="0"/>
              <a:t>All chronic hemolytic conditions are at risk for Aplastic Crisis</a:t>
            </a:r>
          </a:p>
          <a:p>
            <a:pPr lvl="1"/>
            <a:r>
              <a:rPr lang="en-US" sz="2000" dirty="0" smtClean="0"/>
              <a:t>Usually due to viral suppression (PARVO B19)</a:t>
            </a:r>
          </a:p>
          <a:p>
            <a:pPr lvl="1"/>
            <a:r>
              <a:rPr lang="en-US" sz="2000" dirty="0" smtClean="0"/>
              <a:t>Cessation in </a:t>
            </a:r>
            <a:r>
              <a:rPr lang="en-US" sz="2000" dirty="0" err="1" smtClean="0"/>
              <a:t>erythrocytosis</a:t>
            </a:r>
            <a:r>
              <a:rPr lang="en-US" sz="2000" dirty="0" smtClean="0"/>
              <a:t> for 7-10 days – profound </a:t>
            </a:r>
            <a:r>
              <a:rPr lang="en-US" sz="2000" dirty="0" err="1" smtClean="0"/>
              <a:t>reticulocytopenia</a:t>
            </a:r>
            <a:endParaRPr lang="en-US" sz="2000" dirty="0" smtClean="0"/>
          </a:p>
          <a:p>
            <a:pPr lvl="1"/>
            <a:r>
              <a:rPr lang="en-US" sz="2000" dirty="0" smtClean="0"/>
              <a:t>Leads to profound anemia</a:t>
            </a:r>
          </a:p>
          <a:p>
            <a:pPr lvl="1"/>
            <a:endParaRPr lang="en-US" sz="2000" dirty="0" smtClean="0"/>
          </a:p>
          <a:p>
            <a:r>
              <a:rPr lang="en-US" sz="2400" b="1" dirty="0" smtClean="0"/>
              <a:t>Treatment:  </a:t>
            </a:r>
          </a:p>
          <a:p>
            <a:pPr lvl="1"/>
            <a:r>
              <a:rPr lang="en-US" sz="2000" dirty="0" smtClean="0"/>
              <a:t>simple red cell transfusion</a:t>
            </a:r>
          </a:p>
          <a:p>
            <a:pPr lvl="1"/>
            <a:r>
              <a:rPr lang="en-US" sz="2000" dirty="0" smtClean="0"/>
              <a:t>Usually resolves after single transfusion</a:t>
            </a:r>
          </a:p>
        </p:txBody>
      </p:sp>
    </p:spTree>
    <p:extLst>
      <p:ext uri="{BB962C8B-B14F-4D97-AF65-F5344CB8AC3E}">
        <p14:creationId xmlns:p14="http://schemas.microsoft.com/office/powerpoint/2010/main" val="51649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l"/>
            <a:r>
              <a:rPr lang="en-US" dirty="0">
                <a:latin typeface="Calibri Light" panose="020F0302020204030204" pitchFamily="34" charset="0"/>
              </a:rPr>
              <a:t>2.  Hemolytic </a:t>
            </a:r>
            <a:r>
              <a:rPr lang="en-US" dirty="0" smtClean="0">
                <a:latin typeface="Calibri Light" panose="020F0302020204030204" pitchFamily="34" charset="0"/>
              </a:rPr>
              <a:t>anemia – work up</a:t>
            </a:r>
            <a:r>
              <a:rPr lang="en-US" dirty="0">
                <a:latin typeface="Calibri Light" panose="020F0302020204030204" pitchFamily="34" charset="0"/>
              </a:rPr>
              <a:t/>
            </a:r>
            <a:br>
              <a:rPr lang="en-US" dirty="0">
                <a:latin typeface="Calibri Light" panose="020F0302020204030204" pitchFamily="34" charset="0"/>
              </a:rPr>
            </a:br>
            <a:endParaRPr lang="en-US" dirty="0">
              <a:latin typeface="Calibri Light" panose="020F0302020204030204" pitchFamily="34" charset="0"/>
            </a:endParaRPr>
          </a:p>
        </p:txBody>
      </p:sp>
      <p:sp>
        <p:nvSpPr>
          <p:cNvPr id="3" name="Content Placeholder 2"/>
          <p:cNvSpPr>
            <a:spLocks noGrp="1"/>
          </p:cNvSpPr>
          <p:nvPr>
            <p:ph idx="1"/>
          </p:nvPr>
        </p:nvSpPr>
        <p:spPr>
          <a:xfrm>
            <a:off x="628650" y="1847851"/>
            <a:ext cx="7886700" cy="3642122"/>
          </a:xfrm>
        </p:spPr>
        <p:txBody>
          <a:bodyPr>
            <a:normAutofit fontScale="77500" lnSpcReduction="20000"/>
          </a:bodyPr>
          <a:lstStyle/>
          <a:p>
            <a:r>
              <a:rPr lang="en-US" b="1" dirty="0" smtClean="0"/>
              <a:t>Evidence of increased red cell production</a:t>
            </a:r>
          </a:p>
          <a:p>
            <a:pPr lvl="1"/>
            <a:r>
              <a:rPr lang="en-US" dirty="0" smtClean="0"/>
              <a:t>CBC:  </a:t>
            </a:r>
            <a:r>
              <a:rPr lang="en-US" dirty="0" err="1" smtClean="0"/>
              <a:t>Hgb</a:t>
            </a:r>
            <a:r>
              <a:rPr lang="en-US" dirty="0" smtClean="0"/>
              <a:t>, </a:t>
            </a:r>
            <a:r>
              <a:rPr lang="en-US" dirty="0" err="1" smtClean="0"/>
              <a:t>Hct</a:t>
            </a:r>
            <a:r>
              <a:rPr lang="en-US" dirty="0" smtClean="0"/>
              <a:t>, RDW, Reticulocyte</a:t>
            </a:r>
          </a:p>
          <a:p>
            <a:endParaRPr lang="en-US" dirty="0" smtClean="0"/>
          </a:p>
          <a:p>
            <a:r>
              <a:rPr lang="en-US" b="1" dirty="0" smtClean="0"/>
              <a:t>Evidence of red cell destruction/hemolysis</a:t>
            </a:r>
          </a:p>
          <a:p>
            <a:pPr lvl="1"/>
            <a:r>
              <a:rPr lang="en-US" dirty="0" smtClean="0"/>
              <a:t>Red cell morphology, </a:t>
            </a:r>
            <a:r>
              <a:rPr lang="en-US" dirty="0" err="1" smtClean="0"/>
              <a:t>Microangiopathy</a:t>
            </a:r>
            <a:r>
              <a:rPr lang="en-US" dirty="0" smtClean="0"/>
              <a:t>, Rouleau, </a:t>
            </a:r>
            <a:r>
              <a:rPr lang="en-US" dirty="0" err="1" smtClean="0"/>
              <a:t>spherocytes</a:t>
            </a:r>
            <a:endParaRPr lang="en-US" dirty="0" smtClean="0"/>
          </a:p>
          <a:p>
            <a:pPr lvl="1"/>
            <a:r>
              <a:rPr lang="en-US" dirty="0" smtClean="0"/>
              <a:t>T/D </a:t>
            </a:r>
            <a:r>
              <a:rPr lang="en-US" dirty="0" err="1" smtClean="0"/>
              <a:t>bili</a:t>
            </a:r>
            <a:r>
              <a:rPr lang="en-US" dirty="0" smtClean="0"/>
              <a:t> – unconjugated hyperbilirubinemia</a:t>
            </a:r>
          </a:p>
          <a:p>
            <a:pPr lvl="1"/>
            <a:r>
              <a:rPr lang="en-US" dirty="0" smtClean="0"/>
              <a:t>Urinalysis:  hemoglobinuria</a:t>
            </a:r>
          </a:p>
          <a:p>
            <a:pPr lvl="1"/>
            <a:r>
              <a:rPr lang="en-US" dirty="0" err="1" smtClean="0"/>
              <a:t>Haptoglobin</a:t>
            </a:r>
            <a:endParaRPr lang="en-US" dirty="0" smtClean="0"/>
          </a:p>
          <a:p>
            <a:pPr lvl="1"/>
            <a:r>
              <a:rPr lang="en-US" dirty="0" smtClean="0"/>
              <a:t>Plasma Free hemoglobin</a:t>
            </a:r>
          </a:p>
          <a:p>
            <a:pPr lvl="1"/>
            <a:r>
              <a:rPr lang="en-US" dirty="0" smtClean="0"/>
              <a:t>Lactate </a:t>
            </a:r>
            <a:r>
              <a:rPr lang="en-US" dirty="0" err="1" smtClean="0"/>
              <a:t>Dehydrongenase</a:t>
            </a:r>
            <a:r>
              <a:rPr lang="en-US" dirty="0" smtClean="0"/>
              <a:t> (LDH)</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48874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22" y="1242725"/>
            <a:ext cx="6644468" cy="1949560"/>
          </a:xfrm>
        </p:spPr>
        <p:txBody>
          <a:bodyPr>
            <a:noAutofit/>
          </a:bodyPr>
          <a:lstStyle/>
          <a:p>
            <a:pPr marL="0" indent="0">
              <a:buNone/>
            </a:pPr>
            <a:r>
              <a:rPr lang="en-US" sz="1800" b="1" dirty="0"/>
              <a:t>Release red blood cell contents</a:t>
            </a:r>
          </a:p>
          <a:p>
            <a:pPr marL="0" indent="0">
              <a:buNone/>
            </a:pPr>
            <a:r>
              <a:rPr lang="en-US" sz="1400" dirty="0"/>
              <a:t>        Hemoglobin (metabolism)</a:t>
            </a:r>
          </a:p>
          <a:p>
            <a:pPr lvl="2"/>
            <a:r>
              <a:rPr lang="en-US" sz="1400" dirty="0"/>
              <a:t>Hemoglobin is converted to unconjugated bilirubin</a:t>
            </a:r>
          </a:p>
          <a:p>
            <a:pPr lvl="2"/>
            <a:r>
              <a:rPr lang="en-US" sz="1400" dirty="0"/>
              <a:t>Liver conjugates bilirubin (uridine disphosphate-glucuronosyltransferase-1A1 (UGT1A1)  </a:t>
            </a:r>
          </a:p>
          <a:p>
            <a:pPr marL="685800" lvl="2" indent="0">
              <a:buNone/>
            </a:pPr>
            <a:r>
              <a:rPr lang="en-US" sz="1400" dirty="0"/>
              <a:t>	</a:t>
            </a:r>
            <a:r>
              <a:rPr lang="en-US" sz="1400" dirty="0" smtClean="0"/>
              <a:t>	mutations </a:t>
            </a:r>
            <a:r>
              <a:rPr lang="en-US" sz="1400" dirty="0"/>
              <a:t>lead to Gilbert’s Syndrome, </a:t>
            </a:r>
            <a:r>
              <a:rPr lang="en-US" sz="1400" dirty="0" err="1"/>
              <a:t>Crigler</a:t>
            </a:r>
            <a:r>
              <a:rPr lang="en-US" sz="1400" dirty="0"/>
              <a:t> </a:t>
            </a:r>
            <a:r>
              <a:rPr lang="en-US" sz="1400" dirty="0" err="1"/>
              <a:t>Najar</a:t>
            </a:r>
            <a:r>
              <a:rPr lang="en-US" sz="1400" dirty="0"/>
              <a:t>, </a:t>
            </a:r>
            <a:r>
              <a:rPr lang="en-US" sz="1400" dirty="0" err="1" smtClean="0"/>
              <a:t>Dubin</a:t>
            </a:r>
            <a:r>
              <a:rPr lang="en-US" sz="1400" dirty="0" smtClean="0"/>
              <a:t>-			Johnson</a:t>
            </a:r>
            <a:endParaRPr lang="en-US" sz="1400" dirty="0"/>
          </a:p>
          <a:p>
            <a:pPr lvl="2"/>
            <a:r>
              <a:rPr lang="en-US" sz="1400" dirty="0"/>
              <a:t>(Elevated conjugated bilirubin)</a:t>
            </a:r>
          </a:p>
          <a:p>
            <a:pPr lvl="2"/>
            <a:r>
              <a:rPr lang="en-US" sz="1400" dirty="0"/>
              <a:t>Conjugated bilirubin = water soluble and can be excreted in stool</a:t>
            </a:r>
          </a:p>
          <a:p>
            <a:pPr lvl="1"/>
            <a:endParaRPr lang="en-US" sz="1100" dirty="0"/>
          </a:p>
        </p:txBody>
      </p:sp>
      <p:sp>
        <p:nvSpPr>
          <p:cNvPr id="4" name="Oval 3"/>
          <p:cNvSpPr/>
          <p:nvPr/>
        </p:nvSpPr>
        <p:spPr>
          <a:xfrm>
            <a:off x="847725" y="4133850"/>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Pie 4"/>
          <p:cNvSpPr/>
          <p:nvPr/>
        </p:nvSpPr>
        <p:spPr>
          <a:xfrm>
            <a:off x="2028825" y="4209479"/>
            <a:ext cx="685800" cy="685800"/>
          </a:xfrm>
          <a:prstGeom prst="pi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Terminator 6"/>
          <p:cNvSpPr/>
          <p:nvPr/>
        </p:nvSpPr>
        <p:spPr>
          <a:xfrm>
            <a:off x="2695575" y="4236911"/>
            <a:ext cx="390525" cy="113157"/>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p:cNvSpPr/>
          <p:nvPr/>
        </p:nvSpPr>
        <p:spPr>
          <a:xfrm>
            <a:off x="3333750" y="4077272"/>
            <a:ext cx="352425" cy="113157"/>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8"/>
          <p:cNvSpPr/>
          <p:nvPr/>
        </p:nvSpPr>
        <p:spPr>
          <a:xfrm>
            <a:off x="3333750" y="3842613"/>
            <a:ext cx="352425" cy="100737"/>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p:cNvSpPr/>
          <p:nvPr/>
        </p:nvSpPr>
        <p:spPr>
          <a:xfrm>
            <a:off x="2762250" y="3867150"/>
            <a:ext cx="323850" cy="152400"/>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83355" y="4476751"/>
            <a:ext cx="1073138" cy="523220"/>
          </a:xfrm>
          <a:prstGeom prst="rect">
            <a:avLst/>
          </a:prstGeom>
          <a:noFill/>
        </p:spPr>
        <p:txBody>
          <a:bodyPr wrap="square" rtlCol="0">
            <a:spAutoFit/>
          </a:bodyPr>
          <a:lstStyle/>
          <a:p>
            <a:r>
              <a:rPr lang="en-US" sz="1400" dirty="0" smtClean="0"/>
              <a:t>Hemoglobin</a:t>
            </a:r>
          </a:p>
          <a:p>
            <a:r>
              <a:rPr lang="en-US" sz="1400" dirty="0" smtClean="0"/>
              <a:t> released</a:t>
            </a:r>
            <a:endParaRPr lang="en-US" sz="1400" dirty="0"/>
          </a:p>
        </p:txBody>
      </p:sp>
      <p:cxnSp>
        <p:nvCxnSpPr>
          <p:cNvPr id="13" name="Straight Arrow Connector 12"/>
          <p:cNvCxnSpPr/>
          <p:nvPr/>
        </p:nvCxnSpPr>
        <p:spPr>
          <a:xfrm flipV="1">
            <a:off x="2466975" y="4077272"/>
            <a:ext cx="295275" cy="15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66975" y="3964114"/>
            <a:ext cx="847725" cy="588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6975" y="4305871"/>
            <a:ext cx="147638" cy="8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0"/>
          </p:cNvCxnSpPr>
          <p:nvPr/>
        </p:nvCxnSpPr>
        <p:spPr>
          <a:xfrm flipV="1">
            <a:off x="2714625" y="4250913"/>
            <a:ext cx="619125" cy="301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38575" y="3892981"/>
            <a:ext cx="1238250" cy="240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106302"/>
            <a:ext cx="990600" cy="237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97482" y="4401646"/>
            <a:ext cx="1897361" cy="523220"/>
          </a:xfrm>
          <a:prstGeom prst="rect">
            <a:avLst/>
          </a:prstGeom>
          <a:noFill/>
        </p:spPr>
        <p:txBody>
          <a:bodyPr wrap="square" rtlCol="0">
            <a:spAutoFit/>
          </a:bodyPr>
          <a:lstStyle/>
          <a:p>
            <a:r>
              <a:rPr lang="en-US" sz="1400" dirty="0" smtClean="0"/>
              <a:t>Heme metabolized to </a:t>
            </a:r>
          </a:p>
          <a:p>
            <a:r>
              <a:rPr lang="en-US" sz="1400" dirty="0"/>
              <a:t>u</a:t>
            </a:r>
            <a:r>
              <a:rPr lang="en-US" sz="1400" dirty="0" smtClean="0"/>
              <a:t>nconjugated bilirubin</a:t>
            </a:r>
            <a:endParaRPr lang="en-US" sz="1400" dirty="0"/>
          </a:p>
        </p:txBody>
      </p:sp>
      <p:sp>
        <p:nvSpPr>
          <p:cNvPr id="29" name="Flowchart: Terminator 28"/>
          <p:cNvSpPr/>
          <p:nvPr/>
        </p:nvSpPr>
        <p:spPr>
          <a:xfrm>
            <a:off x="5024438" y="3842613"/>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Terminator 29"/>
          <p:cNvSpPr/>
          <p:nvPr/>
        </p:nvSpPr>
        <p:spPr>
          <a:xfrm>
            <a:off x="5550235" y="3732681"/>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Terminator 30"/>
          <p:cNvSpPr/>
          <p:nvPr/>
        </p:nvSpPr>
        <p:spPr>
          <a:xfrm>
            <a:off x="5610225" y="4095750"/>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Terminator 31"/>
          <p:cNvSpPr/>
          <p:nvPr/>
        </p:nvSpPr>
        <p:spPr>
          <a:xfrm>
            <a:off x="4972050" y="4238625"/>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a:off x="6145357" y="4267579"/>
            <a:ext cx="933831" cy="752880"/>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248401" y="4552379"/>
            <a:ext cx="582947" cy="276999"/>
          </a:xfrm>
          <a:prstGeom prst="rect">
            <a:avLst/>
          </a:prstGeom>
          <a:noFill/>
        </p:spPr>
        <p:txBody>
          <a:bodyPr wrap="square" rtlCol="0">
            <a:spAutoFit/>
          </a:bodyPr>
          <a:lstStyle/>
          <a:p>
            <a:r>
              <a:rPr lang="en-US" sz="1200" dirty="0" smtClean="0">
                <a:solidFill>
                  <a:schemeClr val="bg1"/>
                </a:solidFill>
              </a:rPr>
              <a:t>LIVER</a:t>
            </a:r>
            <a:endParaRPr lang="en-US" sz="1200" dirty="0">
              <a:solidFill>
                <a:schemeClr val="bg1"/>
              </a:solidFill>
            </a:endParaRPr>
          </a:p>
        </p:txBody>
      </p:sp>
      <p:sp>
        <p:nvSpPr>
          <p:cNvPr id="36" name="Curved Up Arrow 35"/>
          <p:cNvSpPr/>
          <p:nvPr/>
        </p:nvSpPr>
        <p:spPr>
          <a:xfrm>
            <a:off x="5932007" y="3763470"/>
            <a:ext cx="1122406" cy="5486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6084273" y="5069647"/>
            <a:ext cx="1157840" cy="584775"/>
          </a:xfrm>
          <a:prstGeom prst="rect">
            <a:avLst/>
          </a:prstGeom>
          <a:noFill/>
        </p:spPr>
        <p:txBody>
          <a:bodyPr wrap="square" rtlCol="0">
            <a:spAutoFit/>
          </a:bodyPr>
          <a:lstStyle/>
          <a:p>
            <a:r>
              <a:rPr lang="en-US" sz="800" dirty="0"/>
              <a:t>Liver enzymes conjugate bilirubin (becomes water soluble)</a:t>
            </a:r>
          </a:p>
        </p:txBody>
      </p:sp>
      <p:sp>
        <p:nvSpPr>
          <p:cNvPr id="38" name="Flowchart: Terminator 37"/>
          <p:cNvSpPr/>
          <p:nvPr/>
        </p:nvSpPr>
        <p:spPr>
          <a:xfrm>
            <a:off x="7477634" y="3251778"/>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Terminator 38"/>
          <p:cNvSpPr/>
          <p:nvPr/>
        </p:nvSpPr>
        <p:spPr>
          <a:xfrm>
            <a:off x="7272847" y="3517468"/>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Terminator 39"/>
          <p:cNvSpPr/>
          <p:nvPr/>
        </p:nvSpPr>
        <p:spPr>
          <a:xfrm>
            <a:off x="6978341" y="3257092"/>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Terminator 40"/>
          <p:cNvSpPr/>
          <p:nvPr/>
        </p:nvSpPr>
        <p:spPr>
          <a:xfrm>
            <a:off x="6773554" y="3528755"/>
            <a:ext cx="409575" cy="210122"/>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gnetic Disk 42"/>
          <p:cNvSpPr/>
          <p:nvPr/>
        </p:nvSpPr>
        <p:spPr>
          <a:xfrm>
            <a:off x="7970108" y="1929252"/>
            <a:ext cx="1046196" cy="32493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38" idx="3"/>
          </p:cNvCxnSpPr>
          <p:nvPr/>
        </p:nvCxnSpPr>
        <p:spPr>
          <a:xfrm>
            <a:off x="7887210" y="3356839"/>
            <a:ext cx="447166" cy="24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030469" y="3559224"/>
            <a:ext cx="1234145" cy="80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247232" y="3211380"/>
            <a:ext cx="1087143" cy="506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656807" y="3681085"/>
            <a:ext cx="447166" cy="24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33107" y="3867150"/>
            <a:ext cx="1357116" cy="738664"/>
          </a:xfrm>
          <a:prstGeom prst="rect">
            <a:avLst/>
          </a:prstGeom>
          <a:noFill/>
        </p:spPr>
        <p:txBody>
          <a:bodyPr wrap="square" rtlCol="0">
            <a:spAutoFit/>
          </a:bodyPr>
          <a:lstStyle/>
          <a:p>
            <a:r>
              <a:rPr lang="en-US" sz="1400" dirty="0" smtClean="0"/>
              <a:t>EXCRETION into intestine via biliary tree</a:t>
            </a:r>
            <a:endParaRPr lang="en-US" sz="1400" dirty="0"/>
          </a:p>
        </p:txBody>
      </p:sp>
      <p:cxnSp>
        <p:nvCxnSpPr>
          <p:cNvPr id="24" name="Straight Arrow Connector 23"/>
          <p:cNvCxnSpPr/>
          <p:nvPr/>
        </p:nvCxnSpPr>
        <p:spPr>
          <a:xfrm>
            <a:off x="8433343" y="3599562"/>
            <a:ext cx="59864" cy="1420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p:nvSpPr>
        <p:spPr>
          <a:xfrm>
            <a:off x="1081088" y="40252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alibri Light" panose="020F0302020204030204" pitchFamily="34" charset="0"/>
              </a:rPr>
              <a:t>2.  Hemolytic anemia</a:t>
            </a:r>
          </a:p>
        </p:txBody>
      </p:sp>
      <p:sp>
        <p:nvSpPr>
          <p:cNvPr id="42" name="TextBox 41"/>
          <p:cNvSpPr txBox="1"/>
          <p:nvPr/>
        </p:nvSpPr>
        <p:spPr>
          <a:xfrm>
            <a:off x="6565303" y="3199286"/>
            <a:ext cx="1674464" cy="307777"/>
          </a:xfrm>
          <a:prstGeom prst="rect">
            <a:avLst/>
          </a:prstGeom>
          <a:noFill/>
        </p:spPr>
        <p:txBody>
          <a:bodyPr wrap="square" rtlCol="0">
            <a:spAutoFit/>
          </a:bodyPr>
          <a:lstStyle/>
          <a:p>
            <a:r>
              <a:rPr lang="en-US" sz="1400" dirty="0" smtClean="0"/>
              <a:t>conjugated bilirubin</a:t>
            </a:r>
            <a:endParaRPr lang="en-US" sz="1400" dirty="0"/>
          </a:p>
        </p:txBody>
      </p:sp>
      <p:sp>
        <p:nvSpPr>
          <p:cNvPr id="2" name="TextBox 1"/>
          <p:cNvSpPr txBox="1"/>
          <p:nvPr/>
        </p:nvSpPr>
        <p:spPr>
          <a:xfrm>
            <a:off x="680776" y="4895279"/>
            <a:ext cx="989445" cy="523220"/>
          </a:xfrm>
          <a:prstGeom prst="rect">
            <a:avLst/>
          </a:prstGeom>
          <a:noFill/>
        </p:spPr>
        <p:txBody>
          <a:bodyPr wrap="square" rtlCol="0">
            <a:spAutoFit/>
          </a:bodyPr>
          <a:lstStyle/>
          <a:p>
            <a:r>
              <a:rPr lang="en-US" sz="1400" dirty="0" smtClean="0"/>
              <a:t>Red Blood Cell</a:t>
            </a:r>
            <a:endParaRPr lang="en-US" sz="1400" dirty="0"/>
          </a:p>
        </p:txBody>
      </p:sp>
    </p:spTree>
    <p:extLst>
      <p:ext uri="{BB962C8B-B14F-4D97-AF65-F5344CB8AC3E}">
        <p14:creationId xmlns:p14="http://schemas.microsoft.com/office/powerpoint/2010/main" val="315403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4500" dirty="0"/>
              <a:t>Lactate dehydrogenase (</a:t>
            </a:r>
            <a:r>
              <a:rPr lang="en-US" sz="4125" dirty="0"/>
              <a:t>LDH)</a:t>
            </a:r>
          </a:p>
          <a:p>
            <a:pPr lvl="1"/>
            <a:r>
              <a:rPr lang="en-US" sz="3825" dirty="0"/>
              <a:t>ubiquitous tissue enzyme.  </a:t>
            </a:r>
          </a:p>
          <a:p>
            <a:pPr lvl="1"/>
            <a:r>
              <a:rPr lang="en-US" sz="3825" dirty="0"/>
              <a:t>Released with tissue damage</a:t>
            </a:r>
          </a:p>
          <a:p>
            <a:pPr lvl="1"/>
            <a:r>
              <a:rPr lang="en-US" sz="3825" dirty="0"/>
              <a:t>Increases with RBC destruction</a:t>
            </a:r>
          </a:p>
          <a:p>
            <a:pPr lvl="1"/>
            <a:endParaRPr lang="en-US" sz="3825" dirty="0"/>
          </a:p>
          <a:p>
            <a:r>
              <a:rPr lang="en-US" sz="4125" dirty="0"/>
              <a:t>Hemoglobin:  oxidative stress/tissue damage</a:t>
            </a:r>
          </a:p>
          <a:p>
            <a:pPr lvl="2"/>
            <a:r>
              <a:rPr lang="en-US" sz="3525" dirty="0"/>
              <a:t>Free hemoglobin can cause oxidation/oxidative damage</a:t>
            </a:r>
          </a:p>
          <a:p>
            <a:pPr lvl="2"/>
            <a:r>
              <a:rPr lang="en-US" sz="3525" dirty="0"/>
              <a:t>Scavengers:  </a:t>
            </a:r>
            <a:r>
              <a:rPr lang="en-US" sz="3525" dirty="0" err="1"/>
              <a:t>haptoglobin</a:t>
            </a:r>
            <a:endParaRPr lang="en-US" sz="3525" dirty="0"/>
          </a:p>
          <a:p>
            <a:pPr lvl="2"/>
            <a:r>
              <a:rPr lang="en-US" sz="3525" dirty="0"/>
              <a:t>Binds plasma free hemoglobin, inhibits oxidation</a:t>
            </a:r>
          </a:p>
          <a:p>
            <a:pPr lvl="1"/>
            <a:endParaRPr lang="en-US" dirty="0"/>
          </a:p>
          <a:p>
            <a:pPr lvl="1"/>
            <a:r>
              <a:rPr lang="en-US" sz="1900" dirty="0" err="1">
                <a:solidFill>
                  <a:schemeClr val="bg1">
                    <a:lumMod val="50000"/>
                  </a:schemeClr>
                </a:solidFill>
              </a:rPr>
              <a:t>Barcellini</a:t>
            </a:r>
            <a:r>
              <a:rPr lang="en-US" sz="1900" dirty="0">
                <a:solidFill>
                  <a:schemeClr val="bg1">
                    <a:lumMod val="50000"/>
                  </a:schemeClr>
                </a:solidFill>
              </a:rPr>
              <a:t> W, </a:t>
            </a:r>
            <a:r>
              <a:rPr lang="en-US" sz="1900" dirty="0" err="1">
                <a:solidFill>
                  <a:schemeClr val="bg1">
                    <a:lumMod val="50000"/>
                  </a:schemeClr>
                </a:solidFill>
              </a:rPr>
              <a:t>Fattizzo</a:t>
            </a:r>
            <a:r>
              <a:rPr lang="en-US" sz="1900" dirty="0">
                <a:solidFill>
                  <a:schemeClr val="bg1">
                    <a:lumMod val="50000"/>
                  </a:schemeClr>
                </a:solidFill>
              </a:rPr>
              <a:t> B.  Dis Markers, 1-7, 2015.</a:t>
            </a:r>
          </a:p>
          <a:p>
            <a:pPr lvl="1"/>
            <a:endParaRPr lang="en-US" dirty="0"/>
          </a:p>
          <a:p>
            <a:endParaRPr lang="en-US" dirty="0"/>
          </a:p>
        </p:txBody>
      </p:sp>
      <p:sp>
        <p:nvSpPr>
          <p:cNvPr id="4" name="Title 1"/>
          <p:cNvSpPr>
            <a:spLocks noGrp="1"/>
          </p:cNvSpPr>
          <p:nvPr>
            <p:ph type="title"/>
          </p:nvPr>
        </p:nvSpPr>
        <p:spPr>
          <a:xfrm>
            <a:off x="628650" y="381000"/>
            <a:ext cx="7886700" cy="994172"/>
          </a:xfrm>
        </p:spPr>
        <p:txBody>
          <a:bodyPr/>
          <a:lstStyle/>
          <a:p>
            <a:pPr algn="l"/>
            <a:r>
              <a:rPr lang="en-US" dirty="0">
                <a:latin typeface="Calibri Light" panose="020F0302020204030204" pitchFamily="34" charset="0"/>
              </a:rPr>
              <a:t>2</a:t>
            </a:r>
            <a:r>
              <a:rPr lang="en-US" dirty="0" smtClean="0">
                <a:latin typeface="Calibri Light" panose="020F0302020204030204" pitchFamily="34" charset="0"/>
              </a:rPr>
              <a:t>.  Hemolytic </a:t>
            </a:r>
            <a:r>
              <a:rPr lang="en-US" dirty="0">
                <a:latin typeface="Calibri Light" panose="020F0302020204030204" pitchFamily="34" charset="0"/>
              </a:rPr>
              <a:t>anemia</a:t>
            </a:r>
          </a:p>
        </p:txBody>
      </p:sp>
    </p:spTree>
    <p:extLst>
      <p:ext uri="{BB962C8B-B14F-4D97-AF65-F5344CB8AC3E}">
        <p14:creationId xmlns:p14="http://schemas.microsoft.com/office/powerpoint/2010/main" val="95578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2.  </a:t>
            </a:r>
            <a:r>
              <a:rPr lang="en-US" dirty="0">
                <a:latin typeface="Calibri Light" panose="020F0302020204030204" pitchFamily="34" charset="0"/>
              </a:rPr>
              <a:t>Hemolytic anemia</a:t>
            </a:r>
            <a:br>
              <a:rPr lang="en-US" dirty="0">
                <a:latin typeface="Calibri Light" panose="020F0302020204030204" pitchFamily="34" charset="0"/>
              </a:rPr>
            </a:br>
            <a:endParaRPr lang="en-US" dirty="0">
              <a:latin typeface="Calibri Light" panose="020F0302020204030204" pitchFamily="34" charset="0"/>
            </a:endParaRPr>
          </a:p>
        </p:txBody>
      </p:sp>
      <p:sp>
        <p:nvSpPr>
          <p:cNvPr id="3" name="Content Placeholder 2"/>
          <p:cNvSpPr>
            <a:spLocks noGrp="1"/>
          </p:cNvSpPr>
          <p:nvPr>
            <p:ph idx="1"/>
          </p:nvPr>
        </p:nvSpPr>
        <p:spPr>
          <a:xfrm>
            <a:off x="628650" y="1424565"/>
            <a:ext cx="7886700" cy="3263504"/>
          </a:xfrm>
        </p:spPr>
        <p:txBody>
          <a:bodyPr/>
          <a:lstStyle/>
          <a:p>
            <a:pPr marL="0" indent="0">
              <a:buNone/>
            </a:pPr>
            <a:r>
              <a:rPr lang="en-US" sz="2400" b="1" dirty="0" smtClean="0"/>
              <a:t>SUMMARY of Biomarkers used to determine hemolysis</a:t>
            </a:r>
          </a:p>
          <a:p>
            <a:r>
              <a:rPr lang="en-US" sz="2400" b="1" dirty="0" smtClean="0"/>
              <a:t>LDH- increased</a:t>
            </a:r>
          </a:p>
          <a:p>
            <a:endParaRPr lang="en-US" sz="2400" b="1" dirty="0" smtClean="0"/>
          </a:p>
          <a:p>
            <a:r>
              <a:rPr lang="en-US" sz="2400" b="1" dirty="0" err="1" smtClean="0"/>
              <a:t>Haptoglobin</a:t>
            </a:r>
            <a:r>
              <a:rPr lang="en-US" sz="2400" b="1" dirty="0" smtClean="0"/>
              <a:t> – decreased</a:t>
            </a:r>
          </a:p>
          <a:p>
            <a:endParaRPr lang="en-US" sz="2400" b="1" dirty="0"/>
          </a:p>
          <a:p>
            <a:r>
              <a:rPr lang="en-US" sz="2400" b="1" dirty="0" smtClean="0"/>
              <a:t>Unconjugated bilirubin – increased</a:t>
            </a:r>
          </a:p>
          <a:p>
            <a:endParaRPr lang="en-US" sz="2400" b="1" dirty="0"/>
          </a:p>
          <a:p>
            <a:r>
              <a:rPr lang="en-US" sz="2400" b="1" dirty="0" smtClean="0"/>
              <a:t>Reticulocyte - increased</a:t>
            </a:r>
          </a:p>
          <a:p>
            <a:endParaRPr lang="en-US" sz="2400" b="1" dirty="0" smtClean="0"/>
          </a:p>
          <a:p>
            <a:endParaRPr lang="en-US" sz="2400" b="1" dirty="0"/>
          </a:p>
        </p:txBody>
      </p:sp>
    </p:spTree>
    <p:extLst>
      <p:ext uri="{BB962C8B-B14F-4D97-AF65-F5344CB8AC3E}">
        <p14:creationId xmlns:p14="http://schemas.microsoft.com/office/powerpoint/2010/main" val="142482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62973" y="1794627"/>
            <a:ext cx="1366565" cy="338554"/>
          </a:xfrm>
          <a:prstGeom prst="rect">
            <a:avLst/>
          </a:prstGeom>
          <a:noFill/>
        </p:spPr>
        <p:txBody>
          <a:bodyPr wrap="square" rtlCol="0">
            <a:spAutoFit/>
          </a:bodyPr>
          <a:lstStyle/>
          <a:p>
            <a:r>
              <a:rPr lang="en-US" sz="1600" dirty="0" smtClean="0"/>
              <a:t>HEMOLYSIS</a:t>
            </a:r>
            <a:endParaRPr lang="en-US" sz="1600" dirty="0"/>
          </a:p>
        </p:txBody>
      </p:sp>
      <p:sp>
        <p:nvSpPr>
          <p:cNvPr id="6" name="TextBox 5"/>
          <p:cNvSpPr txBox="1"/>
          <p:nvPr/>
        </p:nvSpPr>
        <p:spPr>
          <a:xfrm>
            <a:off x="810965" y="2588868"/>
            <a:ext cx="2908745" cy="338554"/>
          </a:xfrm>
          <a:prstGeom prst="rect">
            <a:avLst/>
          </a:prstGeom>
          <a:noFill/>
        </p:spPr>
        <p:txBody>
          <a:bodyPr wrap="none" rtlCol="0">
            <a:spAutoFit/>
          </a:bodyPr>
          <a:lstStyle/>
          <a:p>
            <a:r>
              <a:rPr lang="en-US" sz="1600" dirty="0" smtClean="0"/>
              <a:t>MICROANGIOPATHIC HEMOLYSIS</a:t>
            </a:r>
            <a:endParaRPr lang="en-US" sz="1600" dirty="0"/>
          </a:p>
        </p:txBody>
      </p:sp>
      <p:sp>
        <p:nvSpPr>
          <p:cNvPr id="7" name="TextBox 6"/>
          <p:cNvSpPr txBox="1"/>
          <p:nvPr/>
        </p:nvSpPr>
        <p:spPr>
          <a:xfrm>
            <a:off x="4624623" y="2554896"/>
            <a:ext cx="4138377" cy="338554"/>
          </a:xfrm>
          <a:prstGeom prst="rect">
            <a:avLst/>
          </a:prstGeom>
          <a:noFill/>
        </p:spPr>
        <p:txBody>
          <a:bodyPr wrap="none" rtlCol="0">
            <a:spAutoFit/>
          </a:bodyPr>
          <a:lstStyle/>
          <a:p>
            <a:r>
              <a:rPr lang="en-US" sz="1600" dirty="0" smtClean="0"/>
              <a:t>NON-MICROANGIOPATHIC HEMOLYTIC ANEMIA</a:t>
            </a:r>
            <a:endParaRPr lang="en-US" sz="1600" dirty="0"/>
          </a:p>
        </p:txBody>
      </p:sp>
      <p:cxnSp>
        <p:nvCxnSpPr>
          <p:cNvPr id="9" name="Straight Arrow Connector 8"/>
          <p:cNvCxnSpPr>
            <a:endCxn id="6" idx="0"/>
          </p:cNvCxnSpPr>
          <p:nvPr/>
        </p:nvCxnSpPr>
        <p:spPr>
          <a:xfrm flipH="1">
            <a:off x="2265338" y="2101523"/>
            <a:ext cx="1397637" cy="487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55707" y="1996238"/>
            <a:ext cx="1414463" cy="463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53354" y="3060576"/>
            <a:ext cx="1066800" cy="48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69388" y="3060576"/>
            <a:ext cx="1020150" cy="51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1689" y="3622804"/>
            <a:ext cx="1264898" cy="338554"/>
          </a:xfrm>
          <a:prstGeom prst="rect">
            <a:avLst/>
          </a:prstGeom>
          <a:noFill/>
        </p:spPr>
        <p:txBody>
          <a:bodyPr wrap="none" rtlCol="0">
            <a:spAutoFit/>
          </a:bodyPr>
          <a:lstStyle/>
          <a:p>
            <a:r>
              <a:rPr lang="en-US" sz="1600" dirty="0" smtClean="0"/>
              <a:t>CONGENITAL</a:t>
            </a:r>
            <a:endParaRPr lang="en-US" sz="1600" dirty="0"/>
          </a:p>
        </p:txBody>
      </p:sp>
      <p:sp>
        <p:nvSpPr>
          <p:cNvPr id="19" name="TextBox 18"/>
          <p:cNvSpPr txBox="1"/>
          <p:nvPr/>
        </p:nvSpPr>
        <p:spPr>
          <a:xfrm>
            <a:off x="2779464" y="3584124"/>
            <a:ext cx="1069460" cy="338554"/>
          </a:xfrm>
          <a:prstGeom prst="rect">
            <a:avLst/>
          </a:prstGeom>
          <a:noFill/>
        </p:spPr>
        <p:txBody>
          <a:bodyPr wrap="none" rtlCol="0">
            <a:spAutoFit/>
          </a:bodyPr>
          <a:lstStyle/>
          <a:p>
            <a:r>
              <a:rPr lang="en-US" sz="1600" dirty="0" smtClean="0"/>
              <a:t>ACQUIRED</a:t>
            </a:r>
            <a:endParaRPr lang="en-US" sz="1600" dirty="0"/>
          </a:p>
        </p:txBody>
      </p:sp>
      <p:cxnSp>
        <p:nvCxnSpPr>
          <p:cNvPr id="20" name="Straight Arrow Connector 19"/>
          <p:cNvCxnSpPr/>
          <p:nvPr/>
        </p:nvCxnSpPr>
        <p:spPr>
          <a:xfrm>
            <a:off x="6613171" y="3030900"/>
            <a:ext cx="1041897" cy="47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029539" y="2940390"/>
            <a:ext cx="1066800" cy="48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01479" y="3521437"/>
            <a:ext cx="1323975" cy="338554"/>
          </a:xfrm>
          <a:prstGeom prst="rect">
            <a:avLst/>
          </a:prstGeom>
          <a:noFill/>
        </p:spPr>
        <p:txBody>
          <a:bodyPr wrap="square" rtlCol="0">
            <a:spAutoFit/>
          </a:bodyPr>
          <a:lstStyle/>
          <a:p>
            <a:r>
              <a:rPr lang="en-US" sz="1600" dirty="0" smtClean="0"/>
              <a:t>intrinsic</a:t>
            </a:r>
            <a:endParaRPr lang="en-US" sz="1600" dirty="0"/>
          </a:p>
        </p:txBody>
      </p:sp>
      <p:sp>
        <p:nvSpPr>
          <p:cNvPr id="25" name="TextBox 24"/>
          <p:cNvSpPr txBox="1"/>
          <p:nvPr/>
        </p:nvSpPr>
        <p:spPr>
          <a:xfrm>
            <a:off x="7138237" y="3484305"/>
            <a:ext cx="1033664" cy="338554"/>
          </a:xfrm>
          <a:prstGeom prst="rect">
            <a:avLst/>
          </a:prstGeom>
          <a:noFill/>
        </p:spPr>
        <p:txBody>
          <a:bodyPr wrap="square" rtlCol="0">
            <a:spAutoFit/>
          </a:bodyPr>
          <a:lstStyle/>
          <a:p>
            <a:r>
              <a:rPr lang="en-US" sz="1600" dirty="0" err="1" smtClean="0"/>
              <a:t>extrinisic</a:t>
            </a:r>
            <a:endParaRPr lang="en-US" sz="1600" dirty="0"/>
          </a:p>
        </p:txBody>
      </p:sp>
      <p:sp>
        <p:nvSpPr>
          <p:cNvPr id="28" name="TextBox 27"/>
          <p:cNvSpPr txBox="1"/>
          <p:nvPr/>
        </p:nvSpPr>
        <p:spPr>
          <a:xfrm>
            <a:off x="6359834" y="4431268"/>
            <a:ext cx="1264898" cy="338554"/>
          </a:xfrm>
          <a:prstGeom prst="rect">
            <a:avLst/>
          </a:prstGeom>
          <a:noFill/>
        </p:spPr>
        <p:txBody>
          <a:bodyPr wrap="none" rtlCol="0">
            <a:spAutoFit/>
          </a:bodyPr>
          <a:lstStyle/>
          <a:p>
            <a:r>
              <a:rPr lang="en-US" sz="1600" dirty="0" smtClean="0"/>
              <a:t>CONGENITAL</a:t>
            </a:r>
            <a:endParaRPr lang="en-US" sz="1600" dirty="0"/>
          </a:p>
        </p:txBody>
      </p:sp>
      <p:sp>
        <p:nvSpPr>
          <p:cNvPr id="30" name="TextBox 29"/>
          <p:cNvSpPr txBox="1"/>
          <p:nvPr/>
        </p:nvSpPr>
        <p:spPr>
          <a:xfrm>
            <a:off x="7655957" y="4431268"/>
            <a:ext cx="1069460" cy="338554"/>
          </a:xfrm>
          <a:prstGeom prst="rect">
            <a:avLst/>
          </a:prstGeom>
          <a:noFill/>
        </p:spPr>
        <p:txBody>
          <a:bodyPr wrap="none" rtlCol="0">
            <a:spAutoFit/>
          </a:bodyPr>
          <a:lstStyle/>
          <a:p>
            <a:r>
              <a:rPr lang="en-US" sz="1600" dirty="0" smtClean="0"/>
              <a:t>ACQUIRED</a:t>
            </a:r>
            <a:endParaRPr lang="en-US" sz="1600" dirty="0"/>
          </a:p>
        </p:txBody>
      </p:sp>
      <p:sp>
        <p:nvSpPr>
          <p:cNvPr id="32" name="TextBox 31"/>
          <p:cNvSpPr txBox="1"/>
          <p:nvPr/>
        </p:nvSpPr>
        <p:spPr>
          <a:xfrm>
            <a:off x="3653499" y="4431268"/>
            <a:ext cx="1264898" cy="338554"/>
          </a:xfrm>
          <a:prstGeom prst="rect">
            <a:avLst/>
          </a:prstGeom>
          <a:noFill/>
        </p:spPr>
        <p:txBody>
          <a:bodyPr wrap="none" rtlCol="0">
            <a:spAutoFit/>
          </a:bodyPr>
          <a:lstStyle/>
          <a:p>
            <a:r>
              <a:rPr lang="en-US" sz="1600" dirty="0" smtClean="0"/>
              <a:t>CONGENITAL</a:t>
            </a:r>
            <a:endParaRPr lang="en-US" sz="1600" dirty="0"/>
          </a:p>
        </p:txBody>
      </p:sp>
      <p:sp>
        <p:nvSpPr>
          <p:cNvPr id="35" name="TextBox 34"/>
          <p:cNvSpPr txBox="1"/>
          <p:nvPr/>
        </p:nvSpPr>
        <p:spPr>
          <a:xfrm>
            <a:off x="5228181" y="4407069"/>
            <a:ext cx="1069460" cy="338554"/>
          </a:xfrm>
          <a:prstGeom prst="rect">
            <a:avLst/>
          </a:prstGeom>
          <a:noFill/>
        </p:spPr>
        <p:txBody>
          <a:bodyPr wrap="none" rtlCol="0">
            <a:spAutoFit/>
          </a:bodyPr>
          <a:lstStyle/>
          <a:p>
            <a:r>
              <a:rPr lang="en-US" sz="1600" dirty="0" smtClean="0"/>
              <a:t>ACQUIRED</a:t>
            </a:r>
            <a:endParaRPr lang="en-US" sz="1600" dirty="0"/>
          </a:p>
        </p:txBody>
      </p:sp>
      <p:sp>
        <p:nvSpPr>
          <p:cNvPr id="2" name="Rectangle 1"/>
          <p:cNvSpPr/>
          <p:nvPr/>
        </p:nvSpPr>
        <p:spPr>
          <a:xfrm>
            <a:off x="1163457" y="613303"/>
            <a:ext cx="5618343" cy="707886"/>
          </a:xfrm>
          <a:prstGeom prst="rect">
            <a:avLst/>
          </a:prstGeom>
        </p:spPr>
        <p:txBody>
          <a:bodyPr wrap="square">
            <a:spAutoFit/>
          </a:bodyPr>
          <a:lstStyle/>
          <a:p>
            <a:r>
              <a:rPr lang="en-US" sz="4000" dirty="0">
                <a:latin typeface="Calibri Light" panose="020F0302020204030204" pitchFamily="34" charset="0"/>
              </a:rPr>
              <a:t>3.  Approach to diagnosis </a:t>
            </a:r>
          </a:p>
        </p:txBody>
      </p:sp>
    </p:spTree>
    <p:extLst>
      <p:ext uri="{BB962C8B-B14F-4D97-AF65-F5344CB8AC3E}">
        <p14:creationId xmlns:p14="http://schemas.microsoft.com/office/powerpoint/2010/main" val="29635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3.  Approach to diagnosis  </a:t>
            </a:r>
            <a:endParaRPr lang="en-US" dirty="0">
              <a:latin typeface="Calibri Light" panose="020F0302020204030204" pitchFamily="34" charset="0"/>
            </a:endParaRPr>
          </a:p>
        </p:txBody>
      </p:sp>
      <p:sp>
        <p:nvSpPr>
          <p:cNvPr id="3" name="Content Placeholder 2"/>
          <p:cNvSpPr>
            <a:spLocks noGrp="1"/>
          </p:cNvSpPr>
          <p:nvPr>
            <p:ph idx="1"/>
          </p:nvPr>
        </p:nvSpPr>
        <p:spPr>
          <a:xfrm>
            <a:off x="400050" y="1828800"/>
            <a:ext cx="8115300" cy="3390900"/>
          </a:xfrm>
        </p:spPr>
        <p:txBody>
          <a:bodyPr>
            <a:noAutofit/>
          </a:bodyPr>
          <a:lstStyle/>
          <a:p>
            <a:r>
              <a:rPr lang="en-US" sz="1800" dirty="0" err="1" smtClean="0"/>
              <a:t>Microangiopathic</a:t>
            </a:r>
            <a:r>
              <a:rPr lang="en-US" sz="1800" dirty="0" smtClean="0"/>
              <a:t> Hemolysis</a:t>
            </a:r>
          </a:p>
          <a:p>
            <a:pPr lvl="1"/>
            <a:r>
              <a:rPr lang="en-US" sz="1400" dirty="0" smtClean="0"/>
              <a:t>Caused by shearing of red cells in small vasculature</a:t>
            </a:r>
          </a:p>
          <a:p>
            <a:pPr lvl="1"/>
            <a:r>
              <a:rPr lang="en-US" sz="1400" dirty="0" smtClean="0"/>
              <a:t>They are broken apart from </a:t>
            </a:r>
            <a:r>
              <a:rPr lang="en-US" sz="1400" dirty="0" err="1" smtClean="0"/>
              <a:t>microthrombi</a:t>
            </a:r>
            <a:r>
              <a:rPr lang="en-US" sz="1400" dirty="0" smtClean="0"/>
              <a:t> (fibrin strands and platelets)</a:t>
            </a:r>
          </a:p>
          <a:p>
            <a:pPr lvl="1"/>
            <a:r>
              <a:rPr lang="en-US" sz="1400" dirty="0" smtClean="0"/>
              <a:t>Evidence of </a:t>
            </a:r>
            <a:r>
              <a:rPr lang="en-US" sz="1400" dirty="0" err="1" smtClean="0"/>
              <a:t>schistocytes</a:t>
            </a:r>
            <a:r>
              <a:rPr lang="en-US" sz="1400" dirty="0" smtClean="0"/>
              <a:t> on blood smear</a:t>
            </a:r>
          </a:p>
          <a:p>
            <a:pPr lvl="1"/>
            <a:endParaRPr lang="en-US" sz="1600" dirty="0"/>
          </a:p>
          <a:p>
            <a:pPr lvl="1"/>
            <a:endParaRPr lang="en-US" sz="1600" dirty="0" smtClean="0"/>
          </a:p>
          <a:p>
            <a:pPr lvl="1"/>
            <a:endParaRPr lang="en-US" sz="1600" dirty="0"/>
          </a:p>
          <a:p>
            <a:pPr lvl="1"/>
            <a:endParaRPr lang="en-US" sz="1600" dirty="0" smtClean="0"/>
          </a:p>
          <a:p>
            <a:r>
              <a:rPr lang="en-US" sz="1800" dirty="0" smtClean="0"/>
              <a:t>Intravascular </a:t>
            </a:r>
            <a:r>
              <a:rPr lang="en-US" sz="1800" dirty="0"/>
              <a:t>hemolysis</a:t>
            </a:r>
          </a:p>
          <a:p>
            <a:pPr lvl="1"/>
            <a:r>
              <a:rPr lang="en-US" sz="1400" dirty="0"/>
              <a:t>Red blood cells are </a:t>
            </a:r>
            <a:r>
              <a:rPr lang="en-US" sz="1400" dirty="0" err="1"/>
              <a:t>hemolyzed</a:t>
            </a:r>
            <a:r>
              <a:rPr lang="en-US" sz="1400" dirty="0"/>
              <a:t> inside of the blood </a:t>
            </a:r>
            <a:r>
              <a:rPr lang="en-US" sz="1400" dirty="0" smtClean="0"/>
              <a:t>vessels</a:t>
            </a:r>
          </a:p>
          <a:p>
            <a:pPr marL="457200" lvl="1" indent="0">
              <a:buNone/>
            </a:pPr>
            <a:endParaRPr lang="en-US" sz="1600" dirty="0"/>
          </a:p>
          <a:p>
            <a:r>
              <a:rPr lang="en-US" sz="1800" dirty="0"/>
              <a:t>Extravascular hemolysis</a:t>
            </a:r>
          </a:p>
          <a:p>
            <a:pPr lvl="1"/>
            <a:r>
              <a:rPr lang="en-US" sz="1400" dirty="0"/>
              <a:t>Red blood cells are </a:t>
            </a:r>
            <a:r>
              <a:rPr lang="en-US" sz="1400" dirty="0" err="1"/>
              <a:t>hemolyzed</a:t>
            </a:r>
            <a:r>
              <a:rPr lang="en-US" sz="1400" dirty="0"/>
              <a:t> through destruction by macrophages as they go through spleen or liver</a:t>
            </a:r>
          </a:p>
          <a:p>
            <a:pPr lvl="1"/>
            <a:endParaRPr lang="en-US" sz="1600" dirty="0" smtClean="0"/>
          </a:p>
          <a:p>
            <a:endParaRPr lang="en-US" sz="1600" dirty="0"/>
          </a:p>
          <a:p>
            <a:endParaRPr lang="en-US" sz="1600" dirty="0"/>
          </a:p>
        </p:txBody>
      </p:sp>
      <p:sp>
        <p:nvSpPr>
          <p:cNvPr id="4" name="Flowchart: Direct Access Storage 3"/>
          <p:cNvSpPr/>
          <p:nvPr/>
        </p:nvSpPr>
        <p:spPr>
          <a:xfrm>
            <a:off x="3519488" y="3164359"/>
            <a:ext cx="3057525" cy="904875"/>
          </a:xfrm>
          <a:prstGeom prst="flowChartMagneticDrum">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762375" y="3369147"/>
            <a:ext cx="447675" cy="6572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Extract 5"/>
          <p:cNvSpPr/>
          <p:nvPr/>
        </p:nvSpPr>
        <p:spPr>
          <a:xfrm>
            <a:off x="4452938" y="3571553"/>
            <a:ext cx="514350" cy="514350"/>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210050" y="3571553"/>
            <a:ext cx="757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Diagonal Stripe 9"/>
          <p:cNvSpPr/>
          <p:nvPr/>
        </p:nvSpPr>
        <p:spPr>
          <a:xfrm>
            <a:off x="5155406" y="3697759"/>
            <a:ext cx="271463" cy="257175"/>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ord 10"/>
          <p:cNvSpPr/>
          <p:nvPr/>
        </p:nvSpPr>
        <p:spPr>
          <a:xfrm>
            <a:off x="5772150" y="3369147"/>
            <a:ext cx="185738" cy="247650"/>
          </a:xfrm>
          <a:prstGeom prst="chor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5048250" y="3352800"/>
            <a:ext cx="214313" cy="121443"/>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67200" y="3851702"/>
            <a:ext cx="940787" cy="415498"/>
          </a:xfrm>
          <a:prstGeom prst="rect">
            <a:avLst/>
          </a:prstGeom>
          <a:noFill/>
        </p:spPr>
        <p:txBody>
          <a:bodyPr wrap="square" rtlCol="0">
            <a:spAutoFit/>
          </a:bodyPr>
          <a:lstStyle/>
          <a:p>
            <a:r>
              <a:rPr lang="en-US" sz="1050" dirty="0"/>
              <a:t>Platelet/fibrin thrombi</a:t>
            </a:r>
          </a:p>
        </p:txBody>
      </p:sp>
      <p:sp>
        <p:nvSpPr>
          <p:cNvPr id="9" name="TextBox 8"/>
          <p:cNvSpPr txBox="1"/>
          <p:nvPr/>
        </p:nvSpPr>
        <p:spPr>
          <a:xfrm>
            <a:off x="5048250" y="2819400"/>
            <a:ext cx="1352550" cy="369332"/>
          </a:xfrm>
          <a:prstGeom prst="rect">
            <a:avLst/>
          </a:prstGeom>
          <a:noFill/>
        </p:spPr>
        <p:txBody>
          <a:bodyPr wrap="square" rtlCol="0">
            <a:spAutoFit/>
          </a:bodyPr>
          <a:lstStyle/>
          <a:p>
            <a:r>
              <a:rPr lang="en-US" dirty="0" err="1" smtClean="0"/>
              <a:t>schistocytes</a:t>
            </a:r>
            <a:endParaRPr lang="en-US" dirty="0"/>
          </a:p>
        </p:txBody>
      </p:sp>
      <p:sp>
        <p:nvSpPr>
          <p:cNvPr id="13" name="TextBox 12"/>
          <p:cNvSpPr txBox="1"/>
          <p:nvPr/>
        </p:nvSpPr>
        <p:spPr>
          <a:xfrm>
            <a:off x="3667060" y="3549348"/>
            <a:ext cx="1062167" cy="369332"/>
          </a:xfrm>
          <a:prstGeom prst="rect">
            <a:avLst/>
          </a:prstGeom>
          <a:noFill/>
        </p:spPr>
        <p:txBody>
          <a:bodyPr wrap="square" rtlCol="0">
            <a:spAutoFit/>
          </a:bodyPr>
          <a:lstStyle/>
          <a:p>
            <a:r>
              <a:rPr lang="en-US" dirty="0" smtClean="0"/>
              <a:t>Red cell</a:t>
            </a:r>
            <a:endParaRPr lang="en-US" dirty="0"/>
          </a:p>
        </p:txBody>
      </p:sp>
      <p:cxnSp>
        <p:nvCxnSpPr>
          <p:cNvPr id="15" name="Straight Arrow Connector 14"/>
          <p:cNvCxnSpPr/>
          <p:nvPr/>
        </p:nvCxnSpPr>
        <p:spPr>
          <a:xfrm flipH="1">
            <a:off x="5155407" y="3078634"/>
            <a:ext cx="201247" cy="247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343100" y="3113132"/>
            <a:ext cx="215471" cy="567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79894" y="3078634"/>
            <a:ext cx="103858"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6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811" y="1676400"/>
            <a:ext cx="8029575" cy="3263504"/>
          </a:xfrm>
        </p:spPr>
        <p:txBody>
          <a:bodyPr/>
          <a:lstStyle/>
          <a:p>
            <a:pPr marL="0" indent="0">
              <a:buNone/>
            </a:pPr>
            <a:r>
              <a:rPr lang="en-US" sz="2400" dirty="0" smtClean="0"/>
              <a:t>A.  </a:t>
            </a:r>
            <a:r>
              <a:rPr lang="en-US" sz="2400" dirty="0" err="1" smtClean="0"/>
              <a:t>Thombotic</a:t>
            </a:r>
            <a:r>
              <a:rPr lang="en-US" sz="2400" dirty="0" smtClean="0"/>
              <a:t> Thrombocytopenic Purpura (TTP)</a:t>
            </a:r>
          </a:p>
          <a:p>
            <a:pPr marL="0" indent="0">
              <a:buNone/>
            </a:pPr>
            <a:r>
              <a:rPr lang="en-US" sz="2400" dirty="0" smtClean="0"/>
              <a:t>B.  Hemolytic Uremic </a:t>
            </a:r>
            <a:r>
              <a:rPr lang="en-US" sz="2400" dirty="0" err="1" smtClean="0"/>
              <a:t>Syndreme</a:t>
            </a:r>
            <a:r>
              <a:rPr lang="en-US" sz="2400" dirty="0" smtClean="0"/>
              <a:t> (HUS)</a:t>
            </a:r>
          </a:p>
          <a:p>
            <a:pPr marL="0" indent="0">
              <a:buNone/>
            </a:pPr>
            <a:r>
              <a:rPr lang="en-US" sz="2400" dirty="0" smtClean="0"/>
              <a:t>C.  Atypical HUS</a:t>
            </a:r>
          </a:p>
          <a:p>
            <a:pPr marL="0" indent="0">
              <a:buNone/>
            </a:pPr>
            <a:r>
              <a:rPr lang="en-US" sz="2400" dirty="0" smtClean="0"/>
              <a:t>D.  Secondary MHA</a:t>
            </a:r>
          </a:p>
          <a:p>
            <a:pPr marL="342900" lvl="1" indent="0">
              <a:buNone/>
            </a:pPr>
            <a:r>
              <a:rPr lang="en-US" sz="2000" dirty="0" smtClean="0"/>
              <a:t>Autoimmune </a:t>
            </a:r>
            <a:r>
              <a:rPr lang="en-US" sz="2000" dirty="0" err="1" smtClean="0"/>
              <a:t>vasculopathy</a:t>
            </a:r>
            <a:endParaRPr lang="en-US" sz="2000" dirty="0" smtClean="0"/>
          </a:p>
          <a:p>
            <a:pPr marL="342900" lvl="1" indent="0">
              <a:buNone/>
            </a:pPr>
            <a:r>
              <a:rPr lang="en-US" sz="2000" dirty="0" smtClean="0"/>
              <a:t>Drug-induced</a:t>
            </a:r>
            <a:endParaRPr lang="en-US" sz="2000" dirty="0"/>
          </a:p>
          <a:p>
            <a:pPr marL="342900" lvl="1" indent="0">
              <a:buNone/>
            </a:pPr>
            <a:r>
              <a:rPr lang="en-US" sz="2000" dirty="0" smtClean="0"/>
              <a:t>Disseminated intravascular coagulopathy</a:t>
            </a:r>
          </a:p>
        </p:txBody>
      </p:sp>
      <p:sp>
        <p:nvSpPr>
          <p:cNvPr id="4" name="Title 1"/>
          <p:cNvSpPr>
            <a:spLocks noGrp="1"/>
          </p:cNvSpPr>
          <p:nvPr>
            <p:ph type="title"/>
          </p:nvPr>
        </p:nvSpPr>
        <p:spPr>
          <a:xfrm>
            <a:off x="828675" y="517674"/>
            <a:ext cx="7886700" cy="994172"/>
          </a:xfrm>
          <a:ln>
            <a:noFill/>
          </a:ln>
        </p:spPr>
        <p:txBody>
          <a:bodyPr/>
          <a:lstStyle/>
          <a:p>
            <a:pPr algn="l"/>
            <a:r>
              <a:rPr lang="en-US" sz="3600" dirty="0" smtClean="0"/>
              <a:t>4. </a:t>
            </a:r>
            <a:r>
              <a:rPr lang="en-US" sz="3600" dirty="0" err="1" smtClean="0"/>
              <a:t>Microangiopathic</a:t>
            </a:r>
            <a:r>
              <a:rPr lang="en-US" sz="3600" dirty="0" smtClean="0"/>
              <a:t> Hemolytic Anemias </a:t>
            </a:r>
            <a:endParaRPr lang="en-US" sz="3600" dirty="0"/>
          </a:p>
        </p:txBody>
      </p:sp>
      <p:pic>
        <p:nvPicPr>
          <p:cNvPr id="2" name="Picture 1"/>
          <p:cNvPicPr>
            <a:picLocks noChangeAspect="1"/>
          </p:cNvPicPr>
          <p:nvPr/>
        </p:nvPicPr>
        <p:blipFill>
          <a:blip r:embed="rId2"/>
          <a:stretch>
            <a:fillRect/>
          </a:stretch>
        </p:blipFill>
        <p:spPr>
          <a:xfrm>
            <a:off x="5334000" y="2691801"/>
            <a:ext cx="3387286" cy="2984821"/>
          </a:xfrm>
          <a:prstGeom prst="rect">
            <a:avLst/>
          </a:prstGeom>
        </p:spPr>
      </p:pic>
      <p:sp>
        <p:nvSpPr>
          <p:cNvPr id="7" name="TextBox 6"/>
          <p:cNvSpPr txBox="1"/>
          <p:nvPr/>
        </p:nvSpPr>
        <p:spPr>
          <a:xfrm>
            <a:off x="6244786" y="2278856"/>
            <a:ext cx="2695575" cy="369332"/>
          </a:xfrm>
          <a:prstGeom prst="rect">
            <a:avLst/>
          </a:prstGeom>
          <a:noFill/>
        </p:spPr>
        <p:txBody>
          <a:bodyPr wrap="square" rtlCol="0">
            <a:spAutoFit/>
          </a:bodyPr>
          <a:lstStyle/>
          <a:p>
            <a:r>
              <a:rPr lang="en-US" dirty="0" err="1" smtClean="0"/>
              <a:t>Schistocytes</a:t>
            </a:r>
            <a:endParaRPr lang="en-US" dirty="0"/>
          </a:p>
        </p:txBody>
      </p:sp>
      <p:cxnSp>
        <p:nvCxnSpPr>
          <p:cNvPr id="9" name="Straight Arrow Connector 8"/>
          <p:cNvCxnSpPr/>
          <p:nvPr/>
        </p:nvCxnSpPr>
        <p:spPr>
          <a:xfrm flipH="1">
            <a:off x="6406711" y="2499732"/>
            <a:ext cx="190500" cy="990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99714" y="2568117"/>
            <a:ext cx="1190625" cy="1689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34175" y="2555855"/>
            <a:ext cx="57150" cy="2560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44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1676400"/>
            <a:ext cx="8105775" cy="3774281"/>
          </a:xfrm>
        </p:spPr>
        <p:txBody>
          <a:bodyPr>
            <a:noAutofit/>
          </a:bodyPr>
          <a:lstStyle/>
          <a:p>
            <a:pPr marL="0" indent="0">
              <a:buNone/>
            </a:pPr>
            <a:r>
              <a:rPr lang="en-US" sz="2000" b="1" u="sng" dirty="0" smtClean="0"/>
              <a:t>A.  Thrombotic Thrombocytopenic Purpura (TTP)/</a:t>
            </a:r>
            <a:r>
              <a:rPr lang="en-US" sz="2000" b="1" u="sng" dirty="0" err="1" smtClean="0"/>
              <a:t>Moschcowitz</a:t>
            </a:r>
            <a:r>
              <a:rPr lang="en-US" sz="2000" b="1" u="sng" dirty="0" smtClean="0"/>
              <a:t> Syndrome</a:t>
            </a:r>
          </a:p>
          <a:p>
            <a:pPr marL="342900" lvl="1" indent="0">
              <a:buNone/>
            </a:pPr>
            <a:r>
              <a:rPr lang="en-US" sz="1600" dirty="0" smtClean="0"/>
              <a:t>Classical pentad:  	prolonged fever</a:t>
            </a:r>
          </a:p>
          <a:p>
            <a:pPr marL="342900" lvl="1" indent="0">
              <a:buNone/>
            </a:pPr>
            <a:r>
              <a:rPr lang="en-US" sz="1600" dirty="0"/>
              <a:t>	</a:t>
            </a:r>
            <a:r>
              <a:rPr lang="en-US" sz="1600" dirty="0" smtClean="0"/>
              <a:t>	mental status changes</a:t>
            </a:r>
          </a:p>
          <a:p>
            <a:pPr marL="342900" lvl="1" indent="0">
              <a:buNone/>
            </a:pPr>
            <a:r>
              <a:rPr lang="en-US" sz="1600" dirty="0"/>
              <a:t>	</a:t>
            </a:r>
            <a:r>
              <a:rPr lang="en-US" sz="1600" dirty="0" smtClean="0"/>
              <a:t>	renal insufficiency</a:t>
            </a:r>
          </a:p>
          <a:p>
            <a:pPr marL="342900" lvl="1" indent="0">
              <a:buNone/>
            </a:pPr>
            <a:r>
              <a:rPr lang="en-US" sz="1600" dirty="0"/>
              <a:t>	</a:t>
            </a:r>
            <a:r>
              <a:rPr lang="en-US" sz="1600" dirty="0" smtClean="0"/>
              <a:t>	thrombocytopenia</a:t>
            </a:r>
          </a:p>
          <a:p>
            <a:pPr marL="342900" lvl="1" indent="0">
              <a:buNone/>
            </a:pPr>
            <a:r>
              <a:rPr lang="en-US" sz="1600" dirty="0"/>
              <a:t>	</a:t>
            </a:r>
            <a:r>
              <a:rPr lang="en-US" sz="1600" dirty="0" smtClean="0"/>
              <a:t>	</a:t>
            </a:r>
            <a:r>
              <a:rPr lang="en-US" sz="1600" dirty="0" err="1" smtClean="0"/>
              <a:t>microangiopathic</a:t>
            </a:r>
            <a:r>
              <a:rPr lang="en-US" sz="1600" dirty="0" smtClean="0"/>
              <a:t> hemolytic anemia	</a:t>
            </a:r>
          </a:p>
          <a:p>
            <a:pPr marL="342900" lvl="1" indent="0">
              <a:buNone/>
            </a:pPr>
            <a:endParaRPr lang="en-US" sz="1600" dirty="0" smtClean="0"/>
          </a:p>
          <a:p>
            <a:pPr marL="342900" lvl="1" indent="0">
              <a:buNone/>
            </a:pPr>
            <a:r>
              <a:rPr lang="en-US" sz="1600" dirty="0" smtClean="0"/>
              <a:t>Pathophysiology:  </a:t>
            </a:r>
          </a:p>
          <a:p>
            <a:pPr lvl="1"/>
            <a:r>
              <a:rPr lang="en-US" sz="1600" dirty="0"/>
              <a:t>	</a:t>
            </a:r>
            <a:r>
              <a:rPr lang="en-US" sz="1600" dirty="0" smtClean="0"/>
              <a:t>Decreased activity of </a:t>
            </a:r>
            <a:r>
              <a:rPr lang="en-US" sz="1600" b="1" dirty="0" err="1" smtClean="0"/>
              <a:t>AD</a:t>
            </a:r>
            <a:r>
              <a:rPr lang="en-US" sz="1600" dirty="0" err="1" smtClean="0"/>
              <a:t>integrin</a:t>
            </a:r>
            <a:r>
              <a:rPr lang="en-US" sz="1600" dirty="0" smtClean="0"/>
              <a:t>-like </a:t>
            </a:r>
            <a:r>
              <a:rPr lang="en-US" sz="1600" b="1" dirty="0"/>
              <a:t>A</a:t>
            </a:r>
            <a:r>
              <a:rPr lang="en-US" sz="1600" dirty="0"/>
              <a:t>nd </a:t>
            </a:r>
            <a:r>
              <a:rPr lang="en-US" sz="1600" b="1" dirty="0"/>
              <a:t>M</a:t>
            </a:r>
            <a:r>
              <a:rPr lang="en-US" sz="1600" dirty="0"/>
              <a:t>etalloprotease with </a:t>
            </a:r>
            <a:r>
              <a:rPr lang="en-US" sz="1600" dirty="0" smtClean="0"/>
              <a:t>				</a:t>
            </a:r>
            <a:r>
              <a:rPr lang="en-US" sz="1600" b="1" dirty="0" err="1" smtClean="0"/>
              <a:t>T</a:t>
            </a:r>
            <a:r>
              <a:rPr lang="en-US" sz="1600" dirty="0" err="1" smtClean="0"/>
              <a:t>hrombo</a:t>
            </a:r>
            <a:r>
              <a:rPr lang="en-US" sz="1600" b="1" dirty="0" err="1" smtClean="0"/>
              <a:t>S</a:t>
            </a:r>
            <a:r>
              <a:rPr lang="en-US" sz="1600" dirty="0" err="1" smtClean="0"/>
              <a:t>pondin</a:t>
            </a:r>
            <a:r>
              <a:rPr lang="en-US" sz="1600" dirty="0" smtClean="0"/>
              <a:t> </a:t>
            </a:r>
            <a:r>
              <a:rPr lang="en-US" sz="1600" dirty="0"/>
              <a:t>type </a:t>
            </a:r>
            <a:r>
              <a:rPr lang="en-US" sz="1600" b="1" dirty="0" smtClean="0"/>
              <a:t>13</a:t>
            </a:r>
            <a:r>
              <a:rPr lang="en-US" sz="1600" dirty="0" smtClean="0"/>
              <a:t> (ADAMTS13) enzyme</a:t>
            </a:r>
          </a:p>
          <a:p>
            <a:pPr lvl="1"/>
            <a:r>
              <a:rPr lang="en-US" sz="1600" dirty="0"/>
              <a:t>	</a:t>
            </a:r>
            <a:r>
              <a:rPr lang="en-US" sz="1600" dirty="0" smtClean="0"/>
              <a:t>ADAMTS13 cleaves von </a:t>
            </a:r>
            <a:r>
              <a:rPr lang="en-US" sz="1600" dirty="0" err="1" smtClean="0"/>
              <a:t>Willebrand</a:t>
            </a:r>
            <a:r>
              <a:rPr lang="en-US" sz="1600" dirty="0" smtClean="0"/>
              <a:t> factor</a:t>
            </a:r>
          </a:p>
          <a:p>
            <a:pPr lvl="1"/>
            <a:r>
              <a:rPr lang="en-US" sz="1600" dirty="0" smtClean="0"/>
              <a:t>	Decreased activity leads to ultra-high molecular weight VWF</a:t>
            </a:r>
          </a:p>
          <a:p>
            <a:pPr lvl="1"/>
            <a:r>
              <a:rPr lang="en-US" sz="1600" dirty="0" smtClean="0"/>
              <a:t>	This leads to platelet aggregation on endothelium, leading to shearing of RBC</a:t>
            </a:r>
          </a:p>
          <a:p>
            <a:pPr lvl="1"/>
            <a:endParaRPr lang="en-US" sz="1600" dirty="0"/>
          </a:p>
          <a:p>
            <a:pPr marL="342900" lvl="1" indent="0">
              <a:buNone/>
            </a:pPr>
            <a:endParaRPr lang="en-US" sz="1600" dirty="0" smtClean="0"/>
          </a:p>
          <a:p>
            <a:pPr marL="342900" lvl="1" indent="0">
              <a:buNone/>
            </a:pPr>
            <a:endParaRPr lang="en-US" sz="1600" dirty="0"/>
          </a:p>
          <a:p>
            <a:pPr marL="342900" lvl="1" indent="0">
              <a:buNone/>
            </a:pPr>
            <a:endParaRPr lang="en-US" sz="1600" dirty="0"/>
          </a:p>
        </p:txBody>
      </p:sp>
      <p:sp>
        <p:nvSpPr>
          <p:cNvPr id="4" name="Title 1"/>
          <p:cNvSpPr>
            <a:spLocks noGrp="1"/>
          </p:cNvSpPr>
          <p:nvPr>
            <p:ph type="title"/>
          </p:nvPr>
        </p:nvSpPr>
        <p:spPr/>
        <p:txBody>
          <a:bodyPr/>
          <a:lstStyle/>
          <a:p>
            <a:r>
              <a:rPr lang="en-US" sz="3600" dirty="0" smtClean="0">
                <a:latin typeface="Calibri Light" panose="020F0302020204030204" pitchFamily="34" charset="0"/>
              </a:rPr>
              <a:t>4. </a:t>
            </a:r>
            <a:r>
              <a:rPr lang="en-US" sz="3600" dirty="0" err="1" smtClean="0">
                <a:latin typeface="Calibri Light" panose="020F0302020204030204" pitchFamily="34" charset="0"/>
              </a:rPr>
              <a:t>Microangiopathic</a:t>
            </a:r>
            <a:r>
              <a:rPr lang="en-US" sz="3600" dirty="0" smtClean="0">
                <a:latin typeface="Calibri Light" panose="020F0302020204030204" pitchFamily="34" charset="0"/>
              </a:rPr>
              <a:t> Hemolytic Anemias </a:t>
            </a:r>
            <a:endParaRPr lang="en-US" sz="3600" dirty="0">
              <a:latin typeface="Calibri Light" panose="020F0302020204030204" pitchFamily="34" charset="0"/>
            </a:endParaRPr>
          </a:p>
        </p:txBody>
      </p:sp>
    </p:spTree>
    <p:extLst>
      <p:ext uri="{BB962C8B-B14F-4D97-AF65-F5344CB8AC3E}">
        <p14:creationId xmlns:p14="http://schemas.microsoft.com/office/powerpoint/2010/main" val="347340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Michael R. Jeng, MD</a:t>
            </a:r>
            <a:endParaRPr lang="en-US" dirty="0"/>
          </a:p>
          <a:p>
            <a:pPr marL="0" indent="0" algn="ctr">
              <a:buNone/>
            </a:pPr>
            <a:r>
              <a:rPr lang="en-US" dirty="0" smtClean="0"/>
              <a:t>NO FINANCIAL DISCLOSURES</a:t>
            </a:r>
            <a:endParaRPr lang="en-US" dirty="0"/>
          </a:p>
        </p:txBody>
      </p:sp>
    </p:spTree>
    <p:extLst>
      <p:ext uri="{BB962C8B-B14F-4D97-AF65-F5344CB8AC3E}">
        <p14:creationId xmlns:p14="http://schemas.microsoft.com/office/powerpoint/2010/main" val="33896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504" y="1948442"/>
            <a:ext cx="7886700" cy="3774281"/>
          </a:xfrm>
        </p:spPr>
        <p:txBody>
          <a:bodyPr>
            <a:normAutofit fontScale="70000" lnSpcReduction="20000"/>
          </a:bodyPr>
          <a:lstStyle/>
          <a:p>
            <a:pPr marL="0" indent="0">
              <a:buNone/>
            </a:pPr>
            <a:r>
              <a:rPr lang="en-US" u="sng" dirty="0" smtClean="0"/>
              <a:t>A.  Thrombotic Thrombocytopenic Purpura (TTP)</a:t>
            </a:r>
          </a:p>
          <a:p>
            <a:pPr marL="0" indent="0">
              <a:buNone/>
            </a:pPr>
            <a:r>
              <a:rPr lang="en-US" dirty="0" smtClean="0"/>
              <a:t>	Diagnosis made by measuring ADAMTS13 activity</a:t>
            </a:r>
          </a:p>
          <a:p>
            <a:pPr marL="0" indent="0">
              <a:buNone/>
            </a:pPr>
            <a:r>
              <a:rPr lang="en-US" dirty="0"/>
              <a:t>	</a:t>
            </a:r>
            <a:r>
              <a:rPr lang="en-US" dirty="0" smtClean="0"/>
              <a:t>Detection of Ultra high molecular weight </a:t>
            </a:r>
            <a:r>
              <a:rPr lang="en-US" dirty="0" err="1" smtClean="0"/>
              <a:t>vWF</a:t>
            </a:r>
            <a:endParaRPr lang="en-US" dirty="0" smtClean="0"/>
          </a:p>
          <a:p>
            <a:pPr marL="0" indent="0">
              <a:buNone/>
            </a:pPr>
            <a:r>
              <a:rPr lang="en-US" dirty="0"/>
              <a:t>	</a:t>
            </a:r>
            <a:endParaRPr lang="en-US" dirty="0" smtClean="0"/>
          </a:p>
          <a:p>
            <a:pPr marL="0" indent="0">
              <a:buNone/>
            </a:pPr>
            <a:r>
              <a:rPr lang="en-US" dirty="0"/>
              <a:t>	</a:t>
            </a:r>
            <a:r>
              <a:rPr lang="en-US" dirty="0" smtClean="0"/>
              <a:t>1.  Congenital:  mutations in  ADAMTS13</a:t>
            </a:r>
          </a:p>
          <a:p>
            <a:pPr marL="0" indent="0">
              <a:buNone/>
            </a:pPr>
            <a:r>
              <a:rPr lang="en-US" dirty="0"/>
              <a:t>	</a:t>
            </a:r>
            <a:r>
              <a:rPr lang="en-US" dirty="0" smtClean="0"/>
              <a:t>	(aka:  Upshaw-Schulman Disease)</a:t>
            </a:r>
          </a:p>
          <a:p>
            <a:pPr marL="0" indent="0">
              <a:buNone/>
            </a:pPr>
            <a:r>
              <a:rPr lang="en-US" dirty="0"/>
              <a:t>	</a:t>
            </a:r>
            <a:r>
              <a:rPr lang="en-US" dirty="0" smtClean="0"/>
              <a:t>	Treatment:  plasma infusions regularly</a:t>
            </a:r>
          </a:p>
          <a:p>
            <a:pPr marL="0" indent="0">
              <a:buNone/>
            </a:pPr>
            <a:endParaRPr lang="en-US" dirty="0"/>
          </a:p>
          <a:p>
            <a:pPr marL="0" indent="0">
              <a:buNone/>
            </a:pPr>
            <a:r>
              <a:rPr lang="en-US" dirty="0" smtClean="0"/>
              <a:t>	2.  Acquired:  auto-antibodies to ADAMTS13 (inhibitors)</a:t>
            </a:r>
          </a:p>
          <a:p>
            <a:pPr marL="0" indent="0">
              <a:buNone/>
            </a:pPr>
            <a:r>
              <a:rPr lang="en-US" dirty="0"/>
              <a:t>	</a:t>
            </a:r>
            <a:r>
              <a:rPr lang="en-US" dirty="0" smtClean="0"/>
              <a:t>	Steroids, plasmapheresis, plasma, anti-CD20</a:t>
            </a:r>
          </a:p>
          <a:p>
            <a:pPr marL="0" indent="0">
              <a:buNone/>
            </a:pPr>
            <a:endParaRPr lang="en-US" u="sng" dirty="0" smtClean="0"/>
          </a:p>
        </p:txBody>
      </p:sp>
      <p:sp>
        <p:nvSpPr>
          <p:cNvPr id="4" name="Title 1"/>
          <p:cNvSpPr>
            <a:spLocks noGrp="1"/>
          </p:cNvSpPr>
          <p:nvPr>
            <p:ph type="title"/>
          </p:nvPr>
        </p:nvSpPr>
        <p:spPr/>
        <p:txBody>
          <a:bodyPr/>
          <a:lstStyle/>
          <a:p>
            <a:r>
              <a:rPr lang="en-US" sz="3600" dirty="0" smtClean="0">
                <a:latin typeface="Calibri Light" panose="020F0302020204030204" pitchFamily="34" charset="0"/>
              </a:rPr>
              <a:t>4. </a:t>
            </a:r>
            <a:r>
              <a:rPr lang="en-US" sz="3600" dirty="0" err="1" smtClean="0">
                <a:latin typeface="Calibri Light" panose="020F0302020204030204" pitchFamily="34" charset="0"/>
              </a:rPr>
              <a:t>Microangiopathic</a:t>
            </a:r>
            <a:r>
              <a:rPr lang="en-US" sz="3600" dirty="0" smtClean="0">
                <a:latin typeface="Calibri Light" panose="020F0302020204030204" pitchFamily="34" charset="0"/>
              </a:rPr>
              <a:t> Hemolytic Anemias </a:t>
            </a:r>
            <a:endParaRPr lang="en-US" sz="3600" dirty="0">
              <a:latin typeface="Calibri Light" panose="020F0302020204030204" pitchFamily="34" charset="0"/>
            </a:endParaRPr>
          </a:p>
        </p:txBody>
      </p:sp>
    </p:spTree>
    <p:extLst>
      <p:ext uri="{BB962C8B-B14F-4D97-AF65-F5344CB8AC3E}">
        <p14:creationId xmlns:p14="http://schemas.microsoft.com/office/powerpoint/2010/main" val="391654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67" y="1371600"/>
            <a:ext cx="7886700" cy="994172"/>
          </a:xfrm>
        </p:spPr>
        <p:txBody>
          <a:bodyPr/>
          <a:lstStyle/>
          <a:p>
            <a:r>
              <a:rPr lang="en-US" sz="3600" dirty="0" smtClean="0">
                <a:latin typeface="Calibri Light" panose="020F0302020204030204" pitchFamily="34" charset="0"/>
              </a:rPr>
              <a:t>B.  Hemolytic Uremic Syndrome (HUS)</a:t>
            </a:r>
            <a:endParaRPr lang="en-US" sz="3600" dirty="0">
              <a:latin typeface="Calibri Light" panose="020F0302020204030204" pitchFamily="34" charset="0"/>
            </a:endParaRPr>
          </a:p>
        </p:txBody>
      </p:sp>
      <p:sp>
        <p:nvSpPr>
          <p:cNvPr id="3" name="Content Placeholder 2"/>
          <p:cNvSpPr>
            <a:spLocks noGrp="1"/>
          </p:cNvSpPr>
          <p:nvPr>
            <p:ph idx="1"/>
          </p:nvPr>
        </p:nvSpPr>
        <p:spPr>
          <a:xfrm>
            <a:off x="990600" y="2209800"/>
            <a:ext cx="7886700" cy="3263504"/>
          </a:xfrm>
        </p:spPr>
        <p:txBody>
          <a:bodyPr/>
          <a:lstStyle/>
          <a:p>
            <a:r>
              <a:rPr lang="en-US" altLang="en-US" sz="2800" dirty="0" smtClean="0">
                <a:latin typeface="Calibri Light" panose="020F0302020204030204" pitchFamily="34" charset="0"/>
                <a:ea typeface="Times New Roman" panose="02020603050405020304" pitchFamily="18" charset="0"/>
                <a:cs typeface="Arial" panose="020B0604020202020204" pitchFamily="34" charset="0"/>
              </a:rPr>
              <a:t>Following bloody diarrheal episode</a:t>
            </a:r>
            <a:endParaRPr lang="en-US" altLang="en-US" sz="2800" dirty="0">
              <a:latin typeface="Calibri Light" panose="020F0302020204030204" pitchFamily="34" charset="0"/>
              <a:ea typeface="Times New Roman" panose="02020603050405020304" pitchFamily="18" charset="0"/>
              <a:cs typeface="Arial" panose="020B0604020202020204" pitchFamily="34" charset="0"/>
            </a:endParaRPr>
          </a:p>
          <a:p>
            <a:r>
              <a:rPr lang="en-US" altLang="en-US" sz="2800" dirty="0" smtClean="0">
                <a:latin typeface="Calibri Light" panose="020F0302020204030204" pitchFamily="34" charset="0"/>
                <a:ea typeface="Times New Roman" panose="02020603050405020304" pitchFamily="18" charset="0"/>
                <a:cs typeface="Arial" panose="020B0604020202020204" pitchFamily="34" charset="0"/>
              </a:rPr>
              <a:t>Often secondary to </a:t>
            </a:r>
            <a:r>
              <a:rPr lang="en-US" altLang="en-US" sz="2800" dirty="0" err="1" smtClean="0">
                <a:latin typeface="Calibri Light" panose="020F0302020204030204" pitchFamily="34" charset="0"/>
                <a:ea typeface="Times New Roman" panose="02020603050405020304" pitchFamily="18" charset="0"/>
                <a:cs typeface="Arial" panose="020B0604020202020204" pitchFamily="34" charset="0"/>
              </a:rPr>
              <a:t>Ecoli</a:t>
            </a:r>
            <a:r>
              <a:rPr lang="en-US" altLang="en-US" sz="2800" dirty="0" smtClean="0">
                <a:latin typeface="Calibri Light" panose="020F0302020204030204" pitchFamily="34" charset="0"/>
                <a:ea typeface="Times New Roman" panose="02020603050405020304" pitchFamily="18" charset="0"/>
                <a:cs typeface="Arial" panose="020B0604020202020204" pitchFamily="34" charset="0"/>
              </a:rPr>
              <a:t> 0157</a:t>
            </a:r>
          </a:p>
          <a:p>
            <a:r>
              <a:rPr lang="en-US" altLang="en-US" sz="2800" dirty="0">
                <a:latin typeface="Calibri Light" panose="020F0302020204030204" pitchFamily="34" charset="0"/>
                <a:ea typeface="Times New Roman" panose="02020603050405020304" pitchFamily="18" charset="0"/>
                <a:cs typeface="Arial" panose="020B0604020202020204" pitchFamily="34" charset="0"/>
              </a:rPr>
              <a:t>S</a:t>
            </a:r>
            <a:r>
              <a:rPr lang="en-US" altLang="en-US" sz="2800" dirty="0" smtClean="0">
                <a:latin typeface="Calibri Light" panose="020F0302020204030204" pitchFamily="34" charset="0"/>
                <a:ea typeface="Times New Roman" panose="02020603050405020304" pitchFamily="18" charset="0"/>
                <a:cs typeface="Arial" panose="020B0604020202020204" pitchFamily="34" charset="0"/>
              </a:rPr>
              <a:t>econdary </a:t>
            </a:r>
            <a:r>
              <a:rPr lang="en-US" altLang="en-US" sz="2800" dirty="0">
                <a:latin typeface="Calibri Light" panose="020F0302020204030204" pitchFamily="34" charset="0"/>
                <a:ea typeface="Times New Roman" panose="02020603050405020304" pitchFamily="18" charset="0"/>
                <a:cs typeface="Arial" panose="020B0604020202020204" pitchFamily="34" charset="0"/>
              </a:rPr>
              <a:t>to </a:t>
            </a:r>
            <a:r>
              <a:rPr lang="en-US" altLang="en-US" sz="2800" dirty="0" err="1">
                <a:latin typeface="Calibri Light" panose="020F0302020204030204" pitchFamily="34" charset="0"/>
                <a:ea typeface="Times New Roman" panose="02020603050405020304" pitchFamily="18" charset="0"/>
                <a:cs typeface="Arial" panose="020B0604020202020204" pitchFamily="34" charset="0"/>
              </a:rPr>
              <a:t>shiga</a:t>
            </a:r>
            <a:r>
              <a:rPr lang="en-US" altLang="en-US" sz="2800" dirty="0">
                <a:latin typeface="Calibri Light" panose="020F0302020204030204" pitchFamily="34" charset="0"/>
                <a:ea typeface="Times New Roman" panose="02020603050405020304" pitchFamily="18" charset="0"/>
                <a:cs typeface="Arial" panose="020B0604020202020204" pitchFamily="34" charset="0"/>
              </a:rPr>
              <a:t> toxin-induced endothelial cell injury – release of large VWF </a:t>
            </a:r>
            <a:r>
              <a:rPr lang="en-US" altLang="en-US" sz="2800" dirty="0" err="1" smtClean="0">
                <a:latin typeface="Calibri Light" panose="020F0302020204030204" pitchFamily="34" charset="0"/>
                <a:ea typeface="Times New Roman" panose="02020603050405020304" pitchFamily="18" charset="0"/>
                <a:cs typeface="Arial" panose="020B0604020202020204" pitchFamily="34" charset="0"/>
              </a:rPr>
              <a:t>multimers</a:t>
            </a:r>
            <a:r>
              <a:rPr lang="en-US" altLang="en-US" sz="2800" dirty="0" smtClean="0">
                <a:latin typeface="Calibri Light" panose="020F0302020204030204" pitchFamily="34" charset="0"/>
                <a:ea typeface="Times New Roman" panose="02020603050405020304" pitchFamily="18" charset="0"/>
                <a:cs typeface="Arial" panose="020B0604020202020204" pitchFamily="34" charset="0"/>
              </a:rPr>
              <a:t> – get MAHA</a:t>
            </a:r>
            <a:endParaRPr lang="en-US" altLang="en-US" sz="2800" dirty="0">
              <a:latin typeface="Calibri Light" panose="020F0302020204030204" pitchFamily="34" charset="0"/>
              <a:cs typeface="Arial" panose="020B0604020202020204" pitchFamily="34" charset="0"/>
            </a:endParaRPr>
          </a:p>
          <a:p>
            <a:r>
              <a:rPr lang="en-US" altLang="en-US" sz="2800" dirty="0" smtClean="0">
                <a:latin typeface="Calibri Light" panose="020F0302020204030204" pitchFamily="34" charset="0"/>
                <a:cs typeface="Arial" panose="020B0604020202020204" pitchFamily="34" charset="0"/>
              </a:rPr>
              <a:t>Treatment:  Supportive care</a:t>
            </a:r>
            <a:endParaRPr lang="en-US" altLang="en-US" sz="2800" dirty="0">
              <a:latin typeface="Calibri Light" panose="020F0302020204030204" pitchFamily="34" charset="0"/>
            </a:endParaRPr>
          </a:p>
          <a:p>
            <a:endParaRPr lang="en-US" sz="2800" dirty="0">
              <a:latin typeface="Calibri Light" panose="020F0302020204030204" pitchFamily="34" charset="0"/>
            </a:endParaRPr>
          </a:p>
        </p:txBody>
      </p:sp>
      <p:sp>
        <p:nvSpPr>
          <p:cNvPr id="4" name="Title 1"/>
          <p:cNvSpPr txBox="1">
            <a:spLocks/>
          </p:cNvSpPr>
          <p:nvPr/>
        </p:nvSpPr>
        <p:spPr>
          <a:xfrm>
            <a:off x="628650" y="39586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Light" panose="020F0302020204030204" pitchFamily="34" charset="0"/>
              </a:rPr>
              <a:t>4. </a:t>
            </a:r>
            <a:r>
              <a:rPr lang="en-US" sz="3600" dirty="0" err="1">
                <a:latin typeface="Calibri Light" panose="020F0302020204030204" pitchFamily="34" charset="0"/>
              </a:rPr>
              <a:t>Microangiopathic</a:t>
            </a:r>
            <a:r>
              <a:rPr lang="en-US" sz="3600" dirty="0">
                <a:latin typeface="Calibri Light" panose="020F0302020204030204" pitchFamily="34" charset="0"/>
              </a:rPr>
              <a:t> Hemolytic Anemias </a:t>
            </a:r>
          </a:p>
        </p:txBody>
      </p:sp>
    </p:spTree>
    <p:extLst>
      <p:ext uri="{BB962C8B-B14F-4D97-AF65-F5344CB8AC3E}">
        <p14:creationId xmlns:p14="http://schemas.microsoft.com/office/powerpoint/2010/main" val="142058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01" y="1066800"/>
            <a:ext cx="7886700" cy="994172"/>
          </a:xfrm>
        </p:spPr>
        <p:txBody>
          <a:bodyPr/>
          <a:lstStyle/>
          <a:p>
            <a:pPr algn="l"/>
            <a:r>
              <a:rPr lang="en-US" sz="3200" dirty="0" smtClean="0">
                <a:latin typeface="Calibri Light" panose="020F0302020204030204" pitchFamily="34" charset="0"/>
              </a:rPr>
              <a:t>C.  Atypical HUS</a:t>
            </a:r>
            <a:endParaRPr lang="en-US" sz="3200" dirty="0">
              <a:latin typeface="Calibri Light" panose="020F0302020204030204" pitchFamily="34" charset="0"/>
            </a:endParaRPr>
          </a:p>
        </p:txBody>
      </p:sp>
      <p:sp>
        <p:nvSpPr>
          <p:cNvPr id="3" name="Content Placeholder 2"/>
          <p:cNvSpPr>
            <a:spLocks noGrp="1"/>
          </p:cNvSpPr>
          <p:nvPr>
            <p:ph idx="1"/>
          </p:nvPr>
        </p:nvSpPr>
        <p:spPr>
          <a:xfrm>
            <a:off x="800100" y="1828800"/>
            <a:ext cx="7886700" cy="3574256"/>
          </a:xfrm>
        </p:spPr>
        <p:txBody>
          <a:bodyPr>
            <a:normAutofit fontScale="77500" lnSpcReduction="20000"/>
          </a:bodyPr>
          <a:lstStyle/>
          <a:p>
            <a:r>
              <a:rPr lang="en-US" dirty="0" err="1" smtClean="0">
                <a:latin typeface="Calibri Light" panose="020F0302020204030204" pitchFamily="34" charset="0"/>
              </a:rPr>
              <a:t>Microangiopathic</a:t>
            </a:r>
            <a:r>
              <a:rPr lang="en-US" dirty="0" smtClean="0">
                <a:latin typeface="Calibri Light" panose="020F0302020204030204" pitchFamily="34" charset="0"/>
              </a:rPr>
              <a:t> </a:t>
            </a:r>
            <a:r>
              <a:rPr lang="en-US" dirty="0">
                <a:latin typeface="Calibri Light" panose="020F0302020204030204" pitchFamily="34" charset="0"/>
              </a:rPr>
              <a:t>hemolytic anemia</a:t>
            </a:r>
          </a:p>
          <a:p>
            <a:r>
              <a:rPr lang="en-US" dirty="0" smtClean="0">
                <a:latin typeface="Calibri Light" panose="020F0302020204030204" pitchFamily="34" charset="0"/>
              </a:rPr>
              <a:t>Renal failure typical</a:t>
            </a:r>
          </a:p>
          <a:p>
            <a:r>
              <a:rPr lang="en-US" dirty="0" smtClean="0">
                <a:latin typeface="Calibri Light" panose="020F0302020204030204" pitchFamily="34" charset="0"/>
              </a:rPr>
              <a:t>No history of diarrheal disease</a:t>
            </a:r>
          </a:p>
          <a:p>
            <a:r>
              <a:rPr lang="en-US" dirty="0" smtClean="0">
                <a:latin typeface="Calibri Light" panose="020F0302020204030204" pitchFamily="34" charset="0"/>
              </a:rPr>
              <a:t>Pathophysiology:  </a:t>
            </a:r>
          </a:p>
          <a:p>
            <a:pPr lvl="1"/>
            <a:r>
              <a:rPr lang="en-US" sz="2600" dirty="0" smtClean="0">
                <a:latin typeface="Calibri Light" panose="020F0302020204030204" pitchFamily="34" charset="0"/>
              </a:rPr>
              <a:t>chronic, uncontrolled activation of the complement system</a:t>
            </a:r>
          </a:p>
          <a:p>
            <a:pPr lvl="1"/>
            <a:r>
              <a:rPr lang="en-US" sz="2600" dirty="0" smtClean="0">
                <a:latin typeface="Calibri Light" panose="020F0302020204030204" pitchFamily="34" charset="0"/>
              </a:rPr>
              <a:t>Due to loss of function mutations in CHF, CHI, MCB, THBD genes, or gain of function mutations in C3 or CFB genes</a:t>
            </a:r>
          </a:p>
          <a:p>
            <a:r>
              <a:rPr lang="en-US" u="sng" dirty="0">
                <a:latin typeface="Calibri Light" panose="020F0302020204030204" pitchFamily="34" charset="0"/>
              </a:rPr>
              <a:t>LAB TESTING</a:t>
            </a:r>
            <a:r>
              <a:rPr lang="en-US" dirty="0" smtClean="0">
                <a:latin typeface="Calibri Light" panose="020F0302020204030204" pitchFamily="34" charset="0"/>
              </a:rPr>
              <a:t>:  C3</a:t>
            </a:r>
            <a:r>
              <a:rPr lang="en-US" dirty="0">
                <a:latin typeface="Calibri Light" panose="020F0302020204030204" pitchFamily="34" charset="0"/>
              </a:rPr>
              <a:t>, C4, CFH serology, CFI serology</a:t>
            </a:r>
          </a:p>
          <a:p>
            <a:r>
              <a:rPr lang="en-US" u="sng" dirty="0" smtClean="0">
                <a:latin typeface="Calibri Light" panose="020F0302020204030204" pitchFamily="34" charset="0"/>
              </a:rPr>
              <a:t>Treatment</a:t>
            </a:r>
            <a:r>
              <a:rPr lang="en-US" dirty="0" smtClean="0">
                <a:latin typeface="Calibri Light" panose="020F0302020204030204" pitchFamily="34" charset="0"/>
              </a:rPr>
              <a:t>:  Anti-C5 </a:t>
            </a:r>
            <a:r>
              <a:rPr lang="en-US" dirty="0">
                <a:latin typeface="Calibri Light" panose="020F0302020204030204" pitchFamily="34" charset="0"/>
              </a:rPr>
              <a:t>antibody </a:t>
            </a:r>
            <a:r>
              <a:rPr lang="en-US" dirty="0" err="1">
                <a:latin typeface="Calibri Light" panose="020F0302020204030204" pitchFamily="34" charset="0"/>
              </a:rPr>
              <a:t>Eculizumab</a:t>
            </a:r>
            <a:r>
              <a:rPr lang="en-US" dirty="0">
                <a:latin typeface="Calibri Light" panose="020F0302020204030204" pitchFamily="34" charset="0"/>
              </a:rPr>
              <a:t> (recombinant, humanized, monoclonal Ig that targets C5) </a:t>
            </a:r>
          </a:p>
          <a:p>
            <a:endParaRPr lang="en-US" dirty="0">
              <a:latin typeface="Calibri Light" panose="020F0302020204030204" pitchFamily="34" charset="0"/>
            </a:endParaRPr>
          </a:p>
        </p:txBody>
      </p:sp>
      <p:sp>
        <p:nvSpPr>
          <p:cNvPr id="4" name="Title 1"/>
          <p:cNvSpPr txBox="1">
            <a:spLocks/>
          </p:cNvSpPr>
          <p:nvPr/>
        </p:nvSpPr>
        <p:spPr>
          <a:xfrm>
            <a:off x="520529" y="457200"/>
            <a:ext cx="788670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Light" panose="020F0302020204030204" pitchFamily="34" charset="0"/>
              </a:rPr>
              <a:t>4. </a:t>
            </a:r>
            <a:r>
              <a:rPr lang="en-US" sz="3600" dirty="0" err="1">
                <a:latin typeface="Calibri Light" panose="020F0302020204030204" pitchFamily="34" charset="0"/>
              </a:rPr>
              <a:t>Microangiopathic</a:t>
            </a:r>
            <a:r>
              <a:rPr lang="en-US" sz="3600" dirty="0">
                <a:latin typeface="Calibri Light" panose="020F0302020204030204" pitchFamily="34" charset="0"/>
              </a:rPr>
              <a:t> Hemolytic Anemias </a:t>
            </a:r>
          </a:p>
        </p:txBody>
      </p:sp>
    </p:spTree>
    <p:extLst>
      <p:ext uri="{BB962C8B-B14F-4D97-AF65-F5344CB8AC3E}">
        <p14:creationId xmlns:p14="http://schemas.microsoft.com/office/powerpoint/2010/main" val="109207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218419" y="609600"/>
            <a:ext cx="6934200" cy="31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00" b="1" dirty="0">
                <a:latin typeface="Arial" panose="020B0604020202020204" pitchFamily="34" charset="0"/>
              </a:rPr>
              <a:t>The AP begins with activation of C3 and leads to the assembly of the membrane attack complex as a mechanism of protection from infectious agents.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481" y="5212081"/>
            <a:ext cx="709560" cy="672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1287122"/>
            <a:ext cx="3965281" cy="3974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1218419" y="5791200"/>
            <a:ext cx="5031960" cy="68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1000" dirty="0" err="1" smtClean="0">
                <a:solidFill>
                  <a:schemeClr val="bg1">
                    <a:lumMod val="50000"/>
                  </a:schemeClr>
                </a:solidFill>
                <a:latin typeface="Arial" panose="020B0604020202020204" pitchFamily="34" charset="0"/>
              </a:rPr>
              <a:t>Rebuplished</a:t>
            </a:r>
            <a:r>
              <a:rPr lang="en-GB" altLang="en-US" sz="1000" dirty="0" smtClean="0">
                <a:solidFill>
                  <a:schemeClr val="bg1">
                    <a:lumMod val="50000"/>
                  </a:schemeClr>
                </a:solidFill>
                <a:latin typeface="Arial" panose="020B0604020202020204" pitchFamily="34" charset="0"/>
              </a:rPr>
              <a:t> with permission of the American Society of Hematology, from ASH Education Book, Atypical haemolytic uremic syndrome: what is it, how is it diagnosed, and how is it treated?, Nester, et al, 2012, 1; permission conveyed through Copyright Clearance </a:t>
            </a:r>
            <a:r>
              <a:rPr lang="en-GB" altLang="en-US" sz="1000" dirty="0" err="1" smtClean="0">
                <a:solidFill>
                  <a:schemeClr val="bg1">
                    <a:lumMod val="50000"/>
                  </a:schemeClr>
                </a:solidFill>
                <a:latin typeface="Arial" panose="020B0604020202020204" pitchFamily="34" charset="0"/>
              </a:rPr>
              <a:t>Center</a:t>
            </a:r>
            <a:r>
              <a:rPr lang="en-GB" altLang="en-US" sz="1000" dirty="0" smtClean="0">
                <a:solidFill>
                  <a:schemeClr val="bg1">
                    <a:lumMod val="50000"/>
                  </a:schemeClr>
                </a:solidFill>
                <a:latin typeface="Arial" panose="020B0604020202020204" pitchFamily="34" charset="0"/>
              </a:rPr>
              <a:t>, Inc.</a:t>
            </a:r>
            <a:endParaRPr lang="en-GB" altLang="en-US" sz="10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144108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0"/>
            <a:ext cx="7886700" cy="994172"/>
          </a:xfrm>
        </p:spPr>
        <p:txBody>
          <a:bodyPr>
            <a:normAutofit/>
          </a:bodyPr>
          <a:lstStyle/>
          <a:p>
            <a:r>
              <a:rPr lang="en-US" sz="2700" dirty="0"/>
              <a:t>D.  Secondary </a:t>
            </a:r>
            <a:r>
              <a:rPr lang="en-US" sz="2700" dirty="0" err="1"/>
              <a:t>Microangiopathic</a:t>
            </a:r>
            <a:r>
              <a:rPr lang="en-US" sz="2700" dirty="0"/>
              <a:t> Hemolytic Anemia </a:t>
            </a:r>
          </a:p>
        </p:txBody>
      </p:sp>
      <p:sp>
        <p:nvSpPr>
          <p:cNvPr id="5" name="Title 1"/>
          <p:cNvSpPr txBox="1">
            <a:spLocks/>
          </p:cNvSpPr>
          <p:nvPr/>
        </p:nvSpPr>
        <p:spPr>
          <a:xfrm>
            <a:off x="419100" y="38100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4. </a:t>
            </a:r>
            <a:r>
              <a:rPr lang="en-US" sz="3300" dirty="0" err="1"/>
              <a:t>Microangiopathic</a:t>
            </a:r>
            <a:r>
              <a:rPr lang="en-US" sz="3300" dirty="0"/>
              <a:t> Hemolytic Anemias </a:t>
            </a:r>
          </a:p>
        </p:txBody>
      </p:sp>
      <p:sp>
        <p:nvSpPr>
          <p:cNvPr id="6" name="Rectangle 5"/>
          <p:cNvSpPr/>
          <p:nvPr/>
        </p:nvSpPr>
        <p:spPr>
          <a:xfrm>
            <a:off x="1295400" y="1981200"/>
            <a:ext cx="5585254" cy="3600986"/>
          </a:xfrm>
          <a:prstGeom prst="rect">
            <a:avLst/>
          </a:prstGeom>
        </p:spPr>
        <p:txBody>
          <a:bodyPr wrap="square">
            <a:spAutoFit/>
          </a:bodyPr>
          <a:lstStyle/>
          <a:p>
            <a:r>
              <a:rPr lang="en-US" sz="2400" dirty="0"/>
              <a:t>Disseminated Intravascular Coagulation (DIC) from infection</a:t>
            </a:r>
          </a:p>
          <a:p>
            <a:endParaRPr lang="en-US" altLang="en-US" sz="2400" dirty="0">
              <a:latin typeface="Arial" panose="020B0604020202020204" pitchFamily="34" charset="0"/>
              <a:ea typeface="Times New Roman" panose="02020603050405020304" pitchFamily="18" charset="0"/>
            </a:endParaRPr>
          </a:p>
          <a:p>
            <a:r>
              <a:rPr lang="en-US" sz="2400" dirty="0"/>
              <a:t>Maternal Autoimmune Disease</a:t>
            </a:r>
          </a:p>
          <a:p>
            <a:pPr marL="214313" indent="-214313">
              <a:buFontTx/>
              <a:buChar char="-"/>
            </a:pPr>
            <a:r>
              <a:rPr lang="en-US" sz="2400" dirty="0"/>
              <a:t>Antiphospholipid abs</a:t>
            </a:r>
          </a:p>
          <a:p>
            <a:pPr marL="214313" indent="-214313">
              <a:buFontTx/>
              <a:buChar char="-"/>
            </a:pPr>
            <a:r>
              <a:rPr lang="en-US" sz="2400" dirty="0"/>
              <a:t>lupus</a:t>
            </a:r>
          </a:p>
          <a:p>
            <a:endParaRPr lang="en-US" altLang="en-US" sz="2400" dirty="0">
              <a:latin typeface="Arial" panose="020B0604020202020204" pitchFamily="34" charset="0"/>
              <a:ea typeface="Times New Roman" panose="02020603050405020304" pitchFamily="18" charset="0"/>
            </a:endParaRPr>
          </a:p>
          <a:p>
            <a:pPr lvl="0"/>
            <a:r>
              <a:rPr lang="en-US" sz="2400" dirty="0"/>
              <a:t>Drug-induced</a:t>
            </a:r>
          </a:p>
          <a:p>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5229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82029"/>
            <a:ext cx="8229600" cy="1143000"/>
          </a:xfrm>
        </p:spPr>
        <p:txBody>
          <a:bodyPr/>
          <a:lstStyle/>
          <a:p>
            <a:r>
              <a:rPr lang="en-US" dirty="0" smtClean="0">
                <a:latin typeface="Calibri Light" panose="020F0302020204030204" pitchFamily="34" charset="0"/>
              </a:rPr>
              <a:t>5.  Congenital </a:t>
            </a:r>
            <a:r>
              <a:rPr lang="en-US" dirty="0">
                <a:latin typeface="Calibri Light" panose="020F0302020204030204" pitchFamily="34" charset="0"/>
              </a:rPr>
              <a:t>hemolytic anemias</a:t>
            </a:r>
            <a:br>
              <a:rPr lang="en-US" dirty="0">
                <a:latin typeface="Calibri Light" panose="020F0302020204030204" pitchFamily="34" charset="0"/>
              </a:rPr>
            </a:br>
            <a:endParaRPr lang="en-US" dirty="0">
              <a:latin typeface="Calibri Light" panose="020F0302020204030204" pitchFamily="34" charset="0"/>
            </a:endParaRPr>
          </a:p>
        </p:txBody>
      </p:sp>
      <p:sp>
        <p:nvSpPr>
          <p:cNvPr id="3" name="Content Placeholder 2"/>
          <p:cNvSpPr>
            <a:spLocks noGrp="1"/>
          </p:cNvSpPr>
          <p:nvPr>
            <p:ph idx="1"/>
          </p:nvPr>
        </p:nvSpPr>
        <p:spPr>
          <a:xfrm>
            <a:off x="628650" y="1295400"/>
            <a:ext cx="7886700" cy="3735256"/>
          </a:xfrm>
        </p:spPr>
        <p:txBody>
          <a:bodyPr>
            <a:normAutofit fontScale="55000" lnSpcReduction="20000"/>
          </a:bodyPr>
          <a:lstStyle/>
          <a:p>
            <a:pPr marL="0" indent="0">
              <a:buNone/>
            </a:pPr>
            <a:r>
              <a:rPr lang="en-US" u="sng" dirty="0" smtClean="0"/>
              <a:t>RBC Membrane defects</a:t>
            </a:r>
          </a:p>
          <a:p>
            <a:pPr marL="0" indent="0">
              <a:buNone/>
            </a:pPr>
            <a:r>
              <a:rPr lang="en-US" dirty="0" smtClean="0"/>
              <a:t>A.  Hereditary Spherocytosis</a:t>
            </a:r>
          </a:p>
          <a:p>
            <a:pPr marL="0" indent="0">
              <a:buNone/>
            </a:pPr>
            <a:r>
              <a:rPr lang="en-US" dirty="0" smtClean="0"/>
              <a:t>B.  Hereditary </a:t>
            </a:r>
            <a:r>
              <a:rPr lang="en-US" dirty="0" err="1" smtClean="0"/>
              <a:t>Elliptocytyosis</a:t>
            </a:r>
            <a:endParaRPr lang="en-US" dirty="0" smtClean="0"/>
          </a:p>
          <a:p>
            <a:pPr marL="0" indent="0">
              <a:buNone/>
            </a:pPr>
            <a:r>
              <a:rPr lang="en-US" dirty="0" smtClean="0"/>
              <a:t>C.  Hereditary </a:t>
            </a:r>
            <a:r>
              <a:rPr lang="en-US" dirty="0" err="1" smtClean="0"/>
              <a:t>Ovalocytosis</a:t>
            </a:r>
            <a:endParaRPr lang="en-US" dirty="0" smtClean="0"/>
          </a:p>
          <a:p>
            <a:endParaRPr lang="en-US" dirty="0" smtClean="0"/>
          </a:p>
          <a:p>
            <a:pPr marL="0" indent="0">
              <a:buNone/>
            </a:pPr>
            <a:r>
              <a:rPr lang="en-US" u="sng" dirty="0" smtClean="0"/>
              <a:t>RBC Enzyme deficiencies</a:t>
            </a:r>
          </a:p>
          <a:p>
            <a:pPr marL="0" indent="0">
              <a:buNone/>
            </a:pPr>
            <a:r>
              <a:rPr lang="en-US" dirty="0" smtClean="0"/>
              <a:t>A.  G6PD </a:t>
            </a:r>
          </a:p>
          <a:p>
            <a:pPr marL="0" indent="0">
              <a:buNone/>
            </a:pPr>
            <a:r>
              <a:rPr lang="en-US" dirty="0" smtClean="0"/>
              <a:t>B.  Pyruvate Kinase</a:t>
            </a:r>
          </a:p>
          <a:p>
            <a:endParaRPr lang="en-US" dirty="0"/>
          </a:p>
          <a:p>
            <a:pPr marL="0" indent="0">
              <a:buNone/>
            </a:pPr>
            <a:r>
              <a:rPr lang="en-US" u="sng" dirty="0" smtClean="0"/>
              <a:t>Hemoglobin defects</a:t>
            </a:r>
          </a:p>
          <a:p>
            <a:pPr marL="0" indent="0">
              <a:buNone/>
            </a:pPr>
            <a:r>
              <a:rPr lang="en-US" dirty="0" smtClean="0"/>
              <a:t>A.  Sickle cell disease</a:t>
            </a:r>
          </a:p>
          <a:p>
            <a:pPr marL="0" indent="0">
              <a:buNone/>
            </a:pPr>
            <a:r>
              <a:rPr lang="en-US" dirty="0" smtClean="0"/>
              <a:t>B.  Thalassemia</a:t>
            </a:r>
          </a:p>
          <a:p>
            <a:pPr marL="0" indent="0">
              <a:buNone/>
            </a:pPr>
            <a:r>
              <a:rPr lang="en-US" dirty="0" smtClean="0"/>
              <a:t>C.  Unstable Hemoglobin Variants</a:t>
            </a:r>
          </a:p>
          <a:p>
            <a:endParaRPr lang="en-US" dirty="0"/>
          </a:p>
        </p:txBody>
      </p:sp>
    </p:spTree>
    <p:extLst>
      <p:ext uri="{BB962C8B-B14F-4D97-AF65-F5344CB8AC3E}">
        <p14:creationId xmlns:p14="http://schemas.microsoft.com/office/powerpoint/2010/main" val="284122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27" y="762000"/>
            <a:ext cx="7886700" cy="994172"/>
          </a:xfrm>
        </p:spPr>
        <p:txBody>
          <a:bodyPr>
            <a:noAutofit/>
          </a:bodyPr>
          <a:lstStyle/>
          <a:p>
            <a:pPr algn="l"/>
            <a:r>
              <a:rPr lang="en-US" sz="4000" dirty="0">
                <a:latin typeface="Calibri Light" panose="020F0302020204030204" pitchFamily="34" charset="0"/>
              </a:rPr>
              <a:t>5.  Congenital hemolytic </a:t>
            </a:r>
            <a:r>
              <a:rPr lang="en-US" sz="4000" dirty="0" smtClean="0">
                <a:latin typeface="Calibri Light" panose="020F0302020204030204" pitchFamily="34" charset="0"/>
              </a:rPr>
              <a:t>anemias:  </a:t>
            </a:r>
            <a:r>
              <a:rPr lang="en-US" sz="4000" u="sng" dirty="0" smtClean="0">
                <a:latin typeface="Calibri Light" panose="020F0302020204030204" pitchFamily="34" charset="0"/>
              </a:rPr>
              <a:t>RBC </a:t>
            </a:r>
            <a:r>
              <a:rPr lang="en-US" sz="4000" u="sng" dirty="0">
                <a:latin typeface="Calibri Light" panose="020F0302020204030204" pitchFamily="34" charset="0"/>
              </a:rPr>
              <a:t>Membrane </a:t>
            </a:r>
            <a:r>
              <a:rPr lang="en-US" sz="4000" u="sng" dirty="0" smtClean="0">
                <a:latin typeface="Calibri Light" panose="020F0302020204030204" pitchFamily="34" charset="0"/>
              </a:rPr>
              <a:t>defects:  </a:t>
            </a:r>
            <a:br>
              <a:rPr lang="en-US" sz="4000" u="sng" dirty="0" smtClean="0">
                <a:latin typeface="Calibri Light" panose="020F0302020204030204" pitchFamily="34" charset="0"/>
              </a:rPr>
            </a:br>
            <a:r>
              <a:rPr lang="en-US" sz="4000" dirty="0" smtClean="0">
                <a:latin typeface="Calibri Light" panose="020F0302020204030204" pitchFamily="34" charset="0"/>
              </a:rPr>
              <a:t>A.  Hereditary Spherocytosis</a:t>
            </a:r>
            <a:endParaRPr lang="en-US" sz="4000" dirty="0">
              <a:latin typeface="Calibri Light" panose="020F0302020204030204" pitchFamily="34" charset="0"/>
            </a:endParaRPr>
          </a:p>
        </p:txBody>
      </p:sp>
      <p:sp>
        <p:nvSpPr>
          <p:cNvPr id="4" name="Rectangle 3"/>
          <p:cNvSpPr/>
          <p:nvPr/>
        </p:nvSpPr>
        <p:spPr>
          <a:xfrm>
            <a:off x="945202" y="2286000"/>
            <a:ext cx="7553325" cy="3570721"/>
          </a:xfrm>
          <a:prstGeom prst="rect">
            <a:avLst/>
          </a:prstGeom>
        </p:spPr>
        <p:txBody>
          <a:bodyPr wrap="square">
            <a:spAutoFit/>
          </a:bodyPr>
          <a:lstStyle/>
          <a:p>
            <a:pPr>
              <a:lnSpc>
                <a:spcPct val="90000"/>
              </a:lnSpc>
              <a:spcAft>
                <a:spcPts val="375"/>
              </a:spcAft>
              <a:buFont typeface="Arial" pitchFamily="34" charset="0"/>
              <a:buChar char="•"/>
              <a:defRPr/>
            </a:pPr>
            <a:r>
              <a:rPr lang="en-US" sz="2000" dirty="0"/>
              <a:t> Most common cause of non-immune hemolytic anemia</a:t>
            </a:r>
          </a:p>
          <a:p>
            <a:pPr>
              <a:lnSpc>
                <a:spcPct val="90000"/>
              </a:lnSpc>
              <a:spcAft>
                <a:spcPts val="375"/>
              </a:spcAft>
              <a:defRPr/>
            </a:pPr>
            <a:r>
              <a:rPr lang="en-US" sz="2000" dirty="0"/>
              <a:t>               (especially N. Europeans, 1/2000)</a:t>
            </a:r>
          </a:p>
          <a:p>
            <a:pPr>
              <a:lnSpc>
                <a:spcPct val="90000"/>
              </a:lnSpc>
              <a:spcAft>
                <a:spcPts val="375"/>
              </a:spcAft>
              <a:buFont typeface="Arial" pitchFamily="34" charset="0"/>
              <a:buChar char="•"/>
              <a:defRPr/>
            </a:pPr>
            <a:endParaRPr lang="en-US" sz="700" dirty="0"/>
          </a:p>
          <a:p>
            <a:pPr>
              <a:lnSpc>
                <a:spcPct val="90000"/>
              </a:lnSpc>
              <a:spcAft>
                <a:spcPts val="375"/>
              </a:spcAft>
              <a:buFont typeface="Arial" pitchFamily="34" charset="0"/>
              <a:buChar char="•"/>
              <a:defRPr/>
            </a:pPr>
            <a:r>
              <a:rPr lang="en-US" sz="2000" dirty="0"/>
              <a:t>Often diagnosed incidentally</a:t>
            </a:r>
          </a:p>
          <a:p>
            <a:pPr>
              <a:lnSpc>
                <a:spcPct val="90000"/>
              </a:lnSpc>
              <a:spcAft>
                <a:spcPts val="375"/>
              </a:spcAft>
              <a:buFont typeface="Arial" pitchFamily="34" charset="0"/>
              <a:buChar char="•"/>
              <a:defRPr/>
            </a:pPr>
            <a:endParaRPr lang="en-US" sz="800" dirty="0"/>
          </a:p>
          <a:p>
            <a:pPr>
              <a:lnSpc>
                <a:spcPct val="90000"/>
              </a:lnSpc>
              <a:spcAft>
                <a:spcPts val="375"/>
              </a:spcAft>
              <a:buFont typeface="Arial" pitchFamily="34" charset="0"/>
              <a:buChar char="•"/>
              <a:defRPr/>
            </a:pPr>
            <a:r>
              <a:rPr lang="en-US" sz="2000" dirty="0"/>
              <a:t>Prolonged neonatal jaundice</a:t>
            </a:r>
          </a:p>
          <a:p>
            <a:pPr>
              <a:lnSpc>
                <a:spcPct val="90000"/>
              </a:lnSpc>
              <a:spcAft>
                <a:spcPts val="375"/>
              </a:spcAft>
              <a:buFont typeface="Arial" pitchFamily="34" charset="0"/>
              <a:buChar char="•"/>
              <a:defRPr/>
            </a:pPr>
            <a:endParaRPr lang="en-US" sz="700" dirty="0"/>
          </a:p>
          <a:p>
            <a:pPr>
              <a:lnSpc>
                <a:spcPct val="90000"/>
              </a:lnSpc>
              <a:spcAft>
                <a:spcPts val="375"/>
              </a:spcAft>
              <a:buFont typeface="Arial" pitchFamily="34" charset="0"/>
              <a:buChar char="•"/>
              <a:defRPr/>
            </a:pPr>
            <a:r>
              <a:rPr lang="en-US" sz="2000" dirty="0"/>
              <a:t>Intermittent symptoms of hemolysis, especially with viral infections</a:t>
            </a:r>
          </a:p>
          <a:p>
            <a:pPr>
              <a:lnSpc>
                <a:spcPct val="90000"/>
              </a:lnSpc>
              <a:spcAft>
                <a:spcPts val="375"/>
              </a:spcAft>
              <a:buFont typeface="Arial" pitchFamily="34" charset="0"/>
              <a:buChar char="•"/>
              <a:defRPr/>
            </a:pPr>
            <a:endParaRPr lang="en-US" sz="700" dirty="0"/>
          </a:p>
          <a:p>
            <a:pPr>
              <a:lnSpc>
                <a:spcPct val="90000"/>
              </a:lnSpc>
              <a:spcAft>
                <a:spcPts val="375"/>
              </a:spcAft>
              <a:buFont typeface="Arial" pitchFamily="34" charset="0"/>
              <a:buChar char="•"/>
              <a:defRPr/>
            </a:pPr>
            <a:r>
              <a:rPr lang="en-US" sz="2000" dirty="0"/>
              <a:t>Splenomegaly (extravascular hemolysis)</a:t>
            </a:r>
          </a:p>
          <a:p>
            <a:pPr>
              <a:lnSpc>
                <a:spcPct val="90000"/>
              </a:lnSpc>
              <a:spcAft>
                <a:spcPts val="375"/>
              </a:spcAft>
              <a:defRPr/>
            </a:pPr>
            <a:endParaRPr lang="en-US" sz="700" dirty="0"/>
          </a:p>
          <a:p>
            <a:pPr>
              <a:lnSpc>
                <a:spcPct val="90000"/>
              </a:lnSpc>
              <a:spcAft>
                <a:spcPts val="375"/>
              </a:spcAft>
              <a:buFont typeface="Arial" pitchFamily="34" charset="0"/>
              <a:buChar char="•"/>
              <a:defRPr/>
            </a:pPr>
            <a:r>
              <a:rPr lang="en-US" sz="2000" dirty="0"/>
              <a:t>High MCHC (over 36)</a:t>
            </a:r>
          </a:p>
          <a:p>
            <a:pPr>
              <a:lnSpc>
                <a:spcPct val="90000"/>
              </a:lnSpc>
              <a:spcAft>
                <a:spcPts val="375"/>
              </a:spcAft>
              <a:buFont typeface="Arial" pitchFamily="34" charset="0"/>
              <a:buChar char="•"/>
              <a:defRPr/>
            </a:pPr>
            <a:endParaRPr lang="en-US" sz="700" dirty="0"/>
          </a:p>
          <a:p>
            <a:pPr>
              <a:lnSpc>
                <a:spcPct val="90000"/>
              </a:lnSpc>
              <a:spcAft>
                <a:spcPts val="375"/>
              </a:spcAft>
              <a:buFont typeface="Arial" pitchFamily="34" charset="0"/>
              <a:buChar char="•"/>
              <a:defRPr/>
            </a:pPr>
            <a:r>
              <a:rPr lang="en-US" sz="2000" dirty="0" err="1"/>
              <a:t>Spherocytes</a:t>
            </a:r>
            <a:r>
              <a:rPr lang="en-US" sz="2000" dirty="0"/>
              <a:t> on peripheral blood smear</a:t>
            </a:r>
          </a:p>
        </p:txBody>
      </p:sp>
    </p:spTree>
    <p:extLst>
      <p:ext uri="{BB962C8B-B14F-4D97-AF65-F5344CB8AC3E}">
        <p14:creationId xmlns:p14="http://schemas.microsoft.com/office/powerpoint/2010/main" val="165686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1" y="533400"/>
            <a:ext cx="8229600" cy="1143000"/>
          </a:xfrm>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Membrane defects: </a:t>
            </a:r>
            <a:r>
              <a:rPr lang="en-US" sz="3600" u="sng" dirty="0" smtClean="0">
                <a:latin typeface="Calibri Light" panose="020F0302020204030204" pitchFamily="34" charset="0"/>
              </a:rPr>
              <a:t/>
            </a:r>
            <a:br>
              <a:rPr lang="en-US" sz="3600" u="sng" dirty="0" smtClean="0">
                <a:latin typeface="Calibri Light" panose="020F0302020204030204" pitchFamily="34" charset="0"/>
              </a:rPr>
            </a:br>
            <a:r>
              <a:rPr lang="en-US" sz="3600" dirty="0" smtClean="0">
                <a:latin typeface="Calibri Light" panose="020F0302020204030204" pitchFamily="34" charset="0"/>
              </a:rPr>
              <a:t>A.  Hereditary </a:t>
            </a:r>
            <a:r>
              <a:rPr lang="en-US" sz="3600" dirty="0">
                <a:latin typeface="Calibri Light" panose="020F0302020204030204" pitchFamily="34" charset="0"/>
              </a:rPr>
              <a:t>Spherocytosis</a:t>
            </a:r>
          </a:p>
        </p:txBody>
      </p:sp>
      <p:sp>
        <p:nvSpPr>
          <p:cNvPr id="3" name="Content Placeholder 2"/>
          <p:cNvSpPr>
            <a:spLocks noGrp="1"/>
          </p:cNvSpPr>
          <p:nvPr>
            <p:ph idx="1"/>
          </p:nvPr>
        </p:nvSpPr>
        <p:spPr>
          <a:xfrm>
            <a:off x="634541" y="2057400"/>
            <a:ext cx="7886700" cy="4363046"/>
          </a:xfrm>
        </p:spPr>
        <p:txBody>
          <a:bodyPr>
            <a:normAutofit/>
          </a:bodyPr>
          <a:lstStyle/>
          <a:p>
            <a:pPr>
              <a:spcAft>
                <a:spcPts val="375"/>
              </a:spcAft>
              <a:defRPr/>
            </a:pPr>
            <a:r>
              <a:rPr lang="en-US" sz="1400" dirty="0"/>
              <a:t>Abnormalities of </a:t>
            </a:r>
            <a:r>
              <a:rPr lang="en-US" sz="1400" dirty="0" err="1"/>
              <a:t>ankyrin</a:t>
            </a:r>
            <a:r>
              <a:rPr lang="en-US" sz="1400" dirty="0"/>
              <a:t>, </a:t>
            </a:r>
            <a:r>
              <a:rPr lang="en-US" sz="1400" dirty="0" err="1"/>
              <a:t>spectrin</a:t>
            </a:r>
            <a:r>
              <a:rPr lang="en-US" sz="1400" dirty="0"/>
              <a:t>, Protein 4.2 or Band 3</a:t>
            </a:r>
          </a:p>
          <a:p>
            <a:pPr>
              <a:spcAft>
                <a:spcPts val="375"/>
              </a:spcAft>
              <a:defRPr/>
            </a:pPr>
            <a:endParaRPr lang="en-US" sz="700" dirty="0"/>
          </a:p>
          <a:p>
            <a:pPr>
              <a:spcAft>
                <a:spcPts val="375"/>
              </a:spcAft>
              <a:defRPr/>
            </a:pPr>
            <a:r>
              <a:rPr lang="en-US" sz="1400" dirty="0"/>
              <a:t>Form a complex that holds cytoskeleton to lipid bilayer (vertical abnormality)</a:t>
            </a:r>
          </a:p>
          <a:p>
            <a:pPr>
              <a:spcAft>
                <a:spcPts val="375"/>
              </a:spcAft>
              <a:defRPr/>
            </a:pPr>
            <a:endParaRPr lang="en-US" sz="700" dirty="0"/>
          </a:p>
          <a:p>
            <a:pPr>
              <a:spcAft>
                <a:spcPts val="375"/>
              </a:spcAft>
              <a:defRPr/>
            </a:pPr>
            <a:r>
              <a:rPr lang="en-US" sz="1400" dirty="0" err="1"/>
              <a:t>Ankryin</a:t>
            </a:r>
            <a:r>
              <a:rPr lang="en-US" sz="1400" dirty="0"/>
              <a:t> abnormalities most common</a:t>
            </a:r>
          </a:p>
          <a:p>
            <a:pPr lvl="1">
              <a:spcAft>
                <a:spcPts val="375"/>
              </a:spcAft>
              <a:defRPr/>
            </a:pPr>
            <a:endParaRPr lang="en-US" sz="700" dirty="0"/>
          </a:p>
          <a:p>
            <a:pPr>
              <a:spcAft>
                <a:spcPts val="375"/>
              </a:spcAft>
              <a:defRPr/>
            </a:pPr>
            <a:r>
              <a:rPr lang="en-US" sz="1400" dirty="0"/>
              <a:t>Inheritance:  </a:t>
            </a:r>
          </a:p>
          <a:p>
            <a:pPr lvl="1">
              <a:spcAft>
                <a:spcPts val="375"/>
              </a:spcAft>
              <a:defRPr/>
            </a:pPr>
            <a:r>
              <a:rPr lang="en-US" sz="1400" dirty="0"/>
              <a:t>Autosomal dominant (majority 75%)</a:t>
            </a:r>
          </a:p>
          <a:p>
            <a:pPr lvl="1">
              <a:spcAft>
                <a:spcPts val="375"/>
              </a:spcAft>
              <a:defRPr/>
            </a:pPr>
            <a:r>
              <a:rPr lang="en-US" sz="1400" dirty="0"/>
              <a:t>Autosomal recessive (most clinically severe, 25%)</a:t>
            </a:r>
          </a:p>
          <a:p>
            <a:pPr lvl="1">
              <a:spcAft>
                <a:spcPts val="375"/>
              </a:spcAft>
              <a:defRPr/>
            </a:pPr>
            <a:endParaRPr lang="en-US" sz="700" dirty="0"/>
          </a:p>
          <a:p>
            <a:pPr lvl="1">
              <a:spcAft>
                <a:spcPts val="375"/>
              </a:spcAft>
              <a:defRPr/>
            </a:pPr>
            <a:r>
              <a:rPr lang="en-US" sz="1400" dirty="0"/>
              <a:t>Abnormalities in Beta </a:t>
            </a:r>
            <a:r>
              <a:rPr lang="en-US" sz="1400" dirty="0" err="1"/>
              <a:t>spectrin</a:t>
            </a:r>
            <a:r>
              <a:rPr lang="en-US" sz="1400" dirty="0"/>
              <a:t> also common                    Abnormalities in alpha </a:t>
            </a:r>
            <a:r>
              <a:rPr lang="en-US" sz="1400" dirty="0" err="1"/>
              <a:t>spectrin</a:t>
            </a:r>
            <a:r>
              <a:rPr lang="en-US" sz="1400" dirty="0"/>
              <a:t> are more severe</a:t>
            </a:r>
          </a:p>
          <a:p>
            <a:pPr marL="685800" lvl="2" indent="0">
              <a:spcAft>
                <a:spcPts val="375"/>
              </a:spcAft>
              <a:buNone/>
              <a:defRPr/>
            </a:pPr>
            <a:r>
              <a:rPr lang="en-US" sz="1400" dirty="0"/>
              <a:t>- high binding affinity to </a:t>
            </a:r>
            <a:r>
              <a:rPr lang="en-US" sz="1400" dirty="0" err="1"/>
              <a:t>ankyrin</a:t>
            </a:r>
            <a:r>
              <a:rPr lang="en-US" sz="1400" dirty="0"/>
              <a:t>			- Made 3 fold more than beta </a:t>
            </a:r>
            <a:r>
              <a:rPr lang="en-US" sz="1400" dirty="0" err="1"/>
              <a:t>spectrin</a:t>
            </a:r>
            <a:endParaRPr lang="en-US" sz="1400" dirty="0"/>
          </a:p>
          <a:p>
            <a:pPr marL="342900" lvl="1" indent="0">
              <a:spcAft>
                <a:spcPts val="375"/>
              </a:spcAft>
              <a:buNone/>
              <a:defRPr/>
            </a:pPr>
            <a:r>
              <a:rPr lang="en-US" sz="1400" dirty="0"/>
              <a:t>	- Made three-fold less than alpha </a:t>
            </a:r>
            <a:r>
              <a:rPr lang="en-US" sz="1400" dirty="0" err="1"/>
              <a:t>spectrin</a:t>
            </a:r>
            <a:r>
              <a:rPr lang="en-US" sz="1400" dirty="0"/>
              <a:t>		-usually autosomal recessive</a:t>
            </a:r>
          </a:p>
          <a:p>
            <a:pPr lvl="1">
              <a:spcAft>
                <a:spcPts val="375"/>
              </a:spcAft>
              <a:defRPr/>
            </a:pPr>
            <a:endParaRPr lang="en-US" sz="1400" dirty="0"/>
          </a:p>
          <a:p>
            <a:endParaRPr lang="en-US" sz="1400" dirty="0"/>
          </a:p>
        </p:txBody>
      </p:sp>
    </p:spTree>
    <p:extLst>
      <p:ext uri="{BB962C8B-B14F-4D97-AF65-F5344CB8AC3E}">
        <p14:creationId xmlns:p14="http://schemas.microsoft.com/office/powerpoint/2010/main" val="143339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libri Light" panose="020F0302020204030204" pitchFamily="34" charset="0"/>
              </a:rPr>
              <a:t>Red blood cell lipid bilayer and cytoskeleton </a:t>
            </a:r>
            <a:endParaRPr lang="en-US" sz="3600" dirty="0">
              <a:latin typeface="Calibri Light" panose="020F0302020204030204" pitchFamily="34" charset="0"/>
            </a:endParaRPr>
          </a:p>
        </p:txBody>
      </p:sp>
      <p:sp>
        <p:nvSpPr>
          <p:cNvPr id="3" name="Content Placeholder 2"/>
          <p:cNvSpPr>
            <a:spLocks noGrp="1"/>
          </p:cNvSpPr>
          <p:nvPr>
            <p:ph idx="1"/>
          </p:nvPr>
        </p:nvSpPr>
        <p:spPr>
          <a:xfrm>
            <a:off x="628650" y="1460896"/>
            <a:ext cx="7886700" cy="3263504"/>
          </a:xfrm>
        </p:spPr>
        <p:txBody>
          <a:bodyPr/>
          <a:lstStyle/>
          <a:p>
            <a:pPr lvl="1"/>
            <a:r>
              <a:rPr lang="en-US" sz="2000" dirty="0" smtClean="0">
                <a:latin typeface="Calibri Light" panose="020F0302020204030204" pitchFamily="34" charset="0"/>
              </a:rPr>
              <a:t>Red cell membrane – lipid bilayer</a:t>
            </a:r>
          </a:p>
          <a:p>
            <a:pPr lvl="1"/>
            <a:r>
              <a:rPr lang="en-US" sz="2000" dirty="0" smtClean="0">
                <a:latin typeface="Calibri Light" panose="020F0302020204030204" pitchFamily="34" charset="0"/>
              </a:rPr>
              <a:t>Under membrane, has a flexible, fluid cytoskeleton</a:t>
            </a:r>
          </a:p>
          <a:p>
            <a:pPr lvl="1"/>
            <a:r>
              <a:rPr lang="en-US" sz="2000" dirty="0" smtClean="0">
                <a:latin typeface="Calibri Light" panose="020F0302020204030204" pitchFamily="34" charset="0"/>
              </a:rPr>
              <a:t>Mutations affected vertical connection:  spherocytosis</a:t>
            </a:r>
          </a:p>
          <a:p>
            <a:pPr lvl="1"/>
            <a:r>
              <a:rPr lang="en-US" sz="2000" dirty="0" smtClean="0">
                <a:latin typeface="Calibri Light" panose="020F0302020204030204" pitchFamily="34" charset="0"/>
              </a:rPr>
              <a:t>Mutations with horizontal connection:  </a:t>
            </a:r>
            <a:r>
              <a:rPr lang="en-US" sz="2000" dirty="0" err="1" smtClean="0">
                <a:latin typeface="Calibri Light" panose="020F0302020204030204" pitchFamily="34" charset="0"/>
              </a:rPr>
              <a:t>elliptocytosis</a:t>
            </a:r>
            <a:r>
              <a:rPr lang="en-US" sz="2000" dirty="0" smtClean="0">
                <a:latin typeface="Calibri Light" panose="020F0302020204030204" pitchFamily="34" charset="0"/>
              </a:rPr>
              <a:t>, </a:t>
            </a:r>
            <a:r>
              <a:rPr lang="en-US" sz="2000" dirty="0" err="1" smtClean="0">
                <a:latin typeface="Calibri Light" panose="020F0302020204030204" pitchFamily="34" charset="0"/>
              </a:rPr>
              <a:t>ovalocytosis</a:t>
            </a:r>
            <a:r>
              <a:rPr lang="en-US" sz="2000" dirty="0" smtClean="0">
                <a:latin typeface="Calibri Light" panose="020F0302020204030204" pitchFamily="34" charset="0"/>
              </a:rPr>
              <a:t> </a:t>
            </a:r>
          </a:p>
          <a:p>
            <a:pPr lvl="1"/>
            <a:endParaRPr lang="en-US" sz="2400" dirty="0">
              <a:latin typeface="Calibri Light" panose="020F0302020204030204" pitchFamily="34" charset="0"/>
            </a:endParaRPr>
          </a:p>
          <a:p>
            <a:pPr lvl="1"/>
            <a:endParaRPr lang="en-US" sz="2400" b="1" dirty="0">
              <a:latin typeface="Calibri Light" panose="020F0302020204030204" pitchFamily="34" charset="0"/>
            </a:endParaRPr>
          </a:p>
        </p:txBody>
      </p:sp>
      <p:sp>
        <p:nvSpPr>
          <p:cNvPr id="6" name="Block Arc 5"/>
          <p:cNvSpPr/>
          <p:nvPr/>
        </p:nvSpPr>
        <p:spPr>
          <a:xfrm>
            <a:off x="1600200" y="3686175"/>
            <a:ext cx="5067300" cy="3067050"/>
          </a:xfrm>
          <a:prstGeom prst="blockArc">
            <a:avLst>
              <a:gd name="adj1" fmla="val 10800000"/>
              <a:gd name="adj2" fmla="val 21588548"/>
              <a:gd name="adj3" fmla="val 597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Curved Connector 10"/>
          <p:cNvCxnSpPr/>
          <p:nvPr/>
        </p:nvCxnSpPr>
        <p:spPr>
          <a:xfrm rot="5400000" flipH="1" flipV="1">
            <a:off x="1937476" y="4446304"/>
            <a:ext cx="716099" cy="56792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3648076" y="3952875"/>
            <a:ext cx="895349" cy="19808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4580705" y="3985737"/>
            <a:ext cx="934270" cy="33932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6200000" flipH="1">
            <a:off x="5563729" y="4266438"/>
            <a:ext cx="600197" cy="5834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16200000" flipV="1">
            <a:off x="6031256" y="5040900"/>
            <a:ext cx="493820" cy="24526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2703908" y="4042517"/>
            <a:ext cx="981075" cy="45671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2958408" y="3686175"/>
            <a:ext cx="137813" cy="454389"/>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229885" y="4183336"/>
            <a:ext cx="184475" cy="175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18760" y="4270872"/>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062801" y="3797315"/>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35101" y="3670659"/>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879825" y="3864358"/>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25270" y="5024582"/>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702834" y="4927544"/>
            <a:ext cx="1169194" cy="369332"/>
          </a:xfrm>
          <a:prstGeom prst="rect">
            <a:avLst/>
          </a:prstGeom>
          <a:noFill/>
        </p:spPr>
        <p:txBody>
          <a:bodyPr wrap="square" rtlCol="0">
            <a:spAutoFit/>
          </a:bodyPr>
          <a:lstStyle/>
          <a:p>
            <a:r>
              <a:rPr lang="en-US" dirty="0" smtClean="0"/>
              <a:t>Band 3</a:t>
            </a:r>
            <a:endParaRPr lang="en-US" dirty="0"/>
          </a:p>
        </p:txBody>
      </p:sp>
      <p:cxnSp>
        <p:nvCxnSpPr>
          <p:cNvPr id="50" name="Curved Connector 49"/>
          <p:cNvCxnSpPr/>
          <p:nvPr/>
        </p:nvCxnSpPr>
        <p:spPr>
          <a:xfrm flipV="1">
            <a:off x="2820581" y="5409813"/>
            <a:ext cx="895349" cy="19808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84983" y="5296267"/>
            <a:ext cx="1649612" cy="369332"/>
          </a:xfrm>
          <a:prstGeom prst="rect">
            <a:avLst/>
          </a:prstGeom>
          <a:noFill/>
        </p:spPr>
        <p:txBody>
          <a:bodyPr wrap="square" rtlCol="0">
            <a:spAutoFit/>
          </a:bodyPr>
          <a:lstStyle/>
          <a:p>
            <a:r>
              <a:rPr lang="en-US" dirty="0" smtClean="0"/>
              <a:t>alpha </a:t>
            </a:r>
            <a:r>
              <a:rPr lang="en-US" dirty="0" err="1" smtClean="0"/>
              <a:t>spectrin</a:t>
            </a:r>
            <a:endParaRPr lang="en-US" dirty="0"/>
          </a:p>
        </p:txBody>
      </p:sp>
      <p:sp>
        <p:nvSpPr>
          <p:cNvPr id="53" name="Diamond 52"/>
          <p:cNvSpPr/>
          <p:nvPr/>
        </p:nvSpPr>
        <p:spPr>
          <a:xfrm>
            <a:off x="2296568" y="4263158"/>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266407" y="4642479"/>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001813" y="3939385"/>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032198" y="3797212"/>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2954458" y="3984877"/>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86655" y="4660628"/>
            <a:ext cx="1000123" cy="369332"/>
          </a:xfrm>
          <a:prstGeom prst="rect">
            <a:avLst/>
          </a:prstGeom>
          <a:noFill/>
        </p:spPr>
        <p:txBody>
          <a:bodyPr wrap="square" rtlCol="0">
            <a:spAutoFit/>
          </a:bodyPr>
          <a:lstStyle/>
          <a:p>
            <a:r>
              <a:rPr lang="en-US" dirty="0" err="1" smtClean="0"/>
              <a:t>ankrin</a:t>
            </a:r>
            <a:endParaRPr lang="en-US" dirty="0"/>
          </a:p>
        </p:txBody>
      </p:sp>
      <p:sp>
        <p:nvSpPr>
          <p:cNvPr id="66" name="Diamond 65"/>
          <p:cNvSpPr/>
          <p:nvPr/>
        </p:nvSpPr>
        <p:spPr>
          <a:xfrm>
            <a:off x="6187755" y="4911153"/>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866429" y="4385695"/>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33024" y="4851529"/>
            <a:ext cx="169513" cy="112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urved Connector 69"/>
          <p:cNvCxnSpPr/>
          <p:nvPr/>
        </p:nvCxnSpPr>
        <p:spPr>
          <a:xfrm flipV="1">
            <a:off x="2934371" y="5688712"/>
            <a:ext cx="664070" cy="151259"/>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flipV="1">
            <a:off x="3853308" y="3912467"/>
            <a:ext cx="903383" cy="149937"/>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flipV="1">
            <a:off x="2844964" y="4116006"/>
            <a:ext cx="897170" cy="192848"/>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flipV="1">
            <a:off x="2209725" y="4394158"/>
            <a:ext cx="664070" cy="151259"/>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4" name="Curved Connector 73"/>
          <p:cNvCxnSpPr>
            <a:endCxn id="66" idx="1"/>
          </p:cNvCxnSpPr>
          <p:nvPr/>
        </p:nvCxnSpPr>
        <p:spPr>
          <a:xfrm rot="16200000" flipH="1">
            <a:off x="5976451" y="4846546"/>
            <a:ext cx="338999" cy="83606"/>
          </a:xfrm>
          <a:prstGeom prst="curvedConnector2">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5" name="Curved Connector 74"/>
          <p:cNvCxnSpPr/>
          <p:nvPr/>
        </p:nvCxnSpPr>
        <p:spPr>
          <a:xfrm>
            <a:off x="4704979" y="3984877"/>
            <a:ext cx="801291" cy="514351"/>
          </a:xfrm>
          <a:prstGeom prst="curvedConnector3">
            <a:avLst>
              <a:gd name="adj1" fmla="val 50000"/>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684984" y="5628640"/>
            <a:ext cx="1160711" cy="646331"/>
          </a:xfrm>
          <a:prstGeom prst="rect">
            <a:avLst/>
          </a:prstGeom>
          <a:noFill/>
        </p:spPr>
        <p:txBody>
          <a:bodyPr wrap="square" rtlCol="0">
            <a:spAutoFit/>
          </a:bodyPr>
          <a:lstStyle/>
          <a:p>
            <a:r>
              <a:rPr lang="en-US" dirty="0" smtClean="0"/>
              <a:t>Beta </a:t>
            </a:r>
            <a:r>
              <a:rPr lang="en-US" dirty="0" err="1" smtClean="0"/>
              <a:t>spectrin</a:t>
            </a:r>
            <a:endParaRPr lang="en-US" dirty="0"/>
          </a:p>
        </p:txBody>
      </p:sp>
    </p:spTree>
    <p:extLst>
      <p:ext uri="{BB962C8B-B14F-4D97-AF65-F5344CB8AC3E}">
        <p14:creationId xmlns:p14="http://schemas.microsoft.com/office/powerpoint/2010/main" val="3472833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Membrane defects:  </a:t>
            </a:r>
            <a:br>
              <a:rPr lang="en-US" sz="3600" u="sng" dirty="0">
                <a:latin typeface="Calibri Light" panose="020F0302020204030204" pitchFamily="34" charset="0"/>
              </a:rPr>
            </a:br>
            <a:r>
              <a:rPr lang="en-US" sz="3600" dirty="0">
                <a:latin typeface="Calibri Light" panose="020F0302020204030204" pitchFamily="34" charset="0"/>
              </a:rPr>
              <a:t>A.  Hereditary Spherocytosis</a:t>
            </a:r>
          </a:p>
        </p:txBody>
      </p:sp>
      <p:sp>
        <p:nvSpPr>
          <p:cNvPr id="3" name="Content Placeholder 2"/>
          <p:cNvSpPr>
            <a:spLocks noGrp="1"/>
          </p:cNvSpPr>
          <p:nvPr>
            <p:ph idx="1"/>
          </p:nvPr>
        </p:nvSpPr>
        <p:spPr>
          <a:xfrm>
            <a:off x="457200" y="1828800"/>
            <a:ext cx="8382000" cy="4525963"/>
          </a:xfrm>
        </p:spPr>
        <p:txBody>
          <a:bodyPr/>
          <a:lstStyle/>
          <a:p>
            <a:r>
              <a:rPr lang="en-US" sz="2800" dirty="0" smtClean="0"/>
              <a:t>Diagnosis:</a:t>
            </a:r>
          </a:p>
          <a:p>
            <a:pPr lvl="1"/>
            <a:r>
              <a:rPr lang="en-US" sz="2400" dirty="0" smtClean="0"/>
              <a:t>Osmotic Fragility</a:t>
            </a:r>
          </a:p>
          <a:p>
            <a:pPr lvl="3"/>
            <a:r>
              <a:rPr lang="en-US" sz="1800" dirty="0" smtClean="0"/>
              <a:t>Red Blood Cell lysis in different hypotonic NACL concentrations</a:t>
            </a:r>
          </a:p>
          <a:p>
            <a:pPr lvl="3"/>
            <a:r>
              <a:rPr lang="en-US" sz="1800" dirty="0" smtClean="0"/>
              <a:t>HS patients have increased fragility</a:t>
            </a:r>
          </a:p>
          <a:p>
            <a:pPr lvl="6"/>
            <a:endParaRPr lang="en-US" sz="1800" dirty="0"/>
          </a:p>
          <a:p>
            <a:pPr lvl="1"/>
            <a:r>
              <a:rPr lang="en-US" sz="2400" dirty="0" smtClean="0"/>
              <a:t>Eosin-5-maleimide</a:t>
            </a:r>
          </a:p>
          <a:p>
            <a:pPr lvl="2"/>
            <a:r>
              <a:rPr lang="en-US" sz="2000" dirty="0" smtClean="0"/>
              <a:t>Binds normal red blood cells with Band 3 on lipid bilayer</a:t>
            </a:r>
          </a:p>
          <a:p>
            <a:pPr lvl="2"/>
            <a:r>
              <a:rPr lang="en-US" sz="2000" dirty="0" smtClean="0"/>
              <a:t>Normal levels of Band 3 with </a:t>
            </a:r>
            <a:r>
              <a:rPr lang="en-US" sz="2000" dirty="0" err="1" smtClean="0"/>
              <a:t>ankryin</a:t>
            </a:r>
            <a:r>
              <a:rPr lang="en-US" sz="2000" dirty="0" smtClean="0"/>
              <a:t>, Protein 4.2, </a:t>
            </a:r>
            <a:r>
              <a:rPr lang="en-US" sz="2000" dirty="0" err="1" smtClean="0"/>
              <a:t>spectrin</a:t>
            </a:r>
            <a:r>
              <a:rPr lang="en-US" sz="2000" dirty="0" smtClean="0"/>
              <a:t> complex</a:t>
            </a:r>
          </a:p>
          <a:p>
            <a:pPr lvl="2"/>
            <a:r>
              <a:rPr lang="en-US" sz="2000" dirty="0" smtClean="0"/>
              <a:t>Flow cytometry measures amount bound on RBC</a:t>
            </a:r>
            <a:endParaRPr lang="en-US" sz="2000" dirty="0"/>
          </a:p>
        </p:txBody>
      </p:sp>
    </p:spTree>
    <p:extLst>
      <p:ext uri="{BB962C8B-B14F-4D97-AF65-F5344CB8AC3E}">
        <p14:creationId xmlns:p14="http://schemas.microsoft.com/office/powerpoint/2010/main" val="261599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09800"/>
            <a:ext cx="7569200" cy="1790700"/>
          </a:xfrm>
        </p:spPr>
        <p:txBody>
          <a:bodyPr>
            <a:noAutofit/>
          </a:bodyPr>
          <a:lstStyle/>
          <a:p>
            <a:pPr algn="l"/>
            <a:r>
              <a:rPr lang="en-US" sz="2700" dirty="0"/>
              <a:t>1. 	Red blood cell biology</a:t>
            </a:r>
            <a:br>
              <a:rPr lang="en-US" sz="2700" dirty="0"/>
            </a:br>
            <a:r>
              <a:rPr lang="en-US" sz="2700" dirty="0"/>
              <a:t>2.  	Hemolytic anemia:  definition, assessment</a:t>
            </a:r>
            <a:br>
              <a:rPr lang="en-US" sz="2700" dirty="0"/>
            </a:br>
            <a:r>
              <a:rPr lang="en-US" sz="2700" dirty="0"/>
              <a:t>3. 	Approach to diagnosis</a:t>
            </a:r>
            <a:br>
              <a:rPr lang="en-US" sz="2700" dirty="0"/>
            </a:br>
            <a:r>
              <a:rPr lang="en-US" sz="2700" dirty="0"/>
              <a:t>4. 	</a:t>
            </a:r>
            <a:r>
              <a:rPr lang="en-US" sz="2700" dirty="0" err="1"/>
              <a:t>Microangiopathic</a:t>
            </a:r>
            <a:r>
              <a:rPr lang="en-US" sz="2700" dirty="0"/>
              <a:t> hemolytic anemias</a:t>
            </a:r>
            <a:br>
              <a:rPr lang="en-US" sz="2700" dirty="0"/>
            </a:br>
            <a:r>
              <a:rPr lang="en-US" sz="2700" dirty="0"/>
              <a:t>5.	Congenital hemolytic anemias</a:t>
            </a:r>
            <a:br>
              <a:rPr lang="en-US" sz="2700" dirty="0"/>
            </a:br>
            <a:r>
              <a:rPr lang="en-US" sz="2700" dirty="0"/>
              <a:t>		A.  membrane defects</a:t>
            </a:r>
            <a:br>
              <a:rPr lang="en-US" sz="2700" dirty="0"/>
            </a:br>
            <a:r>
              <a:rPr lang="en-US" sz="2700" dirty="0"/>
              <a:t>		B.  enzyme deficiencies</a:t>
            </a:r>
            <a:br>
              <a:rPr lang="en-US" sz="2700" dirty="0"/>
            </a:br>
            <a:r>
              <a:rPr lang="en-US" sz="2700" dirty="0"/>
              <a:t>		C.  Hemoglobin abnormalities</a:t>
            </a:r>
            <a:br>
              <a:rPr lang="en-US" sz="2700" dirty="0"/>
            </a:br>
            <a:r>
              <a:rPr lang="en-US" sz="2700" dirty="0"/>
              <a:t>6. 	Acquired hemolytic anemias</a:t>
            </a:r>
            <a:br>
              <a:rPr lang="en-US" sz="2700" dirty="0"/>
            </a:br>
            <a:r>
              <a:rPr lang="en-US" sz="2700" dirty="0"/>
              <a:t>		A.  Immune</a:t>
            </a:r>
            <a:br>
              <a:rPr lang="en-US" sz="2700" dirty="0"/>
            </a:br>
            <a:r>
              <a:rPr lang="en-US" sz="2700" dirty="0"/>
              <a:t>		B.  Non-immune</a:t>
            </a:r>
          </a:p>
        </p:txBody>
      </p:sp>
    </p:spTree>
    <p:extLst>
      <p:ext uri="{BB962C8B-B14F-4D97-AF65-F5344CB8AC3E}">
        <p14:creationId xmlns:p14="http://schemas.microsoft.com/office/powerpoint/2010/main" val="1186972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67" y="457200"/>
            <a:ext cx="8229600" cy="1143000"/>
          </a:xfrm>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Membrane defects:  </a:t>
            </a:r>
            <a:br>
              <a:rPr lang="en-US" sz="3600" u="sng" dirty="0">
                <a:latin typeface="Calibri Light" panose="020F0302020204030204" pitchFamily="34" charset="0"/>
              </a:rPr>
            </a:br>
            <a:r>
              <a:rPr lang="en-US" sz="3600" dirty="0" smtClean="0">
                <a:latin typeface="Calibri Light" panose="020F0302020204030204" pitchFamily="34" charset="0"/>
              </a:rPr>
              <a:t>B.  Hereditary </a:t>
            </a:r>
            <a:r>
              <a:rPr lang="en-US" sz="3600" dirty="0" err="1" smtClean="0">
                <a:latin typeface="Calibri Light" panose="020F0302020204030204" pitchFamily="34" charset="0"/>
              </a:rPr>
              <a:t>Elliptocytosis</a:t>
            </a:r>
            <a:endParaRPr lang="en-US" sz="3600" dirty="0">
              <a:latin typeface="Calibri Light" panose="020F0302020204030204" pitchFamily="34" charset="0"/>
            </a:endParaRPr>
          </a:p>
        </p:txBody>
      </p:sp>
      <p:sp>
        <p:nvSpPr>
          <p:cNvPr id="3" name="Content Placeholder 2"/>
          <p:cNvSpPr>
            <a:spLocks noGrp="1"/>
          </p:cNvSpPr>
          <p:nvPr>
            <p:ph idx="1"/>
          </p:nvPr>
        </p:nvSpPr>
        <p:spPr>
          <a:xfrm>
            <a:off x="497617" y="2057400"/>
            <a:ext cx="7886700" cy="4170759"/>
          </a:xfrm>
        </p:spPr>
        <p:txBody>
          <a:bodyPr>
            <a:noAutofit/>
          </a:bodyPr>
          <a:lstStyle/>
          <a:p>
            <a:pPr>
              <a:spcAft>
                <a:spcPts val="375"/>
              </a:spcAft>
              <a:defRPr/>
            </a:pPr>
            <a:r>
              <a:rPr lang="en-US" sz="1600" dirty="0"/>
              <a:t>Abnormalities of </a:t>
            </a:r>
            <a:r>
              <a:rPr lang="en-US" sz="1600" dirty="0" err="1"/>
              <a:t>ankyrin</a:t>
            </a:r>
            <a:r>
              <a:rPr lang="en-US" sz="1600" dirty="0"/>
              <a:t>, </a:t>
            </a:r>
            <a:r>
              <a:rPr lang="en-US" sz="1600" dirty="0" err="1"/>
              <a:t>spectrin</a:t>
            </a:r>
            <a:r>
              <a:rPr lang="en-US" sz="1600" dirty="0"/>
              <a:t>, Protein 4.2 or Band 3</a:t>
            </a:r>
          </a:p>
          <a:p>
            <a:pPr>
              <a:spcAft>
                <a:spcPts val="375"/>
              </a:spcAft>
              <a:defRPr/>
            </a:pPr>
            <a:endParaRPr lang="en-US" sz="800" dirty="0"/>
          </a:p>
          <a:p>
            <a:pPr>
              <a:spcAft>
                <a:spcPts val="375"/>
              </a:spcAft>
              <a:defRPr/>
            </a:pPr>
            <a:r>
              <a:rPr lang="en-US" sz="1600" dirty="0"/>
              <a:t>Southeast Asian, African, Mediterranean background</a:t>
            </a:r>
          </a:p>
          <a:p>
            <a:pPr>
              <a:spcAft>
                <a:spcPts val="375"/>
              </a:spcAft>
              <a:defRPr/>
            </a:pPr>
            <a:endParaRPr lang="en-US" sz="800" dirty="0"/>
          </a:p>
          <a:p>
            <a:pPr>
              <a:spcAft>
                <a:spcPts val="375"/>
              </a:spcAft>
              <a:defRPr/>
            </a:pPr>
            <a:r>
              <a:rPr lang="en-US" sz="1600" dirty="0"/>
              <a:t>Horizontal defects – lead to </a:t>
            </a:r>
            <a:r>
              <a:rPr lang="en-US" sz="1600" dirty="0" err="1"/>
              <a:t>elliptocyte</a:t>
            </a:r>
            <a:r>
              <a:rPr lang="en-US" sz="1600" dirty="0"/>
              <a:t> shape</a:t>
            </a:r>
          </a:p>
          <a:p>
            <a:pPr>
              <a:spcAft>
                <a:spcPts val="375"/>
              </a:spcAft>
              <a:defRPr/>
            </a:pPr>
            <a:endParaRPr lang="en-US" sz="800" dirty="0"/>
          </a:p>
          <a:p>
            <a:pPr>
              <a:spcAft>
                <a:spcPts val="375"/>
              </a:spcAft>
              <a:defRPr/>
            </a:pPr>
            <a:r>
              <a:rPr lang="en-US" sz="1600" dirty="0"/>
              <a:t>Range of clinical severity, most minimal hemolysis, Large spleen </a:t>
            </a:r>
          </a:p>
          <a:p>
            <a:pPr>
              <a:spcAft>
                <a:spcPts val="375"/>
              </a:spcAft>
              <a:defRPr/>
            </a:pPr>
            <a:endParaRPr lang="en-US" sz="800" dirty="0"/>
          </a:p>
          <a:p>
            <a:pPr>
              <a:spcAft>
                <a:spcPts val="375"/>
              </a:spcAft>
              <a:defRPr/>
            </a:pPr>
            <a:r>
              <a:rPr lang="en-US" sz="1600" dirty="0"/>
              <a:t>Most are Autosomal Dominant</a:t>
            </a:r>
          </a:p>
          <a:p>
            <a:pPr>
              <a:spcAft>
                <a:spcPts val="375"/>
              </a:spcAft>
              <a:defRPr/>
            </a:pPr>
            <a:endParaRPr lang="en-US" sz="800" dirty="0"/>
          </a:p>
          <a:p>
            <a:pPr>
              <a:spcAft>
                <a:spcPts val="375"/>
              </a:spcAft>
              <a:defRPr/>
            </a:pPr>
            <a:r>
              <a:rPr lang="en-US" sz="1600" dirty="0"/>
              <a:t>May have </a:t>
            </a:r>
            <a:r>
              <a:rPr lang="en-US" sz="1600" dirty="0" err="1"/>
              <a:t>poikilocytosis</a:t>
            </a:r>
            <a:r>
              <a:rPr lang="en-US" sz="1600" dirty="0"/>
              <a:t> at birth</a:t>
            </a:r>
          </a:p>
          <a:p>
            <a:endParaRPr lang="en-US" sz="800" dirty="0"/>
          </a:p>
          <a:p>
            <a:r>
              <a:rPr lang="en-US" sz="1600" dirty="0"/>
              <a:t>Southeast Asian Variant:  due to single Band 3 mutation</a:t>
            </a:r>
          </a:p>
          <a:p>
            <a:pPr lvl="1"/>
            <a:r>
              <a:rPr lang="en-US" sz="1600" dirty="0"/>
              <a:t>Only heterozygous state, homozygosity is lethal</a:t>
            </a:r>
          </a:p>
        </p:txBody>
      </p:sp>
    </p:spTree>
    <p:extLst>
      <p:ext uri="{BB962C8B-B14F-4D97-AF65-F5344CB8AC3E}">
        <p14:creationId xmlns:p14="http://schemas.microsoft.com/office/powerpoint/2010/main" val="2168909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Membrane defects:  </a:t>
            </a:r>
            <a:br>
              <a:rPr lang="en-US" sz="3600" u="sng" dirty="0">
                <a:latin typeface="Calibri Light" panose="020F0302020204030204" pitchFamily="34" charset="0"/>
              </a:rPr>
            </a:br>
            <a:r>
              <a:rPr lang="en-US" sz="3600" dirty="0" smtClean="0">
                <a:latin typeface="Calibri Light" panose="020F0302020204030204" pitchFamily="34" charset="0"/>
              </a:rPr>
              <a:t>C.  </a:t>
            </a:r>
            <a:r>
              <a:rPr lang="en-US" sz="3600" dirty="0">
                <a:latin typeface="Calibri Light" panose="020F0302020204030204" pitchFamily="34" charset="0"/>
              </a:rPr>
              <a:t>Hereditary </a:t>
            </a:r>
            <a:r>
              <a:rPr lang="en-US" sz="3600" dirty="0" err="1" smtClean="0">
                <a:latin typeface="Calibri Light" panose="020F0302020204030204" pitchFamily="34" charset="0"/>
              </a:rPr>
              <a:t>Pyropoikilocytosis</a:t>
            </a:r>
            <a:endParaRPr lang="en-US" sz="3600" dirty="0">
              <a:latin typeface="Calibri Light" panose="020F0302020204030204" pitchFamily="34" charset="0"/>
            </a:endParaRPr>
          </a:p>
        </p:txBody>
      </p:sp>
      <p:sp>
        <p:nvSpPr>
          <p:cNvPr id="3" name="Content Placeholder 2"/>
          <p:cNvSpPr>
            <a:spLocks noGrp="1"/>
          </p:cNvSpPr>
          <p:nvPr>
            <p:ph idx="1"/>
          </p:nvPr>
        </p:nvSpPr>
        <p:spPr>
          <a:xfrm>
            <a:off x="457199" y="1752600"/>
            <a:ext cx="7858001" cy="3263504"/>
          </a:xfrm>
        </p:spPr>
        <p:txBody>
          <a:bodyPr/>
          <a:lstStyle/>
          <a:p>
            <a:r>
              <a:rPr lang="en-US" sz="2000" dirty="0" smtClean="0">
                <a:latin typeface="Calibri Light" panose="020F0302020204030204" pitchFamily="34" charset="0"/>
              </a:rPr>
              <a:t>Inheritance of HE abnormality</a:t>
            </a:r>
          </a:p>
          <a:p>
            <a:pPr marL="0" indent="0">
              <a:buNone/>
            </a:pPr>
            <a:endParaRPr lang="en-US" sz="1400" dirty="0" smtClean="0">
              <a:latin typeface="Calibri Light" panose="020F0302020204030204" pitchFamily="34" charset="0"/>
            </a:endParaRPr>
          </a:p>
          <a:p>
            <a:r>
              <a:rPr lang="en-US" sz="2000" dirty="0" smtClean="0">
                <a:latin typeface="Calibri Light" panose="020F0302020204030204" pitchFamily="34" charset="0"/>
              </a:rPr>
              <a:t>Also </a:t>
            </a:r>
            <a:r>
              <a:rPr lang="en-US" sz="2000" dirty="0" err="1" smtClean="0">
                <a:latin typeface="Calibri Light" panose="020F0302020204030204" pitchFamily="34" charset="0"/>
              </a:rPr>
              <a:t>spectrin</a:t>
            </a:r>
            <a:r>
              <a:rPr lang="en-US" sz="2000" dirty="0" smtClean="0">
                <a:latin typeface="Calibri Light" panose="020F0302020204030204" pitchFamily="34" charset="0"/>
              </a:rPr>
              <a:t> heterodimer formation abnormality</a:t>
            </a:r>
          </a:p>
          <a:p>
            <a:endParaRPr lang="en-US" sz="1400" dirty="0">
              <a:latin typeface="Calibri Light" panose="020F0302020204030204" pitchFamily="34" charset="0"/>
            </a:endParaRPr>
          </a:p>
          <a:p>
            <a:r>
              <a:rPr lang="en-US" sz="2000" dirty="0" smtClean="0">
                <a:latin typeface="Calibri Light" panose="020F0302020204030204" pitchFamily="34" charset="0"/>
              </a:rPr>
              <a:t>Most are African American</a:t>
            </a:r>
          </a:p>
          <a:p>
            <a:endParaRPr lang="en-US" sz="1400" dirty="0">
              <a:latin typeface="Calibri Light" panose="020F0302020204030204" pitchFamily="34" charset="0"/>
            </a:endParaRPr>
          </a:p>
          <a:p>
            <a:r>
              <a:rPr lang="en-US" sz="2000" dirty="0" smtClean="0">
                <a:latin typeface="Calibri Light" panose="020F0302020204030204" pitchFamily="34" charset="0"/>
              </a:rPr>
              <a:t>Range of clinical hemolysis, many are asymptomatic</a:t>
            </a:r>
          </a:p>
        </p:txBody>
      </p:sp>
      <p:pic>
        <p:nvPicPr>
          <p:cNvPr id="5" name="Picture 4"/>
          <p:cNvPicPr>
            <a:picLocks noChangeAspect="1"/>
          </p:cNvPicPr>
          <p:nvPr/>
        </p:nvPicPr>
        <p:blipFill>
          <a:blip r:embed="rId2"/>
          <a:stretch>
            <a:fillRect/>
          </a:stretch>
        </p:blipFill>
        <p:spPr>
          <a:xfrm>
            <a:off x="6318851" y="1851054"/>
            <a:ext cx="2625896" cy="2472719"/>
          </a:xfrm>
          <a:prstGeom prst="rect">
            <a:avLst/>
          </a:prstGeom>
        </p:spPr>
      </p:pic>
      <p:sp>
        <p:nvSpPr>
          <p:cNvPr id="6" name="TextBox 5"/>
          <p:cNvSpPr txBox="1"/>
          <p:nvPr/>
        </p:nvSpPr>
        <p:spPr>
          <a:xfrm>
            <a:off x="6487984" y="4323773"/>
            <a:ext cx="2287630" cy="1200329"/>
          </a:xfrm>
          <a:prstGeom prst="rect">
            <a:avLst/>
          </a:prstGeom>
          <a:noFill/>
        </p:spPr>
        <p:txBody>
          <a:bodyPr wrap="square" rtlCol="0">
            <a:spAutoFit/>
          </a:bodyPr>
          <a:lstStyle/>
          <a:p>
            <a:pPr fontAlgn="base"/>
            <a:r>
              <a:rPr lang="en-US" sz="1200" b="1" dirty="0">
                <a:solidFill>
                  <a:schemeClr val="bg1">
                    <a:lumMod val="50000"/>
                  </a:schemeClr>
                </a:solidFill>
              </a:rPr>
              <a:t>Hematology Images</a:t>
            </a:r>
          </a:p>
          <a:p>
            <a:pPr fontAlgn="base"/>
            <a:r>
              <a:rPr lang="en-US" sz="1200" dirty="0">
                <a:solidFill>
                  <a:schemeClr val="bg1">
                    <a:lumMod val="50000"/>
                  </a:schemeClr>
                </a:solidFill>
              </a:rPr>
              <a:t>by </a:t>
            </a:r>
            <a:r>
              <a:rPr lang="en-US" sz="1200" dirty="0" smtClean="0">
                <a:solidFill>
                  <a:schemeClr val="bg1">
                    <a:lumMod val="50000"/>
                  </a:schemeClr>
                </a:solidFill>
                <a:hlinkClick r:id="rId3"/>
              </a:rPr>
              <a:t>jessica-ucci9</a:t>
            </a:r>
            <a:r>
              <a:rPr lang="en-US" sz="1200" dirty="0">
                <a:solidFill>
                  <a:schemeClr val="bg1">
                    <a:lumMod val="50000"/>
                  </a:schemeClr>
                </a:solidFill>
              </a:rPr>
              <a:t>, May </a:t>
            </a:r>
            <a:r>
              <a:rPr lang="en-US" sz="1200" dirty="0" smtClean="0">
                <a:solidFill>
                  <a:schemeClr val="bg1">
                    <a:lumMod val="50000"/>
                  </a:schemeClr>
                </a:solidFill>
              </a:rPr>
              <a:t>2011   (Cram.com)</a:t>
            </a:r>
            <a:endParaRPr lang="en-US" sz="1200" dirty="0">
              <a:solidFill>
                <a:schemeClr val="bg1">
                  <a:lumMod val="50000"/>
                </a:schemeClr>
              </a:solidFill>
            </a:endParaRPr>
          </a:p>
          <a:p>
            <a:r>
              <a:rPr lang="en-US" dirty="0"/>
              <a:t/>
            </a:r>
            <a:br>
              <a:rPr lang="en-US" dirty="0"/>
            </a:br>
            <a:endParaRPr lang="en-US" dirty="0"/>
          </a:p>
        </p:txBody>
      </p:sp>
    </p:spTree>
    <p:extLst>
      <p:ext uri="{BB962C8B-B14F-4D97-AF65-F5344CB8AC3E}">
        <p14:creationId xmlns:p14="http://schemas.microsoft.com/office/powerpoint/2010/main" val="1772835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G6PD deficiency</a:t>
            </a:r>
          </a:p>
          <a:p>
            <a:endParaRPr lang="en-US" sz="2400" dirty="0" smtClean="0"/>
          </a:p>
          <a:p>
            <a:r>
              <a:rPr lang="en-US" sz="2400" dirty="0" smtClean="0"/>
              <a:t>Pyruvate Kinase deficiency</a:t>
            </a:r>
          </a:p>
          <a:p>
            <a:endParaRPr lang="en-US" sz="2400" dirty="0"/>
          </a:p>
          <a:p>
            <a:r>
              <a:rPr lang="en-US" sz="2400" dirty="0" smtClean="0"/>
              <a:t>Pyrimidine 5</a:t>
            </a:r>
            <a:r>
              <a:rPr lang="en-US" sz="2400" dirty="0"/>
              <a:t>′ </a:t>
            </a:r>
            <a:r>
              <a:rPr lang="en-US" sz="2400" dirty="0" err="1" smtClean="0"/>
              <a:t>nucleotidase</a:t>
            </a:r>
            <a:r>
              <a:rPr lang="en-US" sz="2400" dirty="0" smtClean="0"/>
              <a:t> deficiency</a:t>
            </a:r>
          </a:p>
          <a:p>
            <a:endParaRPr lang="en-US" sz="2400" dirty="0"/>
          </a:p>
        </p:txBody>
      </p:sp>
      <p:sp>
        <p:nvSpPr>
          <p:cNvPr id="4" name="Title 1"/>
          <p:cNvSpPr txBox="1">
            <a:spLocks/>
          </p:cNvSpPr>
          <p:nvPr/>
        </p:nvSpPr>
        <p:spPr>
          <a:xfrm>
            <a:off x="457200" y="682228"/>
            <a:ext cx="788670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Light" panose="020F0302020204030204" pitchFamily="34" charset="0"/>
              </a:rPr>
              <a:t>5.  Congenital hemolytic anemias  </a:t>
            </a:r>
            <a:br>
              <a:rPr lang="en-US" sz="3200" dirty="0">
                <a:latin typeface="Calibri Light" panose="020F0302020204030204" pitchFamily="34" charset="0"/>
              </a:rPr>
            </a:br>
            <a:r>
              <a:rPr lang="en-US" sz="3200" u="sng" dirty="0">
                <a:latin typeface="Calibri Light" panose="020F0302020204030204" pitchFamily="34" charset="0"/>
              </a:rPr>
              <a:t>RBC Enzyme Deficiencies:  </a:t>
            </a:r>
            <a:br>
              <a:rPr lang="en-US" sz="3200" u="sng" dirty="0">
                <a:latin typeface="Calibri Light" panose="020F0302020204030204" pitchFamily="34" charset="0"/>
              </a:rPr>
            </a:br>
            <a:endParaRPr lang="en-US" sz="3200" dirty="0">
              <a:latin typeface="Calibri Light" panose="020F0302020204030204" pitchFamily="34" charset="0"/>
            </a:endParaRPr>
          </a:p>
        </p:txBody>
      </p:sp>
    </p:spTree>
    <p:extLst>
      <p:ext uri="{BB962C8B-B14F-4D97-AF65-F5344CB8AC3E}">
        <p14:creationId xmlns:p14="http://schemas.microsoft.com/office/powerpoint/2010/main" val="2651428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Enzyme Deficiencies: </a:t>
            </a:r>
            <a:r>
              <a:rPr lang="en-US" sz="3600" u="sng" dirty="0" smtClean="0">
                <a:latin typeface="Calibri Light" panose="020F0302020204030204" pitchFamily="34" charset="0"/>
              </a:rPr>
              <a:t/>
            </a:r>
            <a:br>
              <a:rPr lang="en-US" sz="3600" u="sng" dirty="0" smtClean="0">
                <a:latin typeface="Calibri Light" panose="020F0302020204030204" pitchFamily="34" charset="0"/>
              </a:rPr>
            </a:br>
            <a:r>
              <a:rPr lang="en-US" sz="3600" dirty="0" smtClean="0">
                <a:latin typeface="Calibri Light" panose="020F0302020204030204" pitchFamily="34" charset="0"/>
              </a:rPr>
              <a:t>A. G6PD </a:t>
            </a:r>
            <a:r>
              <a:rPr lang="en-US" sz="3600" dirty="0">
                <a:latin typeface="Calibri Light" panose="020F0302020204030204" pitchFamily="34" charset="0"/>
              </a:rPr>
              <a:t>deficiency</a:t>
            </a:r>
          </a:p>
        </p:txBody>
      </p:sp>
      <p:sp>
        <p:nvSpPr>
          <p:cNvPr id="3" name="Content Placeholder 2"/>
          <p:cNvSpPr>
            <a:spLocks noGrp="1"/>
          </p:cNvSpPr>
          <p:nvPr>
            <p:ph idx="1"/>
          </p:nvPr>
        </p:nvSpPr>
        <p:spPr>
          <a:xfrm>
            <a:off x="438150" y="2057400"/>
            <a:ext cx="8077200" cy="3537347"/>
          </a:xfrm>
        </p:spPr>
        <p:txBody>
          <a:bodyPr>
            <a:noAutofit/>
          </a:bodyPr>
          <a:lstStyle/>
          <a:p>
            <a:pPr marL="82282" indent="0">
              <a:buNone/>
            </a:pPr>
            <a:r>
              <a:rPr lang="en-US" sz="1600" dirty="0"/>
              <a:t>Background:  </a:t>
            </a:r>
          </a:p>
          <a:p>
            <a:pPr marL="82282" indent="0">
              <a:buNone/>
            </a:pPr>
            <a:r>
              <a:rPr lang="en-US" sz="1600" dirty="0"/>
              <a:t>Hemoglobin and the </a:t>
            </a:r>
            <a:r>
              <a:rPr lang="en-US" sz="1600" dirty="0" err="1"/>
              <a:t>rbc</a:t>
            </a:r>
            <a:r>
              <a:rPr lang="en-US" sz="1600" dirty="0"/>
              <a:t> membrane are at constant risk for oxidant injury. </a:t>
            </a:r>
          </a:p>
          <a:p>
            <a:pPr marL="82282" indent="0">
              <a:buNone/>
            </a:pPr>
            <a:r>
              <a:rPr lang="en-US" sz="1600" dirty="0"/>
              <a:t>The red cell does not utilize the oxygen it carries and relies on glycolysis for energy.  </a:t>
            </a:r>
          </a:p>
          <a:p>
            <a:pPr marL="82282" indent="0">
              <a:buNone/>
            </a:pPr>
            <a:r>
              <a:rPr lang="en-US" sz="1600" dirty="0"/>
              <a:t>Hemoglobin remains soluble: if oxidized, can become insoluble and thus lead to hemolysis</a:t>
            </a:r>
          </a:p>
          <a:p>
            <a:pPr marL="82282" indent="0">
              <a:buNone/>
            </a:pPr>
            <a:r>
              <a:rPr lang="en-US" sz="1600" dirty="0"/>
              <a:t>Iron in </a:t>
            </a:r>
            <a:r>
              <a:rPr lang="en-US" sz="1600" dirty="0" err="1"/>
              <a:t>heme</a:t>
            </a:r>
            <a:r>
              <a:rPr lang="en-US" sz="1600" dirty="0"/>
              <a:t> is ferrous (reduced state), Fe (II) in order to maximally carry oxygen.  Ferric , Fe (III)  does not carry oxygen and is called </a:t>
            </a:r>
            <a:r>
              <a:rPr lang="en-US" sz="1600" dirty="0" err="1"/>
              <a:t>methemoglobin</a:t>
            </a:r>
            <a:endParaRPr lang="en-US" sz="1600" dirty="0"/>
          </a:p>
          <a:p>
            <a:pPr marL="82282" indent="0">
              <a:buNone/>
            </a:pPr>
            <a:r>
              <a:rPr lang="en-US" sz="1600" dirty="0"/>
              <a:t>G6PD is essential for maintaining a reducing environment in the red cell:  glutathione</a:t>
            </a:r>
          </a:p>
          <a:p>
            <a:pPr marL="82282" indent="0">
              <a:buNone/>
            </a:pPr>
            <a:r>
              <a:rPr lang="en-US" sz="1600" dirty="0"/>
              <a:t>HEXOSE MONOPHOSPHATE SHUNT</a:t>
            </a:r>
          </a:p>
          <a:p>
            <a:pPr marL="82282" indent="0">
              <a:buNone/>
            </a:pPr>
            <a:endParaRPr lang="en-US" sz="1600" dirty="0"/>
          </a:p>
          <a:p>
            <a:pPr marL="82282" indent="0">
              <a:buNone/>
            </a:pPr>
            <a:r>
              <a:rPr lang="en-US" sz="2400" dirty="0"/>
              <a:t>		</a:t>
            </a:r>
          </a:p>
          <a:p>
            <a:endParaRPr lang="en-US" sz="2400" dirty="0"/>
          </a:p>
        </p:txBody>
      </p:sp>
    </p:spTree>
    <p:extLst>
      <p:ext uri="{BB962C8B-B14F-4D97-AF65-F5344CB8AC3E}">
        <p14:creationId xmlns:p14="http://schemas.microsoft.com/office/powerpoint/2010/main" val="64245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1. </a:t>
            </a:r>
            <a:r>
              <a:rPr lang="en-US" dirty="0">
                <a:latin typeface="Calibri Light" panose="020F0302020204030204" pitchFamily="34" charset="0"/>
              </a:rPr>
              <a:t>Red Cell Biology</a:t>
            </a:r>
          </a:p>
        </p:txBody>
      </p:sp>
      <p:sp>
        <p:nvSpPr>
          <p:cNvPr id="3" name="Content Placeholder 2"/>
          <p:cNvSpPr>
            <a:spLocks noGrp="1"/>
          </p:cNvSpPr>
          <p:nvPr>
            <p:ph idx="1"/>
          </p:nvPr>
        </p:nvSpPr>
        <p:spPr>
          <a:xfrm>
            <a:off x="628650" y="1540252"/>
            <a:ext cx="8134350" cy="364748"/>
          </a:xfrm>
        </p:spPr>
        <p:txBody>
          <a:bodyPr/>
          <a:lstStyle/>
          <a:p>
            <a:pPr marL="0" indent="0">
              <a:buNone/>
            </a:pPr>
            <a:r>
              <a:rPr lang="en-US" sz="2400" dirty="0" smtClean="0"/>
              <a:t>Energy from glycolysis:  extracts energy from  glucose (10 steps)</a:t>
            </a:r>
          </a:p>
        </p:txBody>
      </p:sp>
      <p:sp>
        <p:nvSpPr>
          <p:cNvPr id="7" name="TextBox 6"/>
          <p:cNvSpPr txBox="1"/>
          <p:nvPr/>
        </p:nvSpPr>
        <p:spPr>
          <a:xfrm>
            <a:off x="2324100" y="3562350"/>
            <a:ext cx="876300" cy="369332"/>
          </a:xfrm>
          <a:prstGeom prst="rect">
            <a:avLst/>
          </a:prstGeom>
          <a:noFill/>
        </p:spPr>
        <p:txBody>
          <a:bodyPr wrap="square" rtlCol="0">
            <a:spAutoFit/>
          </a:bodyPr>
          <a:lstStyle/>
          <a:p>
            <a:endParaRPr lang="en-US" dirty="0"/>
          </a:p>
        </p:txBody>
      </p:sp>
      <p:sp>
        <p:nvSpPr>
          <p:cNvPr id="10" name="TextBox 9"/>
          <p:cNvSpPr txBox="1"/>
          <p:nvPr/>
        </p:nvSpPr>
        <p:spPr>
          <a:xfrm>
            <a:off x="552450" y="2738259"/>
            <a:ext cx="1047750" cy="338554"/>
          </a:xfrm>
          <a:prstGeom prst="rect">
            <a:avLst/>
          </a:prstGeom>
          <a:noFill/>
        </p:spPr>
        <p:txBody>
          <a:bodyPr wrap="square" rtlCol="0">
            <a:spAutoFit/>
          </a:bodyPr>
          <a:lstStyle/>
          <a:p>
            <a:r>
              <a:rPr lang="en-US" sz="1600" dirty="0" smtClean="0"/>
              <a:t>Glucose</a:t>
            </a:r>
            <a:endParaRPr lang="en-US" sz="1600" dirty="0"/>
          </a:p>
        </p:txBody>
      </p:sp>
      <p:sp>
        <p:nvSpPr>
          <p:cNvPr id="11" name="TextBox 10"/>
          <p:cNvSpPr txBox="1"/>
          <p:nvPr/>
        </p:nvSpPr>
        <p:spPr>
          <a:xfrm>
            <a:off x="7010399" y="5244658"/>
            <a:ext cx="2215931" cy="338554"/>
          </a:xfrm>
          <a:prstGeom prst="rect">
            <a:avLst/>
          </a:prstGeom>
          <a:noFill/>
        </p:spPr>
        <p:txBody>
          <a:bodyPr wrap="square" rtlCol="0">
            <a:spAutoFit/>
          </a:bodyPr>
          <a:lstStyle/>
          <a:p>
            <a:r>
              <a:rPr lang="en-US" sz="1600" dirty="0" err="1" smtClean="0"/>
              <a:t>Phosphoenopyruvate</a:t>
            </a:r>
            <a:endParaRPr lang="en-US" sz="1600" dirty="0"/>
          </a:p>
        </p:txBody>
      </p:sp>
      <p:sp>
        <p:nvSpPr>
          <p:cNvPr id="12" name="TextBox 11"/>
          <p:cNvSpPr txBox="1"/>
          <p:nvPr/>
        </p:nvSpPr>
        <p:spPr>
          <a:xfrm>
            <a:off x="1090612" y="2962997"/>
            <a:ext cx="2378514" cy="338554"/>
          </a:xfrm>
          <a:prstGeom prst="rect">
            <a:avLst/>
          </a:prstGeom>
          <a:noFill/>
        </p:spPr>
        <p:txBody>
          <a:bodyPr wrap="square" rtlCol="0">
            <a:spAutoFit/>
          </a:bodyPr>
          <a:lstStyle/>
          <a:p>
            <a:r>
              <a:rPr lang="en-US" sz="1600" dirty="0" smtClean="0"/>
              <a:t>Glucose-6- phosphate</a:t>
            </a:r>
            <a:endParaRPr lang="en-US" sz="1600" dirty="0"/>
          </a:p>
        </p:txBody>
      </p:sp>
      <p:sp>
        <p:nvSpPr>
          <p:cNvPr id="13" name="TextBox 12"/>
          <p:cNvSpPr txBox="1"/>
          <p:nvPr/>
        </p:nvSpPr>
        <p:spPr>
          <a:xfrm>
            <a:off x="1931194" y="3352830"/>
            <a:ext cx="2101522" cy="338554"/>
          </a:xfrm>
          <a:prstGeom prst="rect">
            <a:avLst/>
          </a:prstGeom>
          <a:noFill/>
        </p:spPr>
        <p:txBody>
          <a:bodyPr wrap="square" rtlCol="0">
            <a:spAutoFit/>
          </a:bodyPr>
          <a:lstStyle/>
          <a:p>
            <a:r>
              <a:rPr lang="en-US" sz="1600" dirty="0" smtClean="0"/>
              <a:t>Fructose-6- </a:t>
            </a:r>
            <a:r>
              <a:rPr lang="en-US" sz="1600" dirty="0" err="1" smtClean="0"/>
              <a:t>phophate</a:t>
            </a:r>
            <a:endParaRPr lang="en-US" sz="1600" dirty="0"/>
          </a:p>
        </p:txBody>
      </p:sp>
      <p:sp>
        <p:nvSpPr>
          <p:cNvPr id="15" name="TextBox 14"/>
          <p:cNvSpPr txBox="1"/>
          <p:nvPr/>
        </p:nvSpPr>
        <p:spPr>
          <a:xfrm>
            <a:off x="2514600" y="3657600"/>
            <a:ext cx="2480879" cy="338554"/>
          </a:xfrm>
          <a:prstGeom prst="rect">
            <a:avLst/>
          </a:prstGeom>
          <a:noFill/>
        </p:spPr>
        <p:txBody>
          <a:bodyPr wrap="square" rtlCol="0">
            <a:spAutoFit/>
          </a:bodyPr>
          <a:lstStyle/>
          <a:p>
            <a:r>
              <a:rPr lang="en-US" sz="1600" dirty="0" smtClean="0"/>
              <a:t>Fructose 1,6 phosphate</a:t>
            </a:r>
            <a:endParaRPr lang="en-US" sz="1600" dirty="0"/>
          </a:p>
        </p:txBody>
      </p:sp>
      <p:sp>
        <p:nvSpPr>
          <p:cNvPr id="16" name="TextBox 15"/>
          <p:cNvSpPr txBox="1"/>
          <p:nvPr/>
        </p:nvSpPr>
        <p:spPr>
          <a:xfrm>
            <a:off x="3048000" y="3981390"/>
            <a:ext cx="3203466" cy="338554"/>
          </a:xfrm>
          <a:prstGeom prst="rect">
            <a:avLst/>
          </a:prstGeom>
          <a:noFill/>
        </p:spPr>
        <p:txBody>
          <a:bodyPr wrap="square" rtlCol="0">
            <a:spAutoFit/>
          </a:bodyPr>
          <a:lstStyle/>
          <a:p>
            <a:r>
              <a:rPr lang="en-US" sz="1600" dirty="0" smtClean="0"/>
              <a:t>Glyceraldehyde 3 phosphate</a:t>
            </a:r>
            <a:endParaRPr lang="en-US" sz="1600" dirty="0"/>
          </a:p>
        </p:txBody>
      </p:sp>
      <p:sp>
        <p:nvSpPr>
          <p:cNvPr id="17" name="TextBox 16"/>
          <p:cNvSpPr txBox="1"/>
          <p:nvPr/>
        </p:nvSpPr>
        <p:spPr>
          <a:xfrm>
            <a:off x="3626069" y="4267200"/>
            <a:ext cx="3612931" cy="338554"/>
          </a:xfrm>
          <a:prstGeom prst="rect">
            <a:avLst/>
          </a:prstGeom>
          <a:noFill/>
        </p:spPr>
        <p:txBody>
          <a:bodyPr wrap="square" rtlCol="0">
            <a:spAutoFit/>
          </a:bodyPr>
          <a:lstStyle/>
          <a:p>
            <a:r>
              <a:rPr lang="en-US" sz="1600" dirty="0" smtClean="0"/>
              <a:t>1,3 </a:t>
            </a:r>
            <a:r>
              <a:rPr lang="en-US" sz="1600" dirty="0" err="1" smtClean="0"/>
              <a:t>Glyceraldhyde</a:t>
            </a:r>
            <a:r>
              <a:rPr lang="en-US" sz="1600" dirty="0" smtClean="0"/>
              <a:t> bisphosphate</a:t>
            </a:r>
            <a:endParaRPr lang="en-US" sz="1600" dirty="0"/>
          </a:p>
        </p:txBody>
      </p:sp>
      <p:sp>
        <p:nvSpPr>
          <p:cNvPr id="18" name="TextBox 17"/>
          <p:cNvSpPr txBox="1"/>
          <p:nvPr/>
        </p:nvSpPr>
        <p:spPr>
          <a:xfrm>
            <a:off x="5019674" y="4612928"/>
            <a:ext cx="1999155" cy="338554"/>
          </a:xfrm>
          <a:prstGeom prst="rect">
            <a:avLst/>
          </a:prstGeom>
          <a:noFill/>
        </p:spPr>
        <p:txBody>
          <a:bodyPr wrap="square" rtlCol="0">
            <a:spAutoFit/>
          </a:bodyPr>
          <a:lstStyle/>
          <a:p>
            <a:r>
              <a:rPr lang="en-US" sz="1600" dirty="0" smtClean="0"/>
              <a:t>3 Phosphoglycerate</a:t>
            </a:r>
            <a:endParaRPr lang="en-US" sz="1600" dirty="0"/>
          </a:p>
        </p:txBody>
      </p:sp>
      <p:sp>
        <p:nvSpPr>
          <p:cNvPr id="20" name="TextBox 19"/>
          <p:cNvSpPr txBox="1"/>
          <p:nvPr/>
        </p:nvSpPr>
        <p:spPr>
          <a:xfrm>
            <a:off x="7934325" y="5521657"/>
            <a:ext cx="1047750" cy="338554"/>
          </a:xfrm>
          <a:prstGeom prst="rect">
            <a:avLst/>
          </a:prstGeom>
          <a:noFill/>
        </p:spPr>
        <p:txBody>
          <a:bodyPr wrap="square" rtlCol="0">
            <a:spAutoFit/>
          </a:bodyPr>
          <a:lstStyle/>
          <a:p>
            <a:r>
              <a:rPr lang="en-US" sz="1600" dirty="0" smtClean="0"/>
              <a:t>Pyruvate</a:t>
            </a:r>
            <a:endParaRPr lang="en-US" sz="1600" dirty="0"/>
          </a:p>
        </p:txBody>
      </p:sp>
      <p:sp>
        <p:nvSpPr>
          <p:cNvPr id="21" name="TextBox 20"/>
          <p:cNvSpPr txBox="1"/>
          <p:nvPr/>
        </p:nvSpPr>
        <p:spPr>
          <a:xfrm>
            <a:off x="5972174" y="4912578"/>
            <a:ext cx="1999155" cy="338554"/>
          </a:xfrm>
          <a:prstGeom prst="rect">
            <a:avLst/>
          </a:prstGeom>
          <a:noFill/>
        </p:spPr>
        <p:txBody>
          <a:bodyPr wrap="square" rtlCol="0">
            <a:spAutoFit/>
          </a:bodyPr>
          <a:lstStyle/>
          <a:p>
            <a:r>
              <a:rPr lang="en-US" sz="1600" dirty="0"/>
              <a:t>2</a:t>
            </a:r>
            <a:r>
              <a:rPr lang="en-US" sz="1600" dirty="0" smtClean="0"/>
              <a:t> Phosphoglycerate</a:t>
            </a:r>
            <a:endParaRPr lang="en-US" sz="1600" dirty="0"/>
          </a:p>
        </p:txBody>
      </p:sp>
      <p:cxnSp>
        <p:nvCxnSpPr>
          <p:cNvPr id="25" name="Curved Connector 24"/>
          <p:cNvCxnSpPr>
            <a:endCxn id="12" idx="1"/>
          </p:cNvCxnSpPr>
          <p:nvPr/>
        </p:nvCxnSpPr>
        <p:spPr>
          <a:xfrm>
            <a:off x="726282" y="2989578"/>
            <a:ext cx="364330" cy="14269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6580585" y="5244658"/>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a:off x="3342085" y="4199859"/>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a:off x="2743200" y="3886200"/>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a:off x="2164557" y="3596096"/>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1485901" y="3241893"/>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4389834" y="4624282"/>
            <a:ext cx="629841" cy="1994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5567363" y="4866802"/>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7522369" y="5494815"/>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3059906" y="3047801"/>
            <a:ext cx="2659856" cy="221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64552" y="2762428"/>
            <a:ext cx="2974648" cy="584775"/>
          </a:xfrm>
          <a:prstGeom prst="rect">
            <a:avLst/>
          </a:prstGeom>
          <a:noFill/>
        </p:spPr>
        <p:txBody>
          <a:bodyPr wrap="square" rtlCol="0">
            <a:spAutoFit/>
          </a:bodyPr>
          <a:lstStyle/>
          <a:p>
            <a:r>
              <a:rPr lang="en-US" sz="1600" dirty="0" smtClean="0"/>
              <a:t>Hexose </a:t>
            </a:r>
            <a:r>
              <a:rPr lang="en-US" sz="1600" dirty="0" err="1" smtClean="0"/>
              <a:t>Monophophate</a:t>
            </a:r>
            <a:r>
              <a:rPr lang="en-US" sz="1600" dirty="0" smtClean="0"/>
              <a:t> Shunt  (G6PD produces Glutathione)</a:t>
            </a:r>
            <a:endParaRPr lang="en-US" sz="1600" dirty="0"/>
          </a:p>
        </p:txBody>
      </p:sp>
    </p:spTree>
    <p:extLst>
      <p:ext uri="{BB962C8B-B14F-4D97-AF65-F5344CB8AC3E}">
        <p14:creationId xmlns:p14="http://schemas.microsoft.com/office/powerpoint/2010/main" val="82818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31" y="1143000"/>
            <a:ext cx="7886700" cy="994172"/>
          </a:xfrm>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Enzyme Deficiencies: </a:t>
            </a:r>
            <a:br>
              <a:rPr lang="en-US" sz="3600" u="sng" dirty="0">
                <a:latin typeface="Calibri Light" panose="020F0302020204030204" pitchFamily="34" charset="0"/>
              </a:rPr>
            </a:br>
            <a:r>
              <a:rPr lang="en-US" sz="3600" dirty="0">
                <a:latin typeface="Calibri Light" panose="020F0302020204030204" pitchFamily="34" charset="0"/>
              </a:rPr>
              <a:t>A. G6PD </a:t>
            </a:r>
            <a:r>
              <a:rPr lang="en-US" sz="3600" dirty="0" smtClean="0">
                <a:latin typeface="Calibri Light" panose="020F0302020204030204" pitchFamily="34" charset="0"/>
              </a:rPr>
              <a:t>deficiency</a:t>
            </a:r>
            <a:br>
              <a:rPr lang="en-US" sz="3600" dirty="0" smtClean="0">
                <a:latin typeface="Calibri Light" panose="020F0302020204030204" pitchFamily="34" charset="0"/>
              </a:rPr>
            </a:br>
            <a:r>
              <a:rPr lang="en-US" sz="500" dirty="0">
                <a:latin typeface="Calibri Light" panose="020F0302020204030204" pitchFamily="34" charset="0"/>
              </a:rPr>
              <a:t/>
            </a:r>
            <a:br>
              <a:rPr lang="en-US" sz="500" dirty="0">
                <a:latin typeface="Calibri Light" panose="020F0302020204030204" pitchFamily="34" charset="0"/>
              </a:rPr>
            </a:br>
            <a:r>
              <a:rPr lang="en-US" sz="3600" dirty="0">
                <a:latin typeface="Calibri Light" panose="020F0302020204030204" pitchFamily="34" charset="0"/>
              </a:rPr>
              <a:t> </a:t>
            </a:r>
            <a:r>
              <a:rPr lang="en-US" sz="3600" dirty="0" smtClean="0">
                <a:latin typeface="Calibri Light" panose="020F0302020204030204" pitchFamily="34" charset="0"/>
              </a:rPr>
              <a:t>         Hexose Monophosphate Pathway</a:t>
            </a:r>
            <a:endParaRPr lang="en-US" sz="3600" dirty="0">
              <a:latin typeface="Calibri Light" panose="020F0302020204030204" pitchFamily="34" charset="0"/>
            </a:endParaRPr>
          </a:p>
        </p:txBody>
      </p:sp>
      <p:sp>
        <p:nvSpPr>
          <p:cNvPr id="4" name="TextBox 3"/>
          <p:cNvSpPr txBox="1"/>
          <p:nvPr/>
        </p:nvSpPr>
        <p:spPr>
          <a:xfrm>
            <a:off x="1026640" y="3445481"/>
            <a:ext cx="1963841" cy="307777"/>
          </a:xfrm>
          <a:prstGeom prst="rect">
            <a:avLst/>
          </a:prstGeom>
          <a:noFill/>
        </p:spPr>
        <p:txBody>
          <a:bodyPr wrap="square" rtlCol="0">
            <a:spAutoFit/>
          </a:bodyPr>
          <a:lstStyle/>
          <a:p>
            <a:r>
              <a:rPr lang="en-US" sz="1400" dirty="0" smtClean="0"/>
              <a:t>Glucose-6-Phosphate</a:t>
            </a:r>
            <a:endParaRPr lang="en-US" sz="1400" dirty="0"/>
          </a:p>
        </p:txBody>
      </p:sp>
      <p:cxnSp>
        <p:nvCxnSpPr>
          <p:cNvPr id="6" name="Straight Arrow Connector 5"/>
          <p:cNvCxnSpPr/>
          <p:nvPr/>
        </p:nvCxnSpPr>
        <p:spPr>
          <a:xfrm>
            <a:off x="2760191" y="3587432"/>
            <a:ext cx="942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61603" y="3433230"/>
            <a:ext cx="1801986" cy="307777"/>
          </a:xfrm>
          <a:prstGeom prst="rect">
            <a:avLst/>
          </a:prstGeom>
          <a:noFill/>
        </p:spPr>
        <p:txBody>
          <a:bodyPr wrap="square" rtlCol="0">
            <a:spAutoFit/>
          </a:bodyPr>
          <a:lstStyle/>
          <a:p>
            <a:r>
              <a:rPr lang="en-US" sz="1400" dirty="0" smtClean="0"/>
              <a:t>6 </a:t>
            </a:r>
            <a:r>
              <a:rPr lang="en-US" sz="1400" dirty="0" err="1" smtClean="0"/>
              <a:t>Phosphogluconate</a:t>
            </a:r>
            <a:endParaRPr lang="en-US" sz="1400" dirty="0"/>
          </a:p>
        </p:txBody>
      </p:sp>
      <p:cxnSp>
        <p:nvCxnSpPr>
          <p:cNvPr id="10" name="Straight Arrow Connector 9"/>
          <p:cNvCxnSpPr/>
          <p:nvPr/>
        </p:nvCxnSpPr>
        <p:spPr>
          <a:xfrm flipV="1">
            <a:off x="5352278" y="3571729"/>
            <a:ext cx="473933" cy="12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52983" y="3329355"/>
            <a:ext cx="1273259" cy="523220"/>
          </a:xfrm>
          <a:prstGeom prst="rect">
            <a:avLst/>
          </a:prstGeom>
          <a:noFill/>
        </p:spPr>
        <p:txBody>
          <a:bodyPr wrap="square" rtlCol="0">
            <a:spAutoFit/>
          </a:bodyPr>
          <a:lstStyle/>
          <a:p>
            <a:r>
              <a:rPr lang="en-US" sz="1400" dirty="0" smtClean="0"/>
              <a:t>Ribulose-5-Phosphate</a:t>
            </a:r>
            <a:endParaRPr lang="en-US" sz="1400" dirty="0"/>
          </a:p>
        </p:txBody>
      </p:sp>
      <p:sp>
        <p:nvSpPr>
          <p:cNvPr id="12" name="TextBox 11"/>
          <p:cNvSpPr txBox="1"/>
          <p:nvPr/>
        </p:nvSpPr>
        <p:spPr>
          <a:xfrm>
            <a:off x="7693367" y="3313592"/>
            <a:ext cx="1273259" cy="523220"/>
          </a:xfrm>
          <a:prstGeom prst="rect">
            <a:avLst/>
          </a:prstGeom>
          <a:noFill/>
        </p:spPr>
        <p:txBody>
          <a:bodyPr wrap="square" rtlCol="0">
            <a:spAutoFit/>
          </a:bodyPr>
          <a:lstStyle/>
          <a:p>
            <a:r>
              <a:rPr lang="en-US" sz="1400" dirty="0" smtClean="0"/>
              <a:t>Ribose-5-Phosphate</a:t>
            </a:r>
            <a:endParaRPr lang="en-US" sz="1400" dirty="0"/>
          </a:p>
        </p:txBody>
      </p:sp>
      <p:cxnSp>
        <p:nvCxnSpPr>
          <p:cNvPr id="16" name="Straight Arrow Connector 15"/>
          <p:cNvCxnSpPr/>
          <p:nvPr/>
        </p:nvCxnSpPr>
        <p:spPr>
          <a:xfrm>
            <a:off x="6842683" y="3577855"/>
            <a:ext cx="8286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rved Up Arrow 16"/>
          <p:cNvSpPr/>
          <p:nvPr/>
        </p:nvSpPr>
        <p:spPr>
          <a:xfrm flipV="1">
            <a:off x="2662238" y="3757106"/>
            <a:ext cx="895350" cy="2982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353253" y="4085373"/>
            <a:ext cx="836251" cy="307777"/>
          </a:xfrm>
          <a:prstGeom prst="rect">
            <a:avLst/>
          </a:prstGeom>
          <a:noFill/>
        </p:spPr>
        <p:txBody>
          <a:bodyPr wrap="square" rtlCol="0">
            <a:spAutoFit/>
          </a:bodyPr>
          <a:lstStyle/>
          <a:p>
            <a:r>
              <a:rPr lang="en-US" sz="1400" dirty="0" smtClean="0"/>
              <a:t>NADP</a:t>
            </a:r>
            <a:endParaRPr lang="en-US" sz="1400" dirty="0"/>
          </a:p>
        </p:txBody>
      </p:sp>
      <p:sp>
        <p:nvSpPr>
          <p:cNvPr id="20" name="Curved Up Arrow 19"/>
          <p:cNvSpPr/>
          <p:nvPr/>
        </p:nvSpPr>
        <p:spPr>
          <a:xfrm flipH="1">
            <a:off x="2524125" y="4356616"/>
            <a:ext cx="1095375" cy="49710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3305045" y="4050748"/>
            <a:ext cx="836251" cy="307777"/>
          </a:xfrm>
          <a:prstGeom prst="rect">
            <a:avLst/>
          </a:prstGeom>
          <a:noFill/>
        </p:spPr>
        <p:txBody>
          <a:bodyPr wrap="square" rtlCol="0">
            <a:spAutoFit/>
          </a:bodyPr>
          <a:lstStyle/>
          <a:p>
            <a:r>
              <a:rPr lang="en-US" sz="1400" dirty="0" smtClean="0"/>
              <a:t>NADPH</a:t>
            </a:r>
            <a:endParaRPr lang="en-US" sz="1400" dirty="0"/>
          </a:p>
        </p:txBody>
      </p:sp>
      <p:sp>
        <p:nvSpPr>
          <p:cNvPr id="22" name="TextBox 21"/>
          <p:cNvSpPr txBox="1"/>
          <p:nvPr/>
        </p:nvSpPr>
        <p:spPr>
          <a:xfrm>
            <a:off x="3364577" y="5559631"/>
            <a:ext cx="701372" cy="307777"/>
          </a:xfrm>
          <a:prstGeom prst="rect">
            <a:avLst/>
          </a:prstGeom>
          <a:noFill/>
        </p:spPr>
        <p:txBody>
          <a:bodyPr wrap="square" rtlCol="0">
            <a:spAutoFit/>
          </a:bodyPr>
          <a:lstStyle/>
          <a:p>
            <a:r>
              <a:rPr lang="en-US" sz="1400" dirty="0" smtClean="0"/>
              <a:t>2GSH</a:t>
            </a:r>
            <a:endParaRPr lang="en-US" sz="1400" dirty="0"/>
          </a:p>
        </p:txBody>
      </p:sp>
      <p:sp>
        <p:nvSpPr>
          <p:cNvPr id="23" name="TextBox 22"/>
          <p:cNvSpPr txBox="1"/>
          <p:nvPr/>
        </p:nvSpPr>
        <p:spPr>
          <a:xfrm>
            <a:off x="2243138" y="5560265"/>
            <a:ext cx="701372" cy="307777"/>
          </a:xfrm>
          <a:prstGeom prst="rect">
            <a:avLst/>
          </a:prstGeom>
          <a:noFill/>
        </p:spPr>
        <p:txBody>
          <a:bodyPr wrap="square" rtlCol="0">
            <a:spAutoFit/>
          </a:bodyPr>
          <a:lstStyle/>
          <a:p>
            <a:r>
              <a:rPr lang="en-US" sz="1400" dirty="0" smtClean="0"/>
              <a:t>GSSG</a:t>
            </a:r>
            <a:endParaRPr lang="en-US" sz="1400" dirty="0"/>
          </a:p>
        </p:txBody>
      </p:sp>
      <p:sp>
        <p:nvSpPr>
          <p:cNvPr id="24" name="TextBox 23"/>
          <p:cNvSpPr txBox="1"/>
          <p:nvPr/>
        </p:nvSpPr>
        <p:spPr>
          <a:xfrm>
            <a:off x="2537414" y="5029200"/>
            <a:ext cx="1272586" cy="523220"/>
          </a:xfrm>
          <a:prstGeom prst="rect">
            <a:avLst/>
          </a:prstGeom>
          <a:noFill/>
        </p:spPr>
        <p:txBody>
          <a:bodyPr wrap="square" rtlCol="0">
            <a:spAutoFit/>
          </a:bodyPr>
          <a:lstStyle/>
          <a:p>
            <a:r>
              <a:rPr lang="en-US" sz="1400" dirty="0" smtClean="0"/>
              <a:t>Glutathione Reductase</a:t>
            </a:r>
            <a:endParaRPr lang="en-US" sz="1400" dirty="0"/>
          </a:p>
        </p:txBody>
      </p:sp>
      <p:sp>
        <p:nvSpPr>
          <p:cNvPr id="25" name="TextBox 24"/>
          <p:cNvSpPr txBox="1"/>
          <p:nvPr/>
        </p:nvSpPr>
        <p:spPr>
          <a:xfrm>
            <a:off x="2490659" y="2924107"/>
            <a:ext cx="1845147" cy="523220"/>
          </a:xfrm>
          <a:prstGeom prst="rect">
            <a:avLst/>
          </a:prstGeom>
          <a:solidFill>
            <a:srgbClr val="FFFF00"/>
          </a:solidFill>
        </p:spPr>
        <p:txBody>
          <a:bodyPr wrap="square" rtlCol="0">
            <a:spAutoFit/>
          </a:bodyPr>
          <a:lstStyle/>
          <a:p>
            <a:r>
              <a:rPr lang="en-US" sz="1400" dirty="0" smtClean="0"/>
              <a:t>Glucose-6-Phosphate</a:t>
            </a:r>
          </a:p>
          <a:p>
            <a:r>
              <a:rPr lang="en-US" sz="1400" dirty="0" smtClean="0"/>
              <a:t>Dehydrogenase</a:t>
            </a:r>
            <a:endParaRPr lang="en-US" sz="1400" dirty="0"/>
          </a:p>
        </p:txBody>
      </p:sp>
      <p:sp>
        <p:nvSpPr>
          <p:cNvPr id="27" name="Curved Up Arrow 26"/>
          <p:cNvSpPr/>
          <p:nvPr/>
        </p:nvSpPr>
        <p:spPr>
          <a:xfrm flipV="1">
            <a:off x="2365965" y="4854651"/>
            <a:ext cx="1487895" cy="7049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632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dirty="0">
                <a:latin typeface="Calibri Light" panose="020F0302020204030204" pitchFamily="34" charset="0"/>
              </a:rPr>
              <a:t>5.  Congenital hemolytic anemias  </a:t>
            </a:r>
            <a:br>
              <a:rPr lang="en-US" sz="3600" dirty="0">
                <a:latin typeface="Calibri Light" panose="020F0302020204030204" pitchFamily="34" charset="0"/>
              </a:rPr>
            </a:br>
            <a:r>
              <a:rPr lang="en-US" sz="3600" u="sng" dirty="0">
                <a:latin typeface="Calibri Light" panose="020F0302020204030204" pitchFamily="34" charset="0"/>
              </a:rPr>
              <a:t>RBC Enzyme Deficiencies: </a:t>
            </a:r>
            <a:br>
              <a:rPr lang="en-US" sz="3600" u="sng" dirty="0">
                <a:latin typeface="Calibri Light" panose="020F0302020204030204" pitchFamily="34" charset="0"/>
              </a:rPr>
            </a:br>
            <a:r>
              <a:rPr lang="en-US" sz="3600" dirty="0">
                <a:latin typeface="Calibri Light" panose="020F0302020204030204" pitchFamily="34" charset="0"/>
              </a:rPr>
              <a:t>A. G6PD </a:t>
            </a:r>
            <a:r>
              <a:rPr lang="en-US" sz="3600" dirty="0" smtClean="0">
                <a:latin typeface="Calibri Light" panose="020F0302020204030204" pitchFamily="34" charset="0"/>
              </a:rPr>
              <a:t>deficiency</a:t>
            </a:r>
            <a:endParaRPr lang="en-US" sz="3600" dirty="0">
              <a:latin typeface="Calibri Light" panose="020F0302020204030204" pitchFamily="34" charset="0"/>
            </a:endParaRPr>
          </a:p>
        </p:txBody>
      </p:sp>
      <p:sp>
        <p:nvSpPr>
          <p:cNvPr id="3" name="TextBox 2"/>
          <p:cNvSpPr txBox="1"/>
          <p:nvPr/>
        </p:nvSpPr>
        <p:spPr>
          <a:xfrm>
            <a:off x="542153" y="1828800"/>
            <a:ext cx="7391400" cy="4924425"/>
          </a:xfrm>
          <a:prstGeom prst="rect">
            <a:avLst/>
          </a:prstGeom>
          <a:noFill/>
        </p:spPr>
        <p:txBody>
          <a:bodyPr wrap="square" rtlCol="0">
            <a:spAutoFit/>
          </a:bodyPr>
          <a:lstStyle/>
          <a:p>
            <a:r>
              <a:rPr lang="en-US" sz="1600" dirty="0"/>
              <a:t>X linked</a:t>
            </a:r>
          </a:p>
          <a:p>
            <a:r>
              <a:rPr lang="en-US" sz="1600" dirty="0"/>
              <a:t>Most common human enzyme defect</a:t>
            </a:r>
          </a:p>
          <a:p>
            <a:r>
              <a:rPr lang="en-US" sz="1600" dirty="0" err="1"/>
              <a:t>Meditarraneans</a:t>
            </a:r>
            <a:r>
              <a:rPr lang="en-US" sz="1600" dirty="0"/>
              <a:t>, Africans, Southeast Asians, Middle East</a:t>
            </a:r>
          </a:p>
          <a:p>
            <a:pPr marL="82282"/>
            <a:endParaRPr lang="en-US" sz="1600" dirty="0"/>
          </a:p>
          <a:p>
            <a:r>
              <a:rPr lang="en-US" sz="1600" dirty="0" smtClean="0"/>
              <a:t>There </a:t>
            </a:r>
            <a:r>
              <a:rPr lang="en-US" sz="1600" dirty="0"/>
              <a:t>are approximately 160 </a:t>
            </a:r>
            <a:r>
              <a:rPr lang="en-US" sz="1600" dirty="0" smtClean="0"/>
              <a:t>mutations </a:t>
            </a:r>
            <a:r>
              <a:rPr lang="en-US" sz="1600" dirty="0"/>
              <a:t>of </a:t>
            </a:r>
            <a:r>
              <a:rPr lang="en-US" sz="1600" dirty="0" smtClean="0"/>
              <a:t>G6PD</a:t>
            </a:r>
          </a:p>
          <a:p>
            <a:endParaRPr lang="en-US" sz="1600" dirty="0"/>
          </a:p>
          <a:p>
            <a:r>
              <a:rPr lang="en-US" sz="1600" dirty="0" smtClean="0"/>
              <a:t>Many patients have only a decreased half life of the enzyme</a:t>
            </a:r>
          </a:p>
          <a:p>
            <a:endParaRPr lang="en-US" sz="1600" dirty="0"/>
          </a:p>
          <a:p>
            <a:r>
              <a:rPr lang="en-US" sz="1600" dirty="0" smtClean="0"/>
              <a:t>Most patients are not hemolytic, unless exposed to oxidative stress (i.e. naphthalene, fava beans, sulfa drugs, etc. . . ..</a:t>
            </a:r>
          </a:p>
          <a:p>
            <a:endParaRPr lang="en-US" sz="1600" dirty="0" smtClean="0"/>
          </a:p>
          <a:p>
            <a:r>
              <a:rPr lang="en-US" sz="1600" dirty="0" smtClean="0"/>
              <a:t>Patients often have a history of prolonged hyperbilirubinemia in the newborn period, yet no hemolysis</a:t>
            </a:r>
          </a:p>
          <a:p>
            <a:endParaRPr lang="en-US" sz="1600" dirty="0"/>
          </a:p>
          <a:p>
            <a:r>
              <a:rPr lang="en-US" sz="1600" dirty="0" smtClean="0"/>
              <a:t>Diagnosis:</a:t>
            </a:r>
          </a:p>
          <a:p>
            <a:r>
              <a:rPr lang="en-US" sz="1600" dirty="0"/>
              <a:t>	</a:t>
            </a:r>
            <a:r>
              <a:rPr lang="en-US" sz="1600" dirty="0" smtClean="0"/>
              <a:t>Check G6PD activity</a:t>
            </a:r>
          </a:p>
          <a:p>
            <a:r>
              <a:rPr lang="en-US" sz="1600" dirty="0" smtClean="0"/>
              <a:t>	However, younger red cells have higher G6PD activity</a:t>
            </a:r>
          </a:p>
          <a:p>
            <a:r>
              <a:rPr lang="en-US" sz="1600" dirty="0" smtClean="0"/>
              <a:t>	Need to check when not </a:t>
            </a:r>
            <a:r>
              <a:rPr lang="en-US" sz="1600" dirty="0" err="1" smtClean="0"/>
              <a:t>hemolyzing</a:t>
            </a:r>
            <a:endParaRPr lang="en-US" sz="1600" dirty="0"/>
          </a:p>
          <a:p>
            <a:endParaRPr lang="en-US" sz="1600" dirty="0"/>
          </a:p>
        </p:txBody>
      </p:sp>
    </p:spTree>
    <p:extLst>
      <p:ext uri="{BB962C8B-B14F-4D97-AF65-F5344CB8AC3E}">
        <p14:creationId xmlns:p14="http://schemas.microsoft.com/office/powerpoint/2010/main" val="2287250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02" y="838200"/>
            <a:ext cx="7886700" cy="994172"/>
          </a:xfrm>
        </p:spPr>
        <p:txBody>
          <a:bodyPr/>
          <a:lstStyle/>
          <a:p>
            <a:pPr algn="l"/>
            <a:r>
              <a:rPr lang="en-US" dirty="0" smtClean="0"/>
              <a:t>Consequences of Oxidation</a:t>
            </a:r>
            <a:endParaRPr lang="en-US" dirty="0"/>
          </a:p>
        </p:txBody>
      </p:sp>
      <p:sp>
        <p:nvSpPr>
          <p:cNvPr id="4" name="Rectangle 3"/>
          <p:cNvSpPr/>
          <p:nvPr/>
        </p:nvSpPr>
        <p:spPr>
          <a:xfrm>
            <a:off x="920912" y="2133600"/>
            <a:ext cx="6241888" cy="2354491"/>
          </a:xfrm>
          <a:prstGeom prst="rect">
            <a:avLst/>
          </a:prstGeom>
        </p:spPr>
        <p:txBody>
          <a:bodyPr wrap="square">
            <a:spAutoFit/>
          </a:bodyPr>
          <a:lstStyle/>
          <a:p>
            <a:r>
              <a:rPr lang="en-US" sz="2100" dirty="0" err="1"/>
              <a:t>Methemoglobin</a:t>
            </a:r>
            <a:r>
              <a:rPr lang="en-US" sz="2100" dirty="0"/>
              <a:t>  is  Denatured Hemoglobin and Can Precipitate</a:t>
            </a:r>
          </a:p>
          <a:p>
            <a:endParaRPr lang="en-US" sz="2100" dirty="0"/>
          </a:p>
          <a:p>
            <a:r>
              <a:rPr lang="en-US" sz="2100" dirty="0"/>
              <a:t>Leads to Heinz Body formation in the RBC</a:t>
            </a:r>
          </a:p>
          <a:p>
            <a:endParaRPr lang="en-US" sz="2100" dirty="0"/>
          </a:p>
          <a:p>
            <a:r>
              <a:rPr lang="en-US" sz="2100" dirty="0"/>
              <a:t>This can help make the diagnosis of a RBC Enzyme abnormality</a:t>
            </a:r>
          </a:p>
        </p:txBody>
      </p:sp>
    </p:spTree>
    <p:extLst>
      <p:ext uri="{BB962C8B-B14F-4D97-AF65-F5344CB8AC3E}">
        <p14:creationId xmlns:p14="http://schemas.microsoft.com/office/powerpoint/2010/main" val="1562355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85671" y="952500"/>
            <a:ext cx="7210378" cy="1028700"/>
          </a:xfrm>
        </p:spPr>
        <p:txBody>
          <a:bodyPr>
            <a:normAutofit fontScale="90000"/>
          </a:bodyPr>
          <a:lstStyle/>
          <a:p>
            <a:pPr algn="l"/>
            <a:r>
              <a:rPr lang="en-US" sz="2700" dirty="0">
                <a:latin typeface="Calibri Light" panose="020F0302020204030204" pitchFamily="34" charset="0"/>
              </a:rPr>
              <a:t>5.  Congenital hemolytic anemias  </a:t>
            </a:r>
            <a:br>
              <a:rPr lang="en-US" sz="2700" dirty="0">
                <a:latin typeface="Calibri Light" panose="020F0302020204030204" pitchFamily="34" charset="0"/>
              </a:rPr>
            </a:br>
            <a:r>
              <a:rPr lang="en-US" sz="2700" u="sng" dirty="0">
                <a:latin typeface="Calibri Light" panose="020F0302020204030204" pitchFamily="34" charset="0"/>
              </a:rPr>
              <a:t>RBC Enzyme Deficiencies: </a:t>
            </a:r>
            <a:br>
              <a:rPr lang="en-US" sz="2700" u="sng" dirty="0">
                <a:latin typeface="Calibri Light" panose="020F0302020204030204" pitchFamily="34" charset="0"/>
              </a:rPr>
            </a:br>
            <a:r>
              <a:rPr lang="en-US" sz="2700" dirty="0">
                <a:latin typeface="Calibri Light" panose="020F0302020204030204" pitchFamily="34" charset="0"/>
              </a:rPr>
              <a:t>A. G6PD deficiency </a:t>
            </a:r>
            <a:r>
              <a:rPr lang="en-US" sz="2100" dirty="0">
                <a:latin typeface="Calibri Light" panose="020F0302020204030204" pitchFamily="34" charset="0"/>
              </a:rPr>
              <a:t/>
            </a:r>
            <a:br>
              <a:rPr lang="en-US" sz="2100" dirty="0">
                <a:latin typeface="Calibri Light" panose="020F0302020204030204" pitchFamily="34" charset="0"/>
              </a:rPr>
            </a:br>
            <a:r>
              <a:rPr lang="en-US" sz="2100" dirty="0">
                <a:latin typeface="Calibri Light" panose="020F0302020204030204" pitchFamily="34" charset="0"/>
              </a:rPr>
              <a:t/>
            </a:r>
            <a:br>
              <a:rPr lang="en-US" sz="2100" dirty="0">
                <a:latin typeface="Calibri Light" panose="020F0302020204030204" pitchFamily="34" charset="0"/>
              </a:rPr>
            </a:br>
            <a:r>
              <a:rPr lang="en-US" sz="2100" dirty="0">
                <a:latin typeface="Calibri Light" panose="020F0302020204030204" pitchFamily="34" charset="0"/>
              </a:rPr>
              <a:t>Intrinsic Enzyme Defects: G6PD  A- Variant is the Most Common</a:t>
            </a:r>
          </a:p>
        </p:txBody>
      </p:sp>
      <p:sp>
        <p:nvSpPr>
          <p:cNvPr id="29699" name="Text Box 3"/>
          <p:cNvSpPr txBox="1">
            <a:spLocks noChangeArrowheads="1"/>
          </p:cNvSpPr>
          <p:nvPr/>
        </p:nvSpPr>
        <p:spPr bwMode="auto">
          <a:xfrm>
            <a:off x="305913" y="2400300"/>
            <a:ext cx="184731" cy="369332"/>
          </a:xfrm>
          <a:prstGeom prst="rect">
            <a:avLst/>
          </a:prstGeom>
          <a:noFill/>
          <a:ln w="9525">
            <a:noFill/>
            <a:miter lim="800000"/>
            <a:headEnd/>
            <a:tailEnd/>
          </a:ln>
        </p:spPr>
        <p:txBody>
          <a:bodyPr wrap="none">
            <a:spAutoFit/>
          </a:bodyPr>
          <a:lstStyle/>
          <a:p>
            <a:pPr marL="342900" indent="-342900"/>
            <a:endParaRPr lang="en-US">
              <a:latin typeface="Calibri" pitchFamily="34" charset="0"/>
            </a:endParaRPr>
          </a:p>
        </p:txBody>
      </p:sp>
      <p:sp>
        <p:nvSpPr>
          <p:cNvPr id="29700" name="Text Box 5"/>
          <p:cNvSpPr txBox="1">
            <a:spLocks noChangeArrowheads="1"/>
          </p:cNvSpPr>
          <p:nvPr/>
        </p:nvSpPr>
        <p:spPr bwMode="auto">
          <a:xfrm>
            <a:off x="747123" y="2378869"/>
            <a:ext cx="184731" cy="369332"/>
          </a:xfrm>
          <a:prstGeom prst="rect">
            <a:avLst/>
          </a:prstGeom>
          <a:noFill/>
          <a:ln w="9525">
            <a:noFill/>
            <a:miter lim="800000"/>
            <a:headEnd/>
            <a:tailEnd/>
          </a:ln>
        </p:spPr>
        <p:txBody>
          <a:bodyPr wrap="none">
            <a:spAutoFit/>
          </a:bodyPr>
          <a:lstStyle/>
          <a:p>
            <a:pPr eaLnBrk="1" hangingPunct="1"/>
            <a:endParaRPr lang="en-US">
              <a:latin typeface="Calibri" pitchFamily="34" charset="0"/>
            </a:endParaRPr>
          </a:p>
        </p:txBody>
      </p:sp>
      <p:sp>
        <p:nvSpPr>
          <p:cNvPr id="29701" name="Text Box 6"/>
          <p:cNvSpPr txBox="1">
            <a:spLocks noChangeArrowheads="1"/>
          </p:cNvSpPr>
          <p:nvPr/>
        </p:nvSpPr>
        <p:spPr bwMode="auto">
          <a:xfrm>
            <a:off x="885671" y="2057400"/>
            <a:ext cx="6885897" cy="2354491"/>
          </a:xfrm>
          <a:prstGeom prst="rect">
            <a:avLst/>
          </a:prstGeom>
          <a:noFill/>
          <a:ln w="9525">
            <a:noFill/>
            <a:miter lim="800000"/>
            <a:headEnd/>
            <a:tailEnd/>
          </a:ln>
        </p:spPr>
        <p:txBody>
          <a:bodyPr wrap="square">
            <a:spAutoFit/>
          </a:bodyPr>
          <a:lstStyle/>
          <a:p>
            <a:pPr eaLnBrk="1" hangingPunct="1"/>
            <a:endParaRPr lang="en-US" dirty="0">
              <a:latin typeface="Calibri" pitchFamily="34" charset="0"/>
            </a:endParaRPr>
          </a:p>
          <a:p>
            <a:pPr eaLnBrk="1" hangingPunct="1"/>
            <a:r>
              <a:rPr lang="en-US" u="sng" dirty="0"/>
              <a:t>African-Americans variants </a:t>
            </a:r>
          </a:p>
          <a:p>
            <a:pPr eaLnBrk="1" hangingPunct="1"/>
            <a:r>
              <a:rPr lang="en-US" sz="1500" b="1" dirty="0"/>
              <a:t>The clinically significant one and most common on is </a:t>
            </a:r>
            <a:r>
              <a:rPr lang="en-US" sz="2100" b="1" dirty="0"/>
              <a:t>A</a:t>
            </a:r>
            <a:r>
              <a:rPr lang="en-US" sz="1500" b="1" dirty="0"/>
              <a:t>-: </a:t>
            </a:r>
          </a:p>
          <a:p>
            <a:pPr eaLnBrk="1" hangingPunct="1"/>
            <a:endParaRPr lang="en-US" sz="1500" b="1" dirty="0"/>
          </a:p>
          <a:p>
            <a:pPr eaLnBrk="1" hangingPunct="1"/>
            <a:r>
              <a:rPr lang="en-US" sz="1500" dirty="0"/>
              <a:t>Only </a:t>
            </a:r>
            <a:r>
              <a:rPr lang="en-US" sz="1500" b="1" u="sng" dirty="0"/>
              <a:t>older</a:t>
            </a:r>
            <a:r>
              <a:rPr lang="en-US" sz="1500" dirty="0"/>
              <a:t> RBC are affected by the abnormal enzyme activity</a:t>
            </a:r>
          </a:p>
          <a:p>
            <a:pPr eaLnBrk="1" hangingPunct="1"/>
            <a:endParaRPr lang="en-US" sz="1500" dirty="0"/>
          </a:p>
          <a:p>
            <a:pPr eaLnBrk="1" hangingPunct="1"/>
            <a:r>
              <a:rPr lang="en-US" sz="1500" dirty="0"/>
              <a:t>Oxidant exposure usually only causes abrupt but  mild anemia (</a:t>
            </a:r>
            <a:r>
              <a:rPr lang="en-US" sz="1500" b="1" dirty="0"/>
              <a:t>older cells only</a:t>
            </a:r>
            <a:r>
              <a:rPr lang="en-US" sz="1500" dirty="0"/>
              <a:t>)</a:t>
            </a:r>
          </a:p>
          <a:p>
            <a:pPr eaLnBrk="1" hangingPunct="1"/>
            <a:endParaRPr lang="en-US" sz="1500" dirty="0"/>
          </a:p>
          <a:p>
            <a:pPr eaLnBrk="1" hangingPunct="1"/>
            <a:r>
              <a:rPr lang="en-US" sz="1500" b="1" u="sng" dirty="0"/>
              <a:t>Drug precautions</a:t>
            </a:r>
            <a:r>
              <a:rPr lang="en-US" sz="1500" dirty="0"/>
              <a:t>: </a:t>
            </a:r>
            <a:r>
              <a:rPr lang="en-US" sz="1500" dirty="0" err="1"/>
              <a:t>pyridium</a:t>
            </a:r>
            <a:r>
              <a:rPr lang="en-US" sz="1500" dirty="0"/>
              <a:t>, sulfa antibiotics, nitrofurantoin, </a:t>
            </a:r>
            <a:r>
              <a:rPr lang="en-US" sz="1500" dirty="0" err="1"/>
              <a:t>dapsone</a:t>
            </a:r>
            <a:endParaRPr lang="en-US" sz="1500" dirty="0"/>
          </a:p>
        </p:txBody>
      </p:sp>
    </p:spTree>
    <p:extLst>
      <p:ext uri="{BB962C8B-B14F-4D97-AF65-F5344CB8AC3E}">
        <p14:creationId xmlns:p14="http://schemas.microsoft.com/office/powerpoint/2010/main" val="2140448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85671" y="1295400"/>
            <a:ext cx="6181678" cy="1028700"/>
          </a:xfrm>
        </p:spPr>
        <p:txBody>
          <a:bodyPr>
            <a:normAutofit fontScale="90000"/>
          </a:bodyPr>
          <a:lstStyle/>
          <a:p>
            <a:pPr algn="l"/>
            <a:r>
              <a:rPr lang="en-US" sz="2700" dirty="0">
                <a:latin typeface="Calibri Light" panose="020F0302020204030204" pitchFamily="34" charset="0"/>
              </a:rPr>
              <a:t>5.  Congenital hemolytic anemias  </a:t>
            </a:r>
            <a:br>
              <a:rPr lang="en-US" sz="2700" dirty="0">
                <a:latin typeface="Calibri Light" panose="020F0302020204030204" pitchFamily="34" charset="0"/>
              </a:rPr>
            </a:br>
            <a:r>
              <a:rPr lang="en-US" sz="2700" u="sng" dirty="0">
                <a:latin typeface="Calibri Light" panose="020F0302020204030204" pitchFamily="34" charset="0"/>
              </a:rPr>
              <a:t>RBC Enzyme Deficiencies: </a:t>
            </a:r>
            <a:br>
              <a:rPr lang="en-US" sz="2700" u="sng" dirty="0">
                <a:latin typeface="Calibri Light" panose="020F0302020204030204" pitchFamily="34" charset="0"/>
              </a:rPr>
            </a:br>
            <a:r>
              <a:rPr lang="en-US" sz="2700" dirty="0">
                <a:latin typeface="Calibri Light" panose="020F0302020204030204" pitchFamily="34" charset="0"/>
              </a:rPr>
              <a:t>A. G6PD deficiency </a:t>
            </a:r>
            <a:r>
              <a:rPr lang="en-US" sz="2400" dirty="0">
                <a:latin typeface="Calibri Light" panose="020F0302020204030204" pitchFamily="34" charset="0"/>
              </a:rPr>
              <a:t/>
            </a:r>
            <a:br>
              <a:rPr lang="en-US" sz="2400" dirty="0">
                <a:latin typeface="Calibri Light" panose="020F0302020204030204" pitchFamily="34" charset="0"/>
              </a:rPr>
            </a:br>
            <a:r>
              <a:rPr lang="en-US" sz="2400" dirty="0">
                <a:latin typeface="Calibri Light" panose="020F0302020204030204" pitchFamily="34" charset="0"/>
              </a:rPr>
              <a:t/>
            </a:r>
            <a:br>
              <a:rPr lang="en-US" sz="2400" dirty="0">
                <a:latin typeface="Calibri Light" panose="020F0302020204030204" pitchFamily="34" charset="0"/>
              </a:rPr>
            </a:br>
            <a:r>
              <a:rPr lang="en-US" sz="2400" dirty="0">
                <a:latin typeface="Calibri Light" panose="020F0302020204030204" pitchFamily="34" charset="0"/>
              </a:rPr>
              <a:t>Intrinsic Enzyme Defects: the Mediterranean Variant</a:t>
            </a:r>
            <a:br>
              <a:rPr lang="en-US" sz="2400" dirty="0">
                <a:latin typeface="Calibri Light" panose="020F0302020204030204" pitchFamily="34" charset="0"/>
              </a:rPr>
            </a:br>
            <a:r>
              <a:rPr lang="en-US" sz="2400" dirty="0">
                <a:latin typeface="Calibri Light" panose="020F0302020204030204" pitchFamily="34" charset="0"/>
              </a:rPr>
              <a:t>is the Second Most Common and is More Severe </a:t>
            </a:r>
            <a:endParaRPr lang="en-US" dirty="0" smtClean="0">
              <a:latin typeface="Calibri Light" panose="020F0302020204030204" pitchFamily="34" charset="0"/>
            </a:endParaRPr>
          </a:p>
        </p:txBody>
      </p:sp>
      <p:sp>
        <p:nvSpPr>
          <p:cNvPr id="30723" name="Text Box 3"/>
          <p:cNvSpPr txBox="1">
            <a:spLocks noChangeArrowheads="1"/>
          </p:cNvSpPr>
          <p:nvPr/>
        </p:nvSpPr>
        <p:spPr bwMode="auto">
          <a:xfrm>
            <a:off x="305913" y="2400300"/>
            <a:ext cx="184731" cy="369332"/>
          </a:xfrm>
          <a:prstGeom prst="rect">
            <a:avLst/>
          </a:prstGeom>
          <a:noFill/>
          <a:ln w="9525">
            <a:noFill/>
            <a:miter lim="800000"/>
            <a:headEnd/>
            <a:tailEnd/>
          </a:ln>
        </p:spPr>
        <p:txBody>
          <a:bodyPr wrap="none">
            <a:spAutoFit/>
          </a:bodyPr>
          <a:lstStyle/>
          <a:p>
            <a:pPr marL="342900" indent="-342900"/>
            <a:endParaRPr lang="en-US">
              <a:latin typeface="Calibri" pitchFamily="34" charset="0"/>
            </a:endParaRPr>
          </a:p>
        </p:txBody>
      </p:sp>
      <p:sp>
        <p:nvSpPr>
          <p:cNvPr id="30724" name="Text Box 4"/>
          <p:cNvSpPr txBox="1">
            <a:spLocks noChangeArrowheads="1"/>
          </p:cNvSpPr>
          <p:nvPr/>
        </p:nvSpPr>
        <p:spPr bwMode="auto">
          <a:xfrm>
            <a:off x="747123" y="2378869"/>
            <a:ext cx="184731" cy="369332"/>
          </a:xfrm>
          <a:prstGeom prst="rect">
            <a:avLst/>
          </a:prstGeom>
          <a:noFill/>
          <a:ln w="9525">
            <a:noFill/>
            <a:miter lim="800000"/>
            <a:headEnd/>
            <a:tailEnd/>
          </a:ln>
        </p:spPr>
        <p:txBody>
          <a:bodyPr wrap="none">
            <a:spAutoFit/>
          </a:bodyPr>
          <a:lstStyle/>
          <a:p>
            <a:pPr eaLnBrk="1" hangingPunct="1"/>
            <a:endParaRPr lang="en-US">
              <a:latin typeface="Calibri" pitchFamily="34" charset="0"/>
            </a:endParaRPr>
          </a:p>
        </p:txBody>
      </p:sp>
      <p:sp>
        <p:nvSpPr>
          <p:cNvPr id="30725" name="Text Box 5"/>
          <p:cNvSpPr txBox="1">
            <a:spLocks noChangeArrowheads="1"/>
          </p:cNvSpPr>
          <p:nvPr/>
        </p:nvSpPr>
        <p:spPr bwMode="auto">
          <a:xfrm>
            <a:off x="1524000" y="2895600"/>
            <a:ext cx="6571238" cy="2954655"/>
          </a:xfrm>
          <a:prstGeom prst="rect">
            <a:avLst/>
          </a:prstGeom>
          <a:noFill/>
          <a:ln w="9525">
            <a:noFill/>
            <a:miter lim="800000"/>
            <a:headEnd/>
            <a:tailEnd/>
          </a:ln>
        </p:spPr>
        <p:txBody>
          <a:bodyPr wrap="square">
            <a:spAutoFit/>
          </a:bodyPr>
          <a:lstStyle/>
          <a:p>
            <a:pPr eaLnBrk="1" hangingPunct="1"/>
            <a:r>
              <a:rPr lang="en-US" u="sng" dirty="0"/>
              <a:t>Mediterranean Variant</a:t>
            </a:r>
            <a:endParaRPr lang="en-US" dirty="0"/>
          </a:p>
          <a:p>
            <a:pPr eaLnBrk="1" hangingPunct="1"/>
            <a:endParaRPr lang="en-US" dirty="0">
              <a:latin typeface="Calibri" pitchFamily="34" charset="0"/>
            </a:endParaRPr>
          </a:p>
          <a:p>
            <a:pPr eaLnBrk="1" hangingPunct="1"/>
            <a:r>
              <a:rPr lang="en-US" sz="1500" dirty="0"/>
              <a:t>clinically more severe because affects </a:t>
            </a:r>
            <a:r>
              <a:rPr lang="en-US" sz="1500" b="1" dirty="0"/>
              <a:t>all </a:t>
            </a:r>
            <a:r>
              <a:rPr lang="en-US" sz="1500" dirty="0"/>
              <a:t>ages of RBC</a:t>
            </a:r>
          </a:p>
          <a:p>
            <a:pPr eaLnBrk="1" hangingPunct="1"/>
            <a:endParaRPr lang="en-US" sz="1500" dirty="0"/>
          </a:p>
          <a:p>
            <a:pPr eaLnBrk="1" hangingPunct="1"/>
            <a:r>
              <a:rPr lang="en-US" sz="1500" dirty="0"/>
              <a:t>severe </a:t>
            </a:r>
            <a:r>
              <a:rPr lang="en-US" sz="1500" dirty="0" err="1"/>
              <a:t>hemolysis</a:t>
            </a:r>
            <a:r>
              <a:rPr lang="en-US" sz="1500" dirty="0"/>
              <a:t> which might require transfusion</a:t>
            </a:r>
          </a:p>
          <a:p>
            <a:pPr eaLnBrk="1" hangingPunct="1"/>
            <a:endParaRPr lang="en-US" sz="1500" dirty="0"/>
          </a:p>
          <a:p>
            <a:pPr eaLnBrk="1" hangingPunct="1"/>
            <a:r>
              <a:rPr lang="en-US" sz="1500" dirty="0" err="1"/>
              <a:t>extravascular</a:t>
            </a:r>
            <a:r>
              <a:rPr lang="en-US" sz="1500" dirty="0"/>
              <a:t> and intravascular </a:t>
            </a:r>
            <a:r>
              <a:rPr lang="en-US" sz="1500" dirty="0" err="1"/>
              <a:t>hemolysis</a:t>
            </a:r>
            <a:r>
              <a:rPr lang="en-US" sz="1500" dirty="0"/>
              <a:t> can occur</a:t>
            </a:r>
          </a:p>
          <a:p>
            <a:pPr eaLnBrk="1" hangingPunct="1"/>
            <a:endParaRPr lang="en-US" sz="1500" dirty="0"/>
          </a:p>
          <a:p>
            <a:pPr eaLnBrk="1" hangingPunct="1"/>
            <a:r>
              <a:rPr lang="en-US" sz="1500" dirty="0" err="1"/>
              <a:t>hemolysis</a:t>
            </a:r>
            <a:r>
              <a:rPr lang="en-US" sz="1500" dirty="0"/>
              <a:t> usually occurs with provocation, medications or infection, and is </a:t>
            </a:r>
          </a:p>
          <a:p>
            <a:pPr eaLnBrk="1" hangingPunct="1"/>
            <a:r>
              <a:rPr lang="en-US" sz="1500" dirty="0"/>
              <a:t>not spontaneous</a:t>
            </a:r>
          </a:p>
          <a:p>
            <a:pPr eaLnBrk="1" hangingPunct="1"/>
            <a:endParaRPr lang="en-US" sz="1500" dirty="0"/>
          </a:p>
          <a:p>
            <a:pPr eaLnBrk="1" hangingPunct="1"/>
            <a:endParaRPr lang="en-US" sz="1500" dirty="0"/>
          </a:p>
        </p:txBody>
      </p:sp>
    </p:spTree>
    <p:extLst>
      <p:ext uri="{BB962C8B-B14F-4D97-AF65-F5344CB8AC3E}">
        <p14:creationId xmlns:p14="http://schemas.microsoft.com/office/powerpoint/2010/main" val="63044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1. Red Cell Biology	</a:t>
            </a:r>
            <a:endParaRPr lang="en-US" dirty="0">
              <a:latin typeface="Calibri Light" panose="020F03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Red blood cells are made in the bone marrow (spleen, liver)</a:t>
            </a:r>
          </a:p>
          <a:p>
            <a:r>
              <a:rPr lang="en-US" dirty="0" smtClean="0"/>
              <a:t>Biconcave, </a:t>
            </a:r>
            <a:r>
              <a:rPr lang="en-US" dirty="0" err="1" smtClean="0"/>
              <a:t>anuclear</a:t>
            </a:r>
            <a:r>
              <a:rPr lang="en-US" dirty="0" smtClean="0"/>
              <a:t>, </a:t>
            </a:r>
            <a:r>
              <a:rPr lang="en-US" dirty="0" smtClean="0">
                <a:latin typeface="Calibri" pitchFamily="34" charset="0"/>
              </a:rPr>
              <a:t>viscoelastic</a:t>
            </a:r>
            <a:r>
              <a:rPr lang="en-US" dirty="0">
                <a:latin typeface="Calibri" pitchFamily="34" charset="0"/>
              </a:rPr>
              <a:t>, self-sealing, </a:t>
            </a:r>
            <a:endParaRPr lang="en-US" dirty="0" smtClean="0">
              <a:latin typeface="Calibri" pitchFamily="34" charset="0"/>
            </a:endParaRPr>
          </a:p>
          <a:p>
            <a:r>
              <a:rPr lang="en-US" dirty="0" smtClean="0">
                <a:latin typeface="Calibri" pitchFamily="34" charset="0"/>
              </a:rPr>
              <a:t>8 </a:t>
            </a:r>
            <a:r>
              <a:rPr lang="en-US" dirty="0">
                <a:latin typeface="Calibri" pitchFamily="34" charset="0"/>
              </a:rPr>
              <a:t>micron </a:t>
            </a:r>
            <a:r>
              <a:rPr lang="en-US" dirty="0" smtClean="0">
                <a:latin typeface="Calibri" pitchFamily="34" charset="0"/>
              </a:rPr>
              <a:t>in size, squeezes </a:t>
            </a:r>
            <a:r>
              <a:rPr lang="en-US" dirty="0">
                <a:latin typeface="Calibri" pitchFamily="34" charset="0"/>
              </a:rPr>
              <a:t>through 2 micron </a:t>
            </a:r>
            <a:r>
              <a:rPr lang="en-US" dirty="0" smtClean="0">
                <a:latin typeface="Calibri" pitchFamily="34" charset="0"/>
              </a:rPr>
              <a:t>size spaces </a:t>
            </a:r>
            <a:r>
              <a:rPr lang="en-US" dirty="0">
                <a:latin typeface="Calibri" pitchFamily="34" charset="0"/>
              </a:rPr>
              <a:t>and </a:t>
            </a:r>
            <a:r>
              <a:rPr lang="en-US" dirty="0" smtClean="0">
                <a:latin typeface="Calibri" pitchFamily="34" charset="0"/>
              </a:rPr>
              <a:t>3 </a:t>
            </a:r>
            <a:r>
              <a:rPr lang="en-US" dirty="0">
                <a:latin typeface="Calibri" pitchFamily="34" charset="0"/>
              </a:rPr>
              <a:t>micron vessels </a:t>
            </a:r>
            <a:endParaRPr lang="en-US" dirty="0" smtClean="0"/>
          </a:p>
          <a:p>
            <a:r>
              <a:rPr lang="en-US" dirty="0"/>
              <a:t>Normal red blood cell lifespan = 120 days</a:t>
            </a:r>
          </a:p>
          <a:p>
            <a:endParaRPr lang="en-US" dirty="0"/>
          </a:p>
          <a:p>
            <a:r>
              <a:rPr lang="en-US" dirty="0"/>
              <a:t>Old cells typically removed by </a:t>
            </a:r>
            <a:r>
              <a:rPr lang="en-US" dirty="0" smtClean="0"/>
              <a:t>spleen</a:t>
            </a:r>
          </a:p>
          <a:p>
            <a:r>
              <a:rPr lang="en-US" dirty="0"/>
              <a:t>Approx. 1-2% of red cells are lost and replaced daily</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112588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836408"/>
          </a:xfrm>
        </p:spPr>
        <p:txBody>
          <a:bodyPr>
            <a:noAutofit/>
          </a:bodyPr>
          <a:lstStyle/>
          <a:p>
            <a:pPr algn="l"/>
            <a:r>
              <a:rPr lang="en-US" sz="2700" dirty="0">
                <a:latin typeface="Calibri Light" panose="020F0302020204030204" pitchFamily="34" charset="0"/>
              </a:rPr>
              <a:t>5.  Congenital hemolytic anemias  </a:t>
            </a:r>
            <a:br>
              <a:rPr lang="en-US" sz="2700" dirty="0">
                <a:latin typeface="Calibri Light" panose="020F0302020204030204" pitchFamily="34" charset="0"/>
              </a:rPr>
            </a:br>
            <a:r>
              <a:rPr lang="en-US" sz="2700" u="sng" dirty="0">
                <a:latin typeface="Calibri Light" panose="020F0302020204030204" pitchFamily="34" charset="0"/>
              </a:rPr>
              <a:t>RBC Enzyme Deficiencies: </a:t>
            </a:r>
            <a:br>
              <a:rPr lang="en-US" sz="2700" u="sng" dirty="0">
                <a:latin typeface="Calibri Light" panose="020F0302020204030204" pitchFamily="34" charset="0"/>
              </a:rPr>
            </a:br>
            <a:r>
              <a:rPr lang="en-US" sz="2400" dirty="0">
                <a:latin typeface="Calibri Light" panose="020F0302020204030204" pitchFamily="34" charset="0"/>
              </a:rPr>
              <a:t>B. Pyruvate Kinase Deficiency</a:t>
            </a:r>
          </a:p>
        </p:txBody>
      </p:sp>
      <p:sp>
        <p:nvSpPr>
          <p:cNvPr id="3" name="TextBox 2"/>
          <p:cNvSpPr txBox="1"/>
          <p:nvPr/>
        </p:nvSpPr>
        <p:spPr>
          <a:xfrm>
            <a:off x="419357" y="1828800"/>
            <a:ext cx="8526935" cy="1708160"/>
          </a:xfrm>
          <a:prstGeom prst="rect">
            <a:avLst/>
          </a:prstGeom>
          <a:noFill/>
        </p:spPr>
        <p:txBody>
          <a:bodyPr wrap="square" rtlCol="0">
            <a:spAutoFit/>
          </a:bodyPr>
          <a:lstStyle/>
          <a:p>
            <a:r>
              <a:rPr lang="en-US" sz="1500" dirty="0"/>
              <a:t>Pyruvate Kinase:  takes pyruvate formed from glycolysis, and helps to use it for energy by generating ATP</a:t>
            </a:r>
          </a:p>
          <a:p>
            <a:endParaRPr lang="en-US" sz="1500" dirty="0"/>
          </a:p>
          <a:p>
            <a:r>
              <a:rPr lang="en-US" sz="1500" dirty="0"/>
              <a:t>Deficiency in Pyruvate Kinase:  1/20,000</a:t>
            </a:r>
          </a:p>
          <a:p>
            <a:endParaRPr lang="en-US" sz="1500" dirty="0"/>
          </a:p>
          <a:p>
            <a:r>
              <a:rPr lang="en-US" sz="1500" dirty="0"/>
              <a:t>Due to deficiency, RBCs have less energy, and thus shortened lifespan</a:t>
            </a:r>
          </a:p>
          <a:p>
            <a:endParaRPr lang="en-US" sz="1500" dirty="0"/>
          </a:p>
          <a:p>
            <a:r>
              <a:rPr lang="en-US" sz="1500" dirty="0"/>
              <a:t>Extravascular hemolysis:  Treatment splenectomy</a:t>
            </a:r>
          </a:p>
        </p:txBody>
      </p:sp>
      <p:sp>
        <p:nvSpPr>
          <p:cNvPr id="4" name="TextBox 3"/>
          <p:cNvSpPr txBox="1"/>
          <p:nvPr/>
        </p:nvSpPr>
        <p:spPr>
          <a:xfrm>
            <a:off x="2362200" y="4009989"/>
            <a:ext cx="1375172" cy="307777"/>
          </a:xfrm>
          <a:prstGeom prst="rect">
            <a:avLst/>
          </a:prstGeom>
          <a:noFill/>
        </p:spPr>
        <p:txBody>
          <a:bodyPr wrap="square" rtlCol="0">
            <a:spAutoFit/>
          </a:bodyPr>
          <a:lstStyle/>
          <a:p>
            <a:r>
              <a:rPr lang="en-US" sz="1400" dirty="0" smtClean="0"/>
              <a:t>Pyruvate</a:t>
            </a:r>
            <a:endParaRPr lang="en-US" sz="1400" dirty="0"/>
          </a:p>
        </p:txBody>
      </p:sp>
      <p:sp>
        <p:nvSpPr>
          <p:cNvPr id="5" name="TextBox 4"/>
          <p:cNvSpPr txBox="1"/>
          <p:nvPr/>
        </p:nvSpPr>
        <p:spPr>
          <a:xfrm>
            <a:off x="5486400" y="4022339"/>
            <a:ext cx="2371360" cy="307777"/>
          </a:xfrm>
          <a:prstGeom prst="rect">
            <a:avLst/>
          </a:prstGeom>
          <a:noFill/>
        </p:spPr>
        <p:txBody>
          <a:bodyPr wrap="square" rtlCol="0">
            <a:spAutoFit/>
          </a:bodyPr>
          <a:lstStyle/>
          <a:p>
            <a:r>
              <a:rPr lang="en-US" sz="1400" dirty="0" smtClean="0"/>
              <a:t>Phosphoenolpyruvate</a:t>
            </a:r>
            <a:endParaRPr lang="en-US" sz="1400" dirty="0"/>
          </a:p>
        </p:txBody>
      </p:sp>
      <p:sp>
        <p:nvSpPr>
          <p:cNvPr id="7" name="Curved Up Arrow 6"/>
          <p:cNvSpPr/>
          <p:nvPr/>
        </p:nvSpPr>
        <p:spPr>
          <a:xfrm flipV="1">
            <a:off x="3248025" y="4297452"/>
            <a:ext cx="2428875" cy="10178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725597" y="3899145"/>
            <a:ext cx="1591734" cy="307777"/>
          </a:xfrm>
          <a:prstGeom prst="rect">
            <a:avLst/>
          </a:prstGeom>
          <a:noFill/>
        </p:spPr>
        <p:txBody>
          <a:bodyPr wrap="square" rtlCol="0">
            <a:spAutoFit/>
          </a:bodyPr>
          <a:lstStyle/>
          <a:p>
            <a:r>
              <a:rPr lang="en-US" sz="1400" dirty="0" smtClean="0"/>
              <a:t>Pyruvate Kinase</a:t>
            </a:r>
            <a:endParaRPr lang="en-US" sz="1400" dirty="0"/>
          </a:p>
        </p:txBody>
      </p:sp>
      <p:sp>
        <p:nvSpPr>
          <p:cNvPr id="10" name="TextBox 9"/>
          <p:cNvSpPr txBox="1"/>
          <p:nvPr/>
        </p:nvSpPr>
        <p:spPr>
          <a:xfrm>
            <a:off x="3172641" y="5328790"/>
            <a:ext cx="996188" cy="307777"/>
          </a:xfrm>
          <a:prstGeom prst="rect">
            <a:avLst/>
          </a:prstGeom>
          <a:noFill/>
        </p:spPr>
        <p:txBody>
          <a:bodyPr wrap="square" rtlCol="0">
            <a:spAutoFit/>
          </a:bodyPr>
          <a:lstStyle/>
          <a:p>
            <a:r>
              <a:rPr lang="en-US" sz="1400" dirty="0" smtClean="0"/>
              <a:t>ADP</a:t>
            </a:r>
            <a:endParaRPr lang="en-US" sz="1400" dirty="0"/>
          </a:p>
        </p:txBody>
      </p:sp>
      <p:sp>
        <p:nvSpPr>
          <p:cNvPr id="11" name="TextBox 10"/>
          <p:cNvSpPr txBox="1"/>
          <p:nvPr/>
        </p:nvSpPr>
        <p:spPr>
          <a:xfrm>
            <a:off x="5271262" y="5331023"/>
            <a:ext cx="996188" cy="307777"/>
          </a:xfrm>
          <a:prstGeom prst="rect">
            <a:avLst/>
          </a:prstGeom>
          <a:noFill/>
        </p:spPr>
        <p:txBody>
          <a:bodyPr wrap="square" rtlCol="0">
            <a:spAutoFit/>
          </a:bodyPr>
          <a:lstStyle/>
          <a:p>
            <a:r>
              <a:rPr lang="en-US" sz="1400" dirty="0" smtClean="0"/>
              <a:t>ATP</a:t>
            </a:r>
            <a:endParaRPr lang="en-US" sz="1400" dirty="0"/>
          </a:p>
        </p:txBody>
      </p:sp>
      <p:sp>
        <p:nvSpPr>
          <p:cNvPr id="12" name="Right Arrow 11"/>
          <p:cNvSpPr/>
          <p:nvPr/>
        </p:nvSpPr>
        <p:spPr>
          <a:xfrm>
            <a:off x="3119437" y="4113295"/>
            <a:ext cx="2405063" cy="184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321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dirty="0">
                <a:latin typeface="Calibri Light" panose="020F0302020204030204" pitchFamily="34" charset="0"/>
              </a:rPr>
              <a:t>5.  Congenital hemolytic anemias  </a:t>
            </a:r>
            <a:br>
              <a:rPr lang="en-US" dirty="0">
                <a:latin typeface="Calibri Light" panose="020F0302020204030204" pitchFamily="34" charset="0"/>
              </a:rPr>
            </a:br>
            <a:r>
              <a:rPr lang="en-US" u="sng" dirty="0">
                <a:latin typeface="Calibri Light" panose="020F0302020204030204" pitchFamily="34" charset="0"/>
              </a:rPr>
              <a:t>RBC Enzyme Deficiencies: </a:t>
            </a:r>
            <a:br>
              <a:rPr lang="en-US" u="sng" dirty="0">
                <a:latin typeface="Calibri Light" panose="020F0302020204030204" pitchFamily="34" charset="0"/>
              </a:rPr>
            </a:br>
            <a:r>
              <a:rPr lang="en-US" dirty="0">
                <a:latin typeface="Calibri Light" panose="020F0302020204030204" pitchFamily="34" charset="0"/>
              </a:rPr>
              <a:t>C</a:t>
            </a:r>
            <a:r>
              <a:rPr lang="en-US" sz="3000" dirty="0">
                <a:latin typeface="Calibri Light" panose="020F0302020204030204" pitchFamily="34" charset="0"/>
              </a:rPr>
              <a:t>. Pyrimidine-5-nucleotidase deficiency</a:t>
            </a:r>
            <a:endParaRPr lang="en-US" dirty="0">
              <a:latin typeface="Calibri Light" panose="020F0302020204030204" pitchFamily="34" charset="0"/>
            </a:endParaRPr>
          </a:p>
        </p:txBody>
      </p:sp>
      <p:sp>
        <p:nvSpPr>
          <p:cNvPr id="3" name="TextBox 2"/>
          <p:cNvSpPr txBox="1"/>
          <p:nvPr/>
        </p:nvSpPr>
        <p:spPr>
          <a:xfrm>
            <a:off x="525162" y="2333883"/>
            <a:ext cx="7549979" cy="3647152"/>
          </a:xfrm>
          <a:prstGeom prst="rect">
            <a:avLst/>
          </a:prstGeom>
          <a:noFill/>
        </p:spPr>
        <p:txBody>
          <a:bodyPr wrap="square" rtlCol="0">
            <a:spAutoFit/>
          </a:bodyPr>
          <a:lstStyle/>
          <a:p>
            <a:r>
              <a:rPr lang="en-US" sz="1500" dirty="0"/>
              <a:t>Pyrimidine-5-nucleotidase participates in degradation of RNA</a:t>
            </a:r>
          </a:p>
          <a:p>
            <a:endParaRPr lang="en-US" sz="1500" dirty="0"/>
          </a:p>
          <a:p>
            <a:r>
              <a:rPr lang="en-US" sz="1500" dirty="0"/>
              <a:t>Deficiency leads to pyrimidine left in the RBCs</a:t>
            </a:r>
          </a:p>
          <a:p>
            <a:endParaRPr lang="en-US" sz="1500" dirty="0"/>
          </a:p>
          <a:p>
            <a:r>
              <a:rPr lang="en-US" sz="1500" dirty="0"/>
              <a:t>These pyrimidines are toxic and lead to hemolytic anemia</a:t>
            </a:r>
          </a:p>
          <a:p>
            <a:endParaRPr lang="en-US" sz="1500" dirty="0"/>
          </a:p>
          <a:p>
            <a:r>
              <a:rPr lang="en-US" sz="1500" dirty="0"/>
              <a:t>On staining, basophilic stippling</a:t>
            </a:r>
          </a:p>
          <a:p>
            <a:endParaRPr lang="en-US" sz="1500" dirty="0"/>
          </a:p>
          <a:p>
            <a:r>
              <a:rPr lang="en-US" sz="1500" dirty="0"/>
              <a:t>Autosomal recessive inheritance</a:t>
            </a:r>
          </a:p>
          <a:p>
            <a:endParaRPr lang="en-US" sz="1500" dirty="0"/>
          </a:p>
          <a:p>
            <a:r>
              <a:rPr lang="en-US" sz="1500" dirty="0"/>
              <a:t>Lead directly inhibits Pyrimidine-5-nucleotidase</a:t>
            </a:r>
          </a:p>
          <a:p>
            <a:endParaRPr lang="en-US" sz="1500" dirty="0"/>
          </a:p>
          <a:p>
            <a:r>
              <a:rPr lang="en-US" sz="1500" dirty="0"/>
              <a:t>No treatment available</a:t>
            </a:r>
          </a:p>
          <a:p>
            <a:endParaRPr lang="en-US" dirty="0"/>
          </a:p>
          <a:p>
            <a:endParaRPr lang="en-US" dirty="0" smtClean="0"/>
          </a:p>
        </p:txBody>
      </p:sp>
    </p:spTree>
    <p:extLst>
      <p:ext uri="{BB962C8B-B14F-4D97-AF65-F5344CB8AC3E}">
        <p14:creationId xmlns:p14="http://schemas.microsoft.com/office/powerpoint/2010/main" val="1754188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628652" y="1447800"/>
            <a:ext cx="7943849" cy="3970318"/>
          </a:xfrm>
          <a:prstGeom prst="rect">
            <a:avLst/>
          </a:prstGeom>
          <a:noFill/>
          <a:ln w="9525">
            <a:noFill/>
            <a:miter lim="800000"/>
            <a:headEnd/>
            <a:tailEnd/>
          </a:ln>
        </p:spPr>
        <p:txBody>
          <a:bodyPr wrap="square">
            <a:spAutoFit/>
          </a:bodyPr>
          <a:lstStyle/>
          <a:p>
            <a:r>
              <a:rPr lang="en-US" sz="2100" dirty="0"/>
              <a:t/>
            </a:r>
            <a:br>
              <a:rPr lang="en-US" sz="2100" dirty="0"/>
            </a:br>
            <a:r>
              <a:rPr lang="en-US" sz="2100" dirty="0"/>
              <a:t>A.  Sickle Cell Disease</a:t>
            </a:r>
            <a:r>
              <a:rPr lang="en-US" sz="1500" dirty="0"/>
              <a:t>:  </a:t>
            </a:r>
          </a:p>
          <a:p>
            <a:r>
              <a:rPr lang="en-US" sz="1500" dirty="0"/>
              <a:t>	</a:t>
            </a:r>
            <a:r>
              <a:rPr lang="en-US" sz="1500" b="1" u="sng" dirty="0" err="1"/>
              <a:t>Hb</a:t>
            </a:r>
            <a:r>
              <a:rPr lang="en-US" sz="1500" b="1" u="sng" dirty="0"/>
              <a:t> S (sickle hemoglobin</a:t>
            </a:r>
            <a:r>
              <a:rPr lang="en-US" sz="1500" dirty="0"/>
              <a:t>)</a:t>
            </a:r>
          </a:p>
          <a:p>
            <a:r>
              <a:rPr lang="en-US" sz="1500" dirty="0"/>
              <a:t>	Single amino acid substitution in beta globin chain</a:t>
            </a:r>
          </a:p>
          <a:p>
            <a:r>
              <a:rPr lang="en-US" sz="1500" dirty="0"/>
              <a:t>	Glutamine to valine at codon 6</a:t>
            </a:r>
          </a:p>
          <a:p>
            <a:pPr eaLnBrk="1" hangingPunct="1"/>
            <a:r>
              <a:rPr lang="en-US" sz="1500" dirty="0"/>
              <a:t>	</a:t>
            </a:r>
            <a:r>
              <a:rPr lang="en-US" sz="1500" dirty="0" err="1"/>
              <a:t>deoxy</a:t>
            </a:r>
            <a:r>
              <a:rPr lang="en-US" sz="1500" dirty="0"/>
              <a:t> </a:t>
            </a:r>
            <a:r>
              <a:rPr lang="en-US" sz="1500" dirty="0" err="1"/>
              <a:t>HbS</a:t>
            </a:r>
            <a:r>
              <a:rPr lang="en-US" sz="1500" dirty="0"/>
              <a:t> polymerizes, is insoluble, and changes the shape and deformability of the </a:t>
            </a:r>
            <a:r>
              <a:rPr lang="en-US" sz="1500" dirty="0" err="1"/>
              <a:t>rbc</a:t>
            </a:r>
            <a:endParaRPr lang="en-US" sz="1500" dirty="0"/>
          </a:p>
          <a:p>
            <a:pPr eaLnBrk="1" hangingPunct="1"/>
            <a:r>
              <a:rPr lang="en-US" sz="1500" dirty="0"/>
              <a:t>	heterozygous (AS) usually asymptomatic; AS is  protective against malaria</a:t>
            </a:r>
          </a:p>
          <a:p>
            <a:pPr eaLnBrk="1" hangingPunct="1"/>
            <a:r>
              <a:rPr lang="en-US" sz="1500" dirty="0"/>
              <a:t>	homozygous (SS) and </a:t>
            </a:r>
            <a:r>
              <a:rPr lang="en-US" sz="1500" dirty="0" err="1"/>
              <a:t>HbSBthal</a:t>
            </a:r>
            <a:r>
              <a:rPr lang="en-US" sz="1500" dirty="0"/>
              <a:t> leads to severe anemia, </a:t>
            </a:r>
            <a:r>
              <a:rPr lang="en-US" sz="1500" dirty="0" err="1"/>
              <a:t>vasoocclusion</a:t>
            </a:r>
            <a:r>
              <a:rPr lang="en-US" sz="1500" dirty="0"/>
              <a:t> </a:t>
            </a:r>
          </a:p>
          <a:p>
            <a:pPr eaLnBrk="1" hangingPunct="1"/>
            <a:endParaRPr lang="en-US" sz="1500" dirty="0"/>
          </a:p>
          <a:p>
            <a:pPr eaLnBrk="1" hangingPunct="1"/>
            <a:r>
              <a:rPr lang="en-US" sz="1500" b="1" dirty="0"/>
              <a:t>	</a:t>
            </a:r>
            <a:r>
              <a:rPr lang="en-US" sz="1500" b="1" u="sng" dirty="0" err="1"/>
              <a:t>Hb</a:t>
            </a:r>
            <a:r>
              <a:rPr lang="en-US" sz="1500" b="1" u="sng" dirty="0"/>
              <a:t> C</a:t>
            </a:r>
            <a:r>
              <a:rPr lang="en-US" sz="1500" b="1" dirty="0"/>
              <a:t>		</a:t>
            </a:r>
          </a:p>
          <a:p>
            <a:pPr eaLnBrk="1" hangingPunct="1"/>
            <a:r>
              <a:rPr lang="en-US" sz="1500" b="1" dirty="0"/>
              <a:t>	</a:t>
            </a:r>
            <a:r>
              <a:rPr lang="en-US" sz="1500" dirty="0"/>
              <a:t>Glutamine to lysine at codon 6</a:t>
            </a:r>
          </a:p>
          <a:p>
            <a:pPr eaLnBrk="1" hangingPunct="1"/>
            <a:r>
              <a:rPr lang="en-US" sz="1500" dirty="0"/>
              <a:t>	</a:t>
            </a:r>
            <a:r>
              <a:rPr lang="en-US" sz="1500" dirty="0" err="1"/>
              <a:t>Hb</a:t>
            </a:r>
            <a:r>
              <a:rPr lang="en-US" sz="1500" dirty="0"/>
              <a:t> SC disease can cause severe </a:t>
            </a:r>
            <a:r>
              <a:rPr lang="en-US" sz="1500" dirty="0" err="1"/>
              <a:t>vasoocclusion</a:t>
            </a:r>
            <a:r>
              <a:rPr lang="en-US" sz="1500" dirty="0"/>
              <a:t> but less anemia</a:t>
            </a:r>
          </a:p>
          <a:p>
            <a:pPr eaLnBrk="1" hangingPunct="1"/>
            <a:r>
              <a:rPr lang="en-US" sz="1500" dirty="0"/>
              <a:t>	</a:t>
            </a:r>
            <a:r>
              <a:rPr lang="en-US" sz="1500" dirty="0" err="1"/>
              <a:t>Hb</a:t>
            </a:r>
            <a:r>
              <a:rPr lang="en-US" sz="1500" dirty="0"/>
              <a:t> CC can crystallize, cause hemolysis and splenomegaly</a:t>
            </a:r>
          </a:p>
          <a:p>
            <a:r>
              <a:rPr lang="en-US" sz="1500" dirty="0"/>
              <a:t>	highly protective against malaria</a:t>
            </a:r>
          </a:p>
          <a:p>
            <a:pPr eaLnBrk="1" hangingPunct="1"/>
            <a:endParaRPr lang="en-US" sz="1500" dirty="0"/>
          </a:p>
          <a:p>
            <a:pPr eaLnBrk="1" hangingPunct="1"/>
            <a:r>
              <a:rPr lang="en-US" sz="1500" b="1" u="sng" dirty="0"/>
              <a:t>Diagnostic tests:</a:t>
            </a:r>
            <a:r>
              <a:rPr lang="en-US" sz="1500" b="1" dirty="0"/>
              <a:t>  </a:t>
            </a:r>
            <a:r>
              <a:rPr lang="en-US" sz="1500" b="1" dirty="0" err="1"/>
              <a:t>Hb</a:t>
            </a:r>
            <a:r>
              <a:rPr lang="en-US" sz="1500" b="1" dirty="0"/>
              <a:t> electrophoresis, HPLC </a:t>
            </a:r>
            <a:endParaRPr lang="en-US" b="1" dirty="0">
              <a:latin typeface="Calibri" pitchFamily="34" charset="0"/>
            </a:endParaRPr>
          </a:p>
        </p:txBody>
      </p:sp>
      <p:sp>
        <p:nvSpPr>
          <p:cNvPr id="36866" name="Rectangle 2"/>
          <p:cNvSpPr>
            <a:spLocks noGrp="1" noChangeArrowheads="1"/>
          </p:cNvSpPr>
          <p:nvPr>
            <p:ph type="title"/>
          </p:nvPr>
        </p:nvSpPr>
        <p:spPr>
          <a:xfrm>
            <a:off x="843349" y="685800"/>
            <a:ext cx="7729151" cy="857250"/>
          </a:xfrm>
        </p:spPr>
        <p:txBody>
          <a:bodyPr>
            <a:noAutofit/>
          </a:bodyPr>
          <a:lstStyle/>
          <a:p>
            <a:pPr algn="l"/>
            <a:r>
              <a:rPr lang="en-US" sz="2800" dirty="0">
                <a:latin typeface="Calibri Light" panose="020F0302020204030204" pitchFamily="34" charset="0"/>
              </a:rPr>
              <a:t>5.  Congenital hemolytic anemias  </a:t>
            </a:r>
            <a:br>
              <a:rPr lang="en-US" sz="2800" dirty="0">
                <a:latin typeface="Calibri Light" panose="020F0302020204030204" pitchFamily="34" charset="0"/>
              </a:rPr>
            </a:br>
            <a:r>
              <a:rPr lang="en-US" sz="2800" u="sng" dirty="0">
                <a:latin typeface="Calibri Light" panose="020F0302020204030204" pitchFamily="34" charset="0"/>
              </a:rPr>
              <a:t>Hemoglobin Defects</a:t>
            </a:r>
            <a:r>
              <a:rPr lang="en-US" sz="2800" dirty="0">
                <a:latin typeface="Calibri Light" panose="020F0302020204030204" pitchFamily="34" charset="0"/>
              </a:rPr>
              <a:t>:  Beta Globin Point Mutations</a:t>
            </a:r>
            <a:endParaRPr lang="en-US" sz="5400" dirty="0" smtClean="0">
              <a:latin typeface="Calibri Light" panose="020F0302020204030204" pitchFamily="34" charset="0"/>
            </a:endParaRPr>
          </a:p>
        </p:txBody>
      </p:sp>
    </p:spTree>
    <p:extLst>
      <p:ext uri="{BB962C8B-B14F-4D97-AF65-F5344CB8AC3E}">
        <p14:creationId xmlns:p14="http://schemas.microsoft.com/office/powerpoint/2010/main" val="703023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4172" y="2057400"/>
            <a:ext cx="8000227" cy="1857375"/>
          </a:xfrm>
        </p:spPr>
        <p:txBody>
          <a:bodyPr>
            <a:noAutofit/>
          </a:bodyPr>
          <a:lstStyle/>
          <a:p>
            <a:pPr algn="l"/>
            <a:r>
              <a:rPr lang="en-US" sz="3200" dirty="0">
                <a:latin typeface="Calibri Light" panose="020F0302020204030204" pitchFamily="34" charset="0"/>
              </a:rPr>
              <a:t>5.  Congenital hemolytic anemias:  </a:t>
            </a:r>
            <a:br>
              <a:rPr lang="en-US" sz="3200" dirty="0">
                <a:latin typeface="Calibri Light" panose="020F0302020204030204" pitchFamily="34" charset="0"/>
              </a:rPr>
            </a:br>
            <a:r>
              <a:rPr lang="en-US" sz="3200" u="sng" dirty="0">
                <a:latin typeface="Calibri Light" panose="020F0302020204030204" pitchFamily="34" charset="0"/>
              </a:rPr>
              <a:t>Hemoglobin Defects</a:t>
            </a:r>
            <a:r>
              <a:rPr lang="en-US" sz="2400" dirty="0"/>
              <a:t/>
            </a:r>
            <a:br>
              <a:rPr lang="en-US" sz="2400" dirty="0"/>
            </a:br>
            <a:r>
              <a:rPr lang="en-US" sz="1800" dirty="0"/>
              <a:t/>
            </a:r>
            <a:br>
              <a:rPr lang="en-US" sz="1800" dirty="0"/>
            </a:br>
            <a:r>
              <a:rPr lang="en-US" sz="1800" dirty="0"/>
              <a:t/>
            </a:r>
            <a:br>
              <a:rPr lang="en-US" sz="1800" dirty="0"/>
            </a:br>
            <a:r>
              <a:rPr lang="en-US" sz="1800" dirty="0"/>
              <a:t>B.  </a:t>
            </a:r>
            <a:r>
              <a:rPr lang="en-US" sz="1800" u="sng" dirty="0" err="1"/>
              <a:t>Thalassemias</a:t>
            </a:r>
            <a:r>
              <a:rPr lang="en-US" sz="1800" u="sng" dirty="0"/>
              <a:t>: </a:t>
            </a:r>
            <a:br>
              <a:rPr lang="en-US" sz="1800" u="sng" dirty="0"/>
            </a:br>
            <a:r>
              <a:rPr lang="en-US" sz="1800" dirty="0"/>
              <a:t>	Mutations lead to a quantitative deficiency of a globin chain.  	Imbalance of globin chains leads to unstable </a:t>
            </a:r>
            <a:r>
              <a:rPr lang="en-US" sz="1800" dirty="0" err="1"/>
              <a:t>hemoglobins</a:t>
            </a:r>
            <a:r>
              <a:rPr lang="en-US" sz="1800" dirty="0"/>
              <a:t> and hemolysis</a:t>
            </a:r>
            <a:br>
              <a:rPr lang="en-US" sz="1800" dirty="0"/>
            </a:br>
            <a:r>
              <a:rPr lang="en-US" sz="1800" dirty="0"/>
              <a:t/>
            </a:r>
            <a:br>
              <a:rPr lang="en-US" sz="1800" dirty="0"/>
            </a:br>
            <a:r>
              <a:rPr lang="en-US" sz="1800" dirty="0"/>
              <a:t>C.  </a:t>
            </a:r>
            <a:r>
              <a:rPr lang="en-US" sz="1800" u="sng" dirty="0"/>
              <a:t>Hemoglobin variants.  </a:t>
            </a:r>
            <a:r>
              <a:rPr lang="en-US" sz="1800" dirty="0"/>
              <a:t/>
            </a:r>
            <a:br>
              <a:rPr lang="en-US" sz="1800" dirty="0"/>
            </a:br>
            <a:r>
              <a:rPr lang="en-US" sz="1800" dirty="0"/>
              <a:t>	Most are clinically silent.  </a:t>
            </a:r>
            <a:br>
              <a:rPr lang="en-US" sz="1800" dirty="0"/>
            </a:br>
            <a:r>
              <a:rPr lang="en-US" sz="1800" dirty="0"/>
              <a:t>	Those that are unstable, and lead to hemolysis are worth remembering.  	Most common unstable:  </a:t>
            </a:r>
            <a:r>
              <a:rPr lang="en-US" sz="1800" u="sng" dirty="0" err="1"/>
              <a:t>Hgb</a:t>
            </a:r>
            <a:r>
              <a:rPr lang="en-US" sz="1800" u="sng" dirty="0"/>
              <a:t> Koln</a:t>
            </a:r>
            <a:r>
              <a:rPr lang="en-US" sz="1800" dirty="0"/>
              <a:t>	</a:t>
            </a:r>
            <a:br>
              <a:rPr lang="en-US" sz="1800" dirty="0"/>
            </a:br>
            <a:r>
              <a:rPr lang="en-US" sz="1800" dirty="0"/>
              <a:t>	Oxidized easily, and thus lead to chronic hemolysis.  </a:t>
            </a:r>
            <a:br>
              <a:rPr lang="en-US" sz="1800" dirty="0"/>
            </a:br>
            <a:r>
              <a:rPr lang="en-US" sz="1800" dirty="0"/>
              <a:t>	Increased hemolysis with oxidative stressors.</a:t>
            </a:r>
            <a:br>
              <a:rPr lang="en-US" sz="1800" dirty="0"/>
            </a:br>
            <a:r>
              <a:rPr lang="en-US" sz="1800" dirty="0"/>
              <a:t/>
            </a:r>
            <a:br>
              <a:rPr lang="en-US" sz="1800" dirty="0"/>
            </a:br>
            <a:r>
              <a:rPr lang="en-US" sz="1800" dirty="0"/>
              <a:t>	</a:t>
            </a:r>
            <a:r>
              <a:rPr lang="en-US" sz="1800" u="sng" dirty="0" err="1"/>
              <a:t>Hgb</a:t>
            </a:r>
            <a:r>
              <a:rPr lang="en-US" sz="1800" u="sng" dirty="0"/>
              <a:t> Zurich</a:t>
            </a:r>
            <a:r>
              <a:rPr lang="en-US" sz="1800" dirty="0"/>
              <a:t>:</a:t>
            </a:r>
          </a:p>
        </p:txBody>
      </p:sp>
    </p:spTree>
    <p:extLst>
      <p:ext uri="{BB962C8B-B14F-4D97-AF65-F5344CB8AC3E}">
        <p14:creationId xmlns:p14="http://schemas.microsoft.com/office/powerpoint/2010/main" val="1346617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6.  Acquired </a:t>
            </a:r>
            <a:r>
              <a:rPr lang="en-US" dirty="0">
                <a:latin typeface="Calibri Light" panose="020F0302020204030204" pitchFamily="34" charset="0"/>
              </a:rPr>
              <a:t>hemolytic anemias</a:t>
            </a:r>
          </a:p>
        </p:txBody>
      </p:sp>
      <p:sp>
        <p:nvSpPr>
          <p:cNvPr id="3" name="Content Placeholder 2"/>
          <p:cNvSpPr>
            <a:spLocks noGrp="1"/>
          </p:cNvSpPr>
          <p:nvPr>
            <p:ph idx="1"/>
          </p:nvPr>
        </p:nvSpPr>
        <p:spPr>
          <a:xfrm>
            <a:off x="762000" y="1219200"/>
            <a:ext cx="8229600" cy="4525963"/>
          </a:xfrm>
        </p:spPr>
        <p:txBody>
          <a:bodyPr>
            <a:normAutofit fontScale="62500" lnSpcReduction="20000"/>
          </a:bodyPr>
          <a:lstStyle/>
          <a:p>
            <a:r>
              <a:rPr lang="en-US" u="sng" dirty="0" smtClean="0"/>
              <a:t>Autoimmune</a:t>
            </a:r>
          </a:p>
          <a:p>
            <a:pPr marL="0" indent="0">
              <a:buNone/>
            </a:pPr>
            <a:r>
              <a:rPr lang="en-US" dirty="0" smtClean="0"/>
              <a:t>A.  Cold</a:t>
            </a:r>
          </a:p>
          <a:p>
            <a:pPr marL="0" indent="0">
              <a:buNone/>
            </a:pPr>
            <a:r>
              <a:rPr lang="en-US" dirty="0" smtClean="0"/>
              <a:t>B.  Warm</a:t>
            </a:r>
          </a:p>
          <a:p>
            <a:pPr marL="0" indent="0">
              <a:buNone/>
            </a:pPr>
            <a:r>
              <a:rPr lang="en-US" dirty="0" smtClean="0"/>
              <a:t>C.  Paroxysmal Cold Hemoglobinuria - Donath Landsteiner</a:t>
            </a:r>
          </a:p>
          <a:p>
            <a:endParaRPr lang="en-US" dirty="0" smtClean="0"/>
          </a:p>
          <a:p>
            <a:r>
              <a:rPr lang="en-US" u="sng" dirty="0" err="1" smtClean="0"/>
              <a:t>Alloimmune</a:t>
            </a:r>
            <a:endParaRPr lang="en-US" u="sng" dirty="0" smtClean="0"/>
          </a:p>
          <a:p>
            <a:pPr marL="0" indent="0">
              <a:buNone/>
            </a:pPr>
            <a:r>
              <a:rPr lang="en-US" dirty="0" smtClean="0"/>
              <a:t>A.  Hemolytic Disease of the Newborn</a:t>
            </a:r>
            <a:endParaRPr lang="en-US" dirty="0"/>
          </a:p>
          <a:p>
            <a:endParaRPr lang="en-US" u="sng" dirty="0" smtClean="0"/>
          </a:p>
          <a:p>
            <a:r>
              <a:rPr lang="en-US" u="sng" dirty="0" smtClean="0"/>
              <a:t>Non-Immune Extrinsic Hemolysis</a:t>
            </a:r>
          </a:p>
          <a:p>
            <a:pPr lvl="1"/>
            <a:r>
              <a:rPr lang="en-US" dirty="0"/>
              <a:t>S</a:t>
            </a:r>
            <a:r>
              <a:rPr lang="en-US" dirty="0" smtClean="0"/>
              <a:t>plenomegaly</a:t>
            </a:r>
            <a:endParaRPr lang="en-US" dirty="0"/>
          </a:p>
          <a:p>
            <a:pPr lvl="1"/>
            <a:r>
              <a:rPr lang="en-US" dirty="0" smtClean="0"/>
              <a:t>Medications</a:t>
            </a:r>
          </a:p>
          <a:p>
            <a:pPr lvl="1"/>
            <a:r>
              <a:rPr lang="en-US" dirty="0" smtClean="0"/>
              <a:t>Physical Destruction</a:t>
            </a:r>
          </a:p>
          <a:p>
            <a:pPr lvl="1"/>
            <a:r>
              <a:rPr lang="en-US" dirty="0" smtClean="0"/>
              <a:t>March Hemoglobinuria</a:t>
            </a:r>
          </a:p>
          <a:p>
            <a:pPr lvl="1"/>
            <a:r>
              <a:rPr lang="en-US" dirty="0" smtClean="0"/>
              <a:t>Waring Blender Effect</a:t>
            </a:r>
          </a:p>
          <a:p>
            <a:endParaRPr lang="en-US" dirty="0"/>
          </a:p>
          <a:p>
            <a:endParaRPr lang="en-US" dirty="0"/>
          </a:p>
        </p:txBody>
      </p:sp>
    </p:spTree>
    <p:extLst>
      <p:ext uri="{BB962C8B-B14F-4D97-AF65-F5344CB8AC3E}">
        <p14:creationId xmlns:p14="http://schemas.microsoft.com/office/powerpoint/2010/main" val="487186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981074" y="1676400"/>
            <a:ext cx="6905625" cy="3847207"/>
          </a:xfrm>
          <a:prstGeom prst="rect">
            <a:avLst/>
          </a:prstGeom>
          <a:noFill/>
          <a:ln w="9525">
            <a:noFill/>
            <a:miter lim="800000"/>
            <a:headEnd/>
            <a:tailEnd/>
          </a:ln>
        </p:spPr>
        <p:txBody>
          <a:bodyPr wrap="square">
            <a:spAutoFit/>
          </a:bodyPr>
          <a:lstStyle/>
          <a:p>
            <a:pPr eaLnBrk="1" hangingPunct="1"/>
            <a:endParaRPr lang="en-US" sz="2000" b="1" dirty="0" smtClean="0">
              <a:latin typeface="Calibri" pitchFamily="34" charset="0"/>
            </a:endParaRPr>
          </a:p>
          <a:p>
            <a:pPr eaLnBrk="1" hangingPunct="1"/>
            <a:r>
              <a:rPr lang="en-US" sz="1600" b="1" dirty="0"/>
              <a:t>IgG is the most common type</a:t>
            </a:r>
          </a:p>
          <a:p>
            <a:pPr eaLnBrk="1" hangingPunct="1"/>
            <a:endParaRPr lang="en-US" sz="1600" dirty="0"/>
          </a:p>
          <a:p>
            <a:pPr eaLnBrk="1" hangingPunct="1"/>
            <a:r>
              <a:rPr lang="en-US" sz="1600" b="1" dirty="0"/>
              <a:t>IgM</a:t>
            </a:r>
            <a:r>
              <a:rPr lang="en-US" sz="1600" dirty="0"/>
              <a:t>  (binds transiently, fixes complement) detected by complement 	activation 	on surface.  No direct measure of IgM</a:t>
            </a:r>
          </a:p>
          <a:p>
            <a:pPr eaLnBrk="1" hangingPunct="1"/>
            <a:r>
              <a:rPr lang="en-US" sz="1600" dirty="0"/>
              <a:t>	C3 is detected instead of IgM</a:t>
            </a:r>
          </a:p>
          <a:p>
            <a:pPr eaLnBrk="1" hangingPunct="1"/>
            <a:endParaRPr lang="en-US" sz="1600" dirty="0"/>
          </a:p>
          <a:p>
            <a:pPr eaLnBrk="1" hangingPunct="1"/>
            <a:r>
              <a:rPr lang="en-US" sz="1600" dirty="0"/>
              <a:t>IgG and C3 are detected by the </a:t>
            </a:r>
            <a:r>
              <a:rPr lang="en-US" sz="1600" b="1" dirty="0"/>
              <a:t>Direct Coombs test</a:t>
            </a:r>
            <a:r>
              <a:rPr lang="en-US" sz="1600" dirty="0"/>
              <a:t>, or Direct  </a:t>
            </a:r>
            <a:r>
              <a:rPr lang="en-US" sz="1600" dirty="0" err="1"/>
              <a:t>Antiglobulin</a:t>
            </a:r>
            <a:r>
              <a:rPr lang="en-US" sz="1600" dirty="0"/>
              <a:t> Test (DAT)</a:t>
            </a:r>
          </a:p>
          <a:p>
            <a:pPr eaLnBrk="1" hangingPunct="1"/>
            <a:endParaRPr lang="en-US" sz="1600" dirty="0"/>
          </a:p>
          <a:p>
            <a:pPr eaLnBrk="1" hangingPunct="1"/>
            <a:r>
              <a:rPr lang="en-US" sz="1600" dirty="0"/>
              <a:t>The </a:t>
            </a:r>
            <a:r>
              <a:rPr lang="en-US" sz="1600" b="1" dirty="0"/>
              <a:t>Indirect Coombs</a:t>
            </a:r>
            <a:r>
              <a:rPr lang="en-US" sz="1600" dirty="0"/>
              <a:t>, or Indirect </a:t>
            </a:r>
            <a:r>
              <a:rPr lang="en-US" sz="1600" dirty="0" err="1"/>
              <a:t>Antiglobulin</a:t>
            </a:r>
            <a:r>
              <a:rPr lang="en-US" sz="1600" dirty="0"/>
              <a:t> Test (IAT), detects antibody in the serum </a:t>
            </a:r>
          </a:p>
          <a:p>
            <a:pPr eaLnBrk="1" hangingPunct="1"/>
            <a:endParaRPr lang="en-US" sz="1600" dirty="0"/>
          </a:p>
          <a:p>
            <a:pPr eaLnBrk="1" hangingPunct="1"/>
            <a:r>
              <a:rPr lang="en-US" sz="1600" dirty="0"/>
              <a:t>Peripheral smear:  </a:t>
            </a:r>
            <a:r>
              <a:rPr lang="en-US" sz="1600" b="1" dirty="0" err="1"/>
              <a:t>spherocytes</a:t>
            </a:r>
            <a:r>
              <a:rPr lang="en-US" sz="1600" dirty="0"/>
              <a:t> and, if adequate marrow response, </a:t>
            </a:r>
          </a:p>
          <a:p>
            <a:pPr eaLnBrk="1" hangingPunct="1"/>
            <a:r>
              <a:rPr lang="en-US" sz="1600" dirty="0"/>
              <a:t>Reticulocytes, possibly </a:t>
            </a:r>
            <a:r>
              <a:rPr lang="en-US" sz="1600" dirty="0" err="1"/>
              <a:t>Rouleaux</a:t>
            </a:r>
            <a:endParaRPr lang="en-US" sz="1600" dirty="0"/>
          </a:p>
        </p:txBody>
      </p:sp>
      <p:sp>
        <p:nvSpPr>
          <p:cNvPr id="21506" name="Rectangle 2"/>
          <p:cNvSpPr>
            <a:spLocks noGrp="1" noChangeArrowheads="1"/>
          </p:cNvSpPr>
          <p:nvPr>
            <p:ph type="title"/>
          </p:nvPr>
        </p:nvSpPr>
        <p:spPr>
          <a:xfrm>
            <a:off x="981074" y="685800"/>
            <a:ext cx="7248525" cy="857250"/>
          </a:xfrm>
        </p:spPr>
        <p:txBody>
          <a:bodyPr>
            <a:noAutofit/>
          </a:bodyPr>
          <a:lstStyle/>
          <a:p>
            <a:pPr algn="l"/>
            <a:r>
              <a:rPr lang="en-US" sz="3200" dirty="0">
                <a:latin typeface="Calibri Light" panose="020F0302020204030204" pitchFamily="34" charset="0"/>
              </a:rPr>
              <a:t>6.  Extrinsic Hemolytic Anemia:</a:t>
            </a:r>
            <a:br>
              <a:rPr lang="en-US" sz="3200" dirty="0">
                <a:latin typeface="Calibri Light" panose="020F0302020204030204" pitchFamily="34" charset="0"/>
              </a:rPr>
            </a:br>
            <a:r>
              <a:rPr lang="en-US" sz="3200" u="sng" dirty="0">
                <a:latin typeface="Calibri Light" panose="020F0302020204030204" pitchFamily="34" charset="0"/>
              </a:rPr>
              <a:t>Autoantibody Mediated</a:t>
            </a:r>
          </a:p>
        </p:txBody>
      </p:sp>
    </p:spTree>
    <p:extLst>
      <p:ext uri="{BB962C8B-B14F-4D97-AF65-F5344CB8AC3E}">
        <p14:creationId xmlns:p14="http://schemas.microsoft.com/office/powerpoint/2010/main" val="2504541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Autofit/>
          </a:bodyPr>
          <a:lstStyle/>
          <a:p>
            <a:pPr algn="l"/>
            <a:r>
              <a:rPr lang="en-US" sz="3600" dirty="0" smtClean="0">
                <a:latin typeface="Calibri Light" panose="020F0302020204030204" pitchFamily="34" charset="0"/>
              </a:rPr>
              <a:t>6.  Extrinsic </a:t>
            </a:r>
            <a:r>
              <a:rPr lang="en-US" sz="3600" dirty="0">
                <a:latin typeface="Calibri Light" panose="020F0302020204030204" pitchFamily="34" charset="0"/>
              </a:rPr>
              <a:t>Hemolytic Anemia:</a:t>
            </a:r>
            <a:br>
              <a:rPr lang="en-US" sz="3600" dirty="0">
                <a:latin typeface="Calibri Light" panose="020F0302020204030204" pitchFamily="34" charset="0"/>
              </a:rPr>
            </a:br>
            <a:r>
              <a:rPr lang="en-US" sz="3600" dirty="0" smtClean="0">
                <a:latin typeface="Calibri Light" panose="020F0302020204030204" pitchFamily="34" charset="0"/>
              </a:rPr>
              <a:t>A.  Warm agglutinin disease</a:t>
            </a:r>
            <a:br>
              <a:rPr lang="en-US" sz="3600" dirty="0" smtClean="0">
                <a:latin typeface="Calibri Light" panose="020F0302020204030204" pitchFamily="34" charset="0"/>
              </a:rPr>
            </a:br>
            <a:r>
              <a:rPr lang="en-US" sz="3600" dirty="0" smtClean="0">
                <a:latin typeface="Calibri Light" panose="020F0302020204030204" pitchFamily="34" charset="0"/>
              </a:rPr>
              <a:t>Autoantibody IgG Mediated</a:t>
            </a:r>
            <a:endParaRPr lang="en-US" sz="3600" dirty="0">
              <a:latin typeface="Calibri Light" panose="020F0302020204030204" pitchFamily="34" charset="0"/>
            </a:endParaRPr>
          </a:p>
        </p:txBody>
      </p:sp>
      <p:sp>
        <p:nvSpPr>
          <p:cNvPr id="3" name="TextBox 2"/>
          <p:cNvSpPr txBox="1"/>
          <p:nvPr/>
        </p:nvSpPr>
        <p:spPr>
          <a:xfrm>
            <a:off x="838200" y="2133600"/>
            <a:ext cx="7767767" cy="2862322"/>
          </a:xfrm>
          <a:prstGeom prst="rect">
            <a:avLst/>
          </a:prstGeom>
          <a:noFill/>
        </p:spPr>
        <p:txBody>
          <a:bodyPr wrap="square" rtlCol="0">
            <a:spAutoFit/>
          </a:bodyPr>
          <a:lstStyle/>
          <a:p>
            <a:r>
              <a:rPr lang="en-US" dirty="0"/>
              <a:t>IgG mediated Hemolysis</a:t>
            </a:r>
          </a:p>
          <a:p>
            <a:endParaRPr lang="en-US" dirty="0"/>
          </a:p>
          <a:p>
            <a:r>
              <a:rPr lang="en-US" dirty="0"/>
              <a:t>Often best agglutinates at Warm temperatures, thus called Warm AIHA</a:t>
            </a:r>
          </a:p>
          <a:p>
            <a:endParaRPr lang="en-US" dirty="0"/>
          </a:p>
          <a:p>
            <a:r>
              <a:rPr lang="en-US" dirty="0"/>
              <a:t>Typically is </a:t>
            </a:r>
            <a:r>
              <a:rPr lang="en-US" dirty="0" err="1"/>
              <a:t>extravasacular</a:t>
            </a:r>
            <a:r>
              <a:rPr lang="en-US" dirty="0"/>
              <a:t>:  cells are coated with antibody, removed by spleen or liver</a:t>
            </a:r>
          </a:p>
          <a:p>
            <a:endParaRPr lang="en-US" dirty="0"/>
          </a:p>
          <a:p>
            <a:r>
              <a:rPr lang="en-US" dirty="0"/>
              <a:t>Thus, usually no hemoglobinuria</a:t>
            </a:r>
          </a:p>
          <a:p>
            <a:endParaRPr lang="en-US" dirty="0"/>
          </a:p>
          <a:p>
            <a:r>
              <a:rPr lang="en-US" dirty="0"/>
              <a:t>Treatment:  steroids, </a:t>
            </a:r>
            <a:r>
              <a:rPr lang="en-US" dirty="0" err="1"/>
              <a:t>Ivig</a:t>
            </a:r>
            <a:r>
              <a:rPr lang="en-US" dirty="0"/>
              <a:t>, immunosuppression, anti-CD20 antibody, splenectomy</a:t>
            </a:r>
          </a:p>
        </p:txBody>
      </p:sp>
    </p:spTree>
    <p:extLst>
      <p:ext uri="{BB962C8B-B14F-4D97-AF65-F5344CB8AC3E}">
        <p14:creationId xmlns:p14="http://schemas.microsoft.com/office/powerpoint/2010/main" val="320040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dirty="0" smtClean="0">
                <a:latin typeface="Calibri Light" panose="020F0302020204030204" pitchFamily="34" charset="0"/>
              </a:rPr>
              <a:t>6.  Extrinsic </a:t>
            </a:r>
            <a:r>
              <a:rPr lang="en-US" dirty="0">
                <a:latin typeface="Calibri Light" panose="020F0302020204030204" pitchFamily="34" charset="0"/>
              </a:rPr>
              <a:t>Hemolytic Anemia:</a:t>
            </a:r>
            <a:br>
              <a:rPr lang="en-US" dirty="0">
                <a:latin typeface="Calibri Light" panose="020F0302020204030204" pitchFamily="34" charset="0"/>
              </a:rPr>
            </a:br>
            <a:r>
              <a:rPr lang="en-US" dirty="0" smtClean="0">
                <a:latin typeface="Calibri Light" panose="020F0302020204030204" pitchFamily="34" charset="0"/>
              </a:rPr>
              <a:t>B.  Cold Agglutinin Disease</a:t>
            </a:r>
            <a:br>
              <a:rPr lang="en-US" dirty="0" smtClean="0">
                <a:latin typeface="Calibri Light" panose="020F0302020204030204" pitchFamily="34" charset="0"/>
              </a:rPr>
            </a:br>
            <a:r>
              <a:rPr lang="en-US" dirty="0" smtClean="0">
                <a:latin typeface="Calibri Light" panose="020F0302020204030204" pitchFamily="34" charset="0"/>
              </a:rPr>
              <a:t>Autoantibody IgM Mediated</a:t>
            </a:r>
            <a:endParaRPr lang="en-US" dirty="0">
              <a:latin typeface="Calibri Light" panose="020F0302020204030204" pitchFamily="34" charset="0"/>
            </a:endParaRPr>
          </a:p>
        </p:txBody>
      </p:sp>
      <p:sp>
        <p:nvSpPr>
          <p:cNvPr id="3" name="TextBox 2"/>
          <p:cNvSpPr txBox="1"/>
          <p:nvPr/>
        </p:nvSpPr>
        <p:spPr>
          <a:xfrm>
            <a:off x="628650" y="2257425"/>
            <a:ext cx="7258050" cy="3139321"/>
          </a:xfrm>
          <a:prstGeom prst="rect">
            <a:avLst/>
          </a:prstGeom>
          <a:noFill/>
        </p:spPr>
        <p:txBody>
          <a:bodyPr wrap="square" rtlCol="0">
            <a:spAutoFit/>
          </a:bodyPr>
          <a:lstStyle/>
          <a:p>
            <a:r>
              <a:rPr lang="en-US" dirty="0"/>
              <a:t>IgM mediated Hemolysis</a:t>
            </a:r>
          </a:p>
          <a:p>
            <a:endParaRPr lang="en-US" dirty="0"/>
          </a:p>
          <a:p>
            <a:r>
              <a:rPr lang="en-US" dirty="0"/>
              <a:t>IgM is a much larger antibody, can bind several red cells</a:t>
            </a:r>
          </a:p>
          <a:p>
            <a:endParaRPr lang="en-US" dirty="0"/>
          </a:p>
          <a:p>
            <a:r>
              <a:rPr lang="en-US" dirty="0"/>
              <a:t>Often best agglutinates at Cold temperatures, thus called Cold AIHA</a:t>
            </a:r>
          </a:p>
          <a:p>
            <a:endParaRPr lang="en-US" dirty="0"/>
          </a:p>
          <a:p>
            <a:r>
              <a:rPr lang="en-US" dirty="0"/>
              <a:t>Typically is </a:t>
            </a:r>
            <a:r>
              <a:rPr lang="en-US" dirty="0" err="1"/>
              <a:t>intravasacular</a:t>
            </a:r>
            <a:r>
              <a:rPr lang="en-US" dirty="0"/>
              <a:t>:  cells directly </a:t>
            </a:r>
            <a:r>
              <a:rPr lang="en-US" dirty="0" err="1"/>
              <a:t>hemolysed</a:t>
            </a:r>
            <a:r>
              <a:rPr lang="en-US" dirty="0"/>
              <a:t> by the IgM antibodies</a:t>
            </a:r>
          </a:p>
          <a:p>
            <a:endParaRPr lang="en-US" dirty="0"/>
          </a:p>
          <a:p>
            <a:r>
              <a:rPr lang="en-US" dirty="0"/>
              <a:t>May be hemoglobinuria</a:t>
            </a:r>
          </a:p>
          <a:p>
            <a:endParaRPr lang="en-US" dirty="0"/>
          </a:p>
          <a:p>
            <a:r>
              <a:rPr lang="en-US" dirty="0"/>
              <a:t>Treatment:  Supportive care, keeping patient warm, plasmapheresis</a:t>
            </a:r>
          </a:p>
        </p:txBody>
      </p:sp>
    </p:spTree>
    <p:extLst>
      <p:ext uri="{BB962C8B-B14F-4D97-AF65-F5344CB8AC3E}">
        <p14:creationId xmlns:p14="http://schemas.microsoft.com/office/powerpoint/2010/main" val="4278832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58" y="762000"/>
            <a:ext cx="7886700" cy="994172"/>
          </a:xfrm>
        </p:spPr>
        <p:txBody>
          <a:bodyPr/>
          <a:lstStyle/>
          <a:p>
            <a:pPr algn="l"/>
            <a:r>
              <a:rPr lang="en-US" sz="3200" dirty="0">
                <a:latin typeface="Calibri Light" panose="020F0302020204030204" pitchFamily="34" charset="0"/>
              </a:rPr>
              <a:t>6.  Extrinsic Hemolytic Anemia:</a:t>
            </a:r>
            <a:br>
              <a:rPr lang="en-US" sz="3200" dirty="0">
                <a:latin typeface="Calibri Light" panose="020F0302020204030204" pitchFamily="34" charset="0"/>
              </a:rPr>
            </a:br>
            <a:r>
              <a:rPr lang="en-US" sz="3200" dirty="0">
                <a:latin typeface="Calibri Light" panose="020F0302020204030204" pitchFamily="34" charset="0"/>
              </a:rPr>
              <a:t>C</a:t>
            </a:r>
            <a:r>
              <a:rPr lang="en-US" sz="3200" dirty="0" smtClean="0">
                <a:latin typeface="Calibri Light" panose="020F0302020204030204" pitchFamily="34" charset="0"/>
              </a:rPr>
              <a:t>.  Paroxysmal Cold Hemoglobinuria (PCH)</a:t>
            </a:r>
            <a:endParaRPr lang="en-US" sz="3200" dirty="0">
              <a:latin typeface="Calibri Light" panose="020F0302020204030204" pitchFamily="34" charset="0"/>
            </a:endParaRPr>
          </a:p>
        </p:txBody>
      </p:sp>
      <p:sp>
        <p:nvSpPr>
          <p:cNvPr id="3" name="TextBox 2"/>
          <p:cNvSpPr txBox="1"/>
          <p:nvPr/>
        </p:nvSpPr>
        <p:spPr>
          <a:xfrm>
            <a:off x="704850" y="1843192"/>
            <a:ext cx="8439150" cy="3970318"/>
          </a:xfrm>
          <a:prstGeom prst="rect">
            <a:avLst/>
          </a:prstGeom>
          <a:noFill/>
        </p:spPr>
        <p:txBody>
          <a:bodyPr wrap="square" rtlCol="0">
            <a:spAutoFit/>
          </a:bodyPr>
          <a:lstStyle/>
          <a:p>
            <a:r>
              <a:rPr lang="en-US" dirty="0"/>
              <a:t>IgG mediated extravascular hemolysis, often following a viral illness</a:t>
            </a:r>
          </a:p>
          <a:p>
            <a:endParaRPr lang="en-US" dirty="0"/>
          </a:p>
          <a:p>
            <a:r>
              <a:rPr lang="en-US" dirty="0"/>
              <a:t>Often occurs in children, median age 5 years.  30-40% of AIHA in children due to PCH</a:t>
            </a:r>
          </a:p>
          <a:p>
            <a:endParaRPr lang="en-US" dirty="0"/>
          </a:p>
          <a:p>
            <a:r>
              <a:rPr lang="en-US" dirty="0"/>
              <a:t>Polyclonal IgG directed at the P-antigen</a:t>
            </a:r>
          </a:p>
          <a:p>
            <a:endParaRPr lang="en-US" dirty="0"/>
          </a:p>
          <a:p>
            <a:r>
              <a:rPr lang="en-US" dirty="0"/>
              <a:t>Often best agglutinates at Cold temperatures, but then fixes complement at warmer temperatures, and thus </a:t>
            </a:r>
            <a:r>
              <a:rPr lang="en-US" dirty="0" err="1"/>
              <a:t>hemolyzes</a:t>
            </a:r>
            <a:r>
              <a:rPr lang="en-US" dirty="0"/>
              <a:t> at warm temperatures</a:t>
            </a:r>
          </a:p>
          <a:p>
            <a:endParaRPr lang="en-US" dirty="0"/>
          </a:p>
          <a:p>
            <a:r>
              <a:rPr lang="en-US" dirty="0"/>
              <a:t>Referred to as Donath-Landsteiner antibody</a:t>
            </a:r>
          </a:p>
          <a:p>
            <a:endParaRPr lang="en-US" dirty="0"/>
          </a:p>
          <a:p>
            <a:r>
              <a:rPr lang="en-US" dirty="0"/>
              <a:t>Requires </a:t>
            </a:r>
            <a:r>
              <a:rPr lang="en-US" dirty="0" err="1"/>
              <a:t>thermolabile</a:t>
            </a:r>
            <a:r>
              <a:rPr lang="en-US" dirty="0"/>
              <a:t> testing to detect (first at 4C, and then 37C to see hemolysis).</a:t>
            </a:r>
          </a:p>
          <a:p>
            <a:endParaRPr lang="en-US" dirty="0"/>
          </a:p>
          <a:p>
            <a:r>
              <a:rPr lang="en-US" dirty="0"/>
              <a:t>Treatment:  Supportive care, keeping patient warm, steroids</a:t>
            </a:r>
          </a:p>
        </p:txBody>
      </p:sp>
    </p:spTree>
    <p:extLst>
      <p:ext uri="{BB962C8B-B14F-4D97-AF65-F5344CB8AC3E}">
        <p14:creationId xmlns:p14="http://schemas.microsoft.com/office/powerpoint/2010/main" val="554333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19580" y="1752600"/>
            <a:ext cx="7581900" cy="5139869"/>
          </a:xfrm>
          <a:prstGeom prst="rect">
            <a:avLst/>
          </a:prstGeom>
          <a:noFill/>
          <a:ln w="9525">
            <a:noFill/>
            <a:miter lim="800000"/>
            <a:headEnd/>
            <a:tailEnd/>
          </a:ln>
        </p:spPr>
        <p:txBody>
          <a:bodyPr wrap="square">
            <a:spAutoFit/>
          </a:bodyPr>
          <a:lstStyle/>
          <a:p>
            <a:r>
              <a:rPr lang="en-US" sz="1600" dirty="0" smtClean="0">
                <a:latin typeface="Calibri" pitchFamily="34" charset="0"/>
              </a:rPr>
              <a:t>Maternal antibodies from mother cross placenta into infant:  </a:t>
            </a:r>
            <a:r>
              <a:rPr lang="en-US" sz="1600" dirty="0">
                <a:latin typeface="Calibri" pitchFamily="34" charset="0"/>
              </a:rPr>
              <a:t>red cell phenotype differences </a:t>
            </a:r>
          </a:p>
          <a:p>
            <a:endParaRPr lang="en-US" sz="1600" dirty="0" smtClean="0">
              <a:latin typeface="Calibri" pitchFamily="34" charset="0"/>
            </a:endParaRPr>
          </a:p>
          <a:p>
            <a:r>
              <a:rPr lang="en-US" sz="1600" dirty="0" smtClean="0"/>
              <a:t>Typically due to Rh incompatibility, but also </a:t>
            </a:r>
            <a:r>
              <a:rPr lang="en-US" sz="1600" dirty="0" err="1" smtClean="0"/>
              <a:t>Kell</a:t>
            </a:r>
            <a:r>
              <a:rPr lang="en-US" sz="1600" dirty="0" smtClean="0"/>
              <a:t>, Duffy, Kidd, MNS families </a:t>
            </a:r>
          </a:p>
          <a:p>
            <a:endParaRPr lang="en-US" sz="1600" dirty="0"/>
          </a:p>
          <a:p>
            <a:r>
              <a:rPr lang="en-US" sz="1600" dirty="0">
                <a:latin typeface="Calibri" pitchFamily="34" charset="0"/>
              </a:rPr>
              <a:t>Rh positive fetus/Rh negative </a:t>
            </a:r>
            <a:r>
              <a:rPr lang="en-US" sz="1600" dirty="0" smtClean="0">
                <a:latin typeface="Calibri" pitchFamily="34" charset="0"/>
              </a:rPr>
              <a:t>mother (note:  almost all Asians are Rh Positive)</a:t>
            </a:r>
            <a:endParaRPr lang="en-US" sz="1600" dirty="0">
              <a:latin typeface="Calibri" pitchFamily="34" charset="0"/>
            </a:endParaRPr>
          </a:p>
          <a:p>
            <a:endParaRPr lang="en-US" sz="1600" dirty="0">
              <a:latin typeface="Calibri" pitchFamily="34" charset="0"/>
            </a:endParaRPr>
          </a:p>
          <a:p>
            <a:r>
              <a:rPr lang="en-US" sz="1600" dirty="0" smtClean="0">
                <a:latin typeface="Calibri" pitchFamily="34" charset="0"/>
              </a:rPr>
              <a:t>If ABO incompatible, then less likely chance for Rh disease to develop (clearance of infants RBCs)</a:t>
            </a:r>
          </a:p>
          <a:p>
            <a:endParaRPr lang="en-US" sz="1600" dirty="0">
              <a:latin typeface="Calibri" pitchFamily="34" charset="0"/>
            </a:endParaRPr>
          </a:p>
          <a:p>
            <a:r>
              <a:rPr lang="en-US" sz="1600" dirty="0" smtClean="0">
                <a:latin typeface="Calibri" pitchFamily="34" charset="0"/>
              </a:rPr>
              <a:t>1/300-1/600 affected worldwide</a:t>
            </a:r>
          </a:p>
          <a:p>
            <a:endParaRPr lang="en-US" sz="1600" dirty="0">
              <a:latin typeface="Calibri" pitchFamily="34" charset="0"/>
            </a:endParaRPr>
          </a:p>
          <a:p>
            <a:r>
              <a:rPr lang="en-US" sz="1600" dirty="0" smtClean="0">
                <a:latin typeface="Calibri" pitchFamily="34" charset="0"/>
              </a:rPr>
              <a:t>Sensitized with each pregnancy – Mothers should get anti-Rh antibody </a:t>
            </a:r>
            <a:endParaRPr lang="en-US" sz="1600" dirty="0">
              <a:latin typeface="Calibri" pitchFamily="34" charset="0"/>
            </a:endParaRPr>
          </a:p>
          <a:p>
            <a:r>
              <a:rPr lang="en-US" sz="1600" dirty="0" smtClean="0">
                <a:latin typeface="Calibri" pitchFamily="34" charset="0"/>
              </a:rPr>
              <a:t>	</a:t>
            </a:r>
          </a:p>
          <a:p>
            <a:pPr eaLnBrk="1" hangingPunct="1"/>
            <a:r>
              <a:rPr lang="en-US" sz="1600" dirty="0" smtClean="0">
                <a:latin typeface="Calibri" pitchFamily="34" charset="0"/>
              </a:rPr>
              <a:t>ABO incompatibility usually leads to a very mild, non-clinically significant hemolysis.  These antigens are weak in early infancy.</a:t>
            </a:r>
          </a:p>
          <a:p>
            <a:pPr eaLnBrk="1" hangingPunct="1"/>
            <a:endParaRPr lang="en-US" sz="1600" dirty="0">
              <a:latin typeface="Calibri" pitchFamily="34" charset="0"/>
            </a:endParaRPr>
          </a:p>
          <a:p>
            <a:pPr eaLnBrk="1" hangingPunct="1"/>
            <a:r>
              <a:rPr lang="en-US" sz="1600" dirty="0" smtClean="0">
                <a:latin typeface="Calibri" pitchFamily="34" charset="0"/>
              </a:rPr>
              <a:t>Treatment:  Treat hyperbilirubinemia, transfusion, exchange transfusion.    Treatment of the mother for subsequent pregnancies</a:t>
            </a:r>
          </a:p>
          <a:p>
            <a:pPr eaLnBrk="1" hangingPunct="1"/>
            <a:endParaRPr lang="en-US" sz="1600" dirty="0">
              <a:latin typeface="Calibri" pitchFamily="34" charset="0"/>
            </a:endParaRPr>
          </a:p>
        </p:txBody>
      </p:sp>
      <p:sp>
        <p:nvSpPr>
          <p:cNvPr id="23554" name="Rectangle 2"/>
          <p:cNvSpPr>
            <a:spLocks noGrp="1" noChangeArrowheads="1"/>
          </p:cNvSpPr>
          <p:nvPr>
            <p:ph type="title"/>
          </p:nvPr>
        </p:nvSpPr>
        <p:spPr>
          <a:xfrm>
            <a:off x="428884" y="990600"/>
            <a:ext cx="6696028" cy="857250"/>
          </a:xfrm>
        </p:spPr>
        <p:txBody>
          <a:bodyPr>
            <a:noAutofit/>
          </a:bodyPr>
          <a:lstStyle/>
          <a:p>
            <a:pPr algn="l"/>
            <a:r>
              <a:rPr lang="en-US" sz="2800" dirty="0">
                <a:latin typeface="Calibri Light" panose="020F0302020204030204" pitchFamily="34" charset="0"/>
              </a:rPr>
              <a:t>6.  Extrinsic Hemolytic Anemia:</a:t>
            </a:r>
            <a:br>
              <a:rPr lang="en-US" sz="2800" dirty="0">
                <a:latin typeface="Calibri Light" panose="020F0302020204030204" pitchFamily="34" charset="0"/>
              </a:rPr>
            </a:br>
            <a:r>
              <a:rPr lang="en-US" sz="2800" dirty="0" err="1">
                <a:latin typeface="Calibri Light" panose="020F0302020204030204" pitchFamily="34" charset="0"/>
              </a:rPr>
              <a:t>Alloimmunization</a:t>
            </a:r>
            <a:r>
              <a:rPr lang="en-US" sz="2800" dirty="0">
                <a:latin typeface="Calibri Light" panose="020F0302020204030204" pitchFamily="34" charset="0"/>
              </a:rPr>
              <a:t/>
            </a:r>
            <a:br>
              <a:rPr lang="en-US" sz="2800" dirty="0">
                <a:latin typeface="Calibri Light" panose="020F0302020204030204" pitchFamily="34" charset="0"/>
              </a:rPr>
            </a:br>
            <a:r>
              <a:rPr lang="en-US" sz="2800" b="1" u="sng" dirty="0">
                <a:latin typeface="Calibri Light" panose="020F0302020204030204" pitchFamily="34" charset="0"/>
              </a:rPr>
              <a:t>Hemolytic Disease of the Newborn (HDN)</a:t>
            </a:r>
            <a:r>
              <a:rPr lang="en-US" b="1" dirty="0">
                <a:latin typeface="Calibri Light" panose="020F0302020204030204" pitchFamily="34" charset="0"/>
              </a:rPr>
              <a:t/>
            </a:r>
            <a:br>
              <a:rPr lang="en-US" b="1" dirty="0">
                <a:latin typeface="Calibri Light" panose="020F0302020204030204" pitchFamily="34" charset="0"/>
              </a:rPr>
            </a:br>
            <a:endParaRPr lang="en-US" dirty="0" smtClean="0">
              <a:latin typeface="Calibri Light" panose="020F0302020204030204" pitchFamily="34" charset="0"/>
            </a:endParaRPr>
          </a:p>
        </p:txBody>
      </p:sp>
    </p:spTree>
    <p:extLst>
      <p:ext uri="{BB962C8B-B14F-4D97-AF65-F5344CB8AC3E}">
        <p14:creationId xmlns:p14="http://schemas.microsoft.com/office/powerpoint/2010/main" val="281900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1. </a:t>
            </a:r>
            <a:r>
              <a:rPr lang="en-US" dirty="0">
                <a:latin typeface="Calibri Light" panose="020F0302020204030204" pitchFamily="34" charset="0"/>
              </a:rPr>
              <a:t>Red Cell Biology</a:t>
            </a:r>
          </a:p>
        </p:txBody>
      </p:sp>
      <p:sp>
        <p:nvSpPr>
          <p:cNvPr id="3" name="Content Placeholder 2"/>
          <p:cNvSpPr>
            <a:spLocks noGrp="1"/>
          </p:cNvSpPr>
          <p:nvPr>
            <p:ph idx="1"/>
          </p:nvPr>
        </p:nvSpPr>
        <p:spPr>
          <a:xfrm>
            <a:off x="637355" y="1111829"/>
            <a:ext cx="7886700" cy="3263504"/>
          </a:xfrm>
        </p:spPr>
        <p:txBody>
          <a:bodyPr/>
          <a:lstStyle/>
          <a:p>
            <a:r>
              <a:rPr lang="en-US" sz="2800" dirty="0" smtClean="0"/>
              <a:t>Red cell structure</a:t>
            </a:r>
          </a:p>
          <a:p>
            <a:pPr lvl="1"/>
            <a:r>
              <a:rPr lang="en-US" sz="2400" dirty="0" smtClean="0"/>
              <a:t>Biconcave, acellular</a:t>
            </a:r>
          </a:p>
          <a:p>
            <a:pPr lvl="1"/>
            <a:r>
              <a:rPr lang="en-US" sz="2400" dirty="0" smtClean="0"/>
              <a:t>Red cell membrane</a:t>
            </a:r>
          </a:p>
          <a:p>
            <a:pPr lvl="1"/>
            <a:r>
              <a:rPr lang="en-US" sz="2400" dirty="0" smtClean="0"/>
              <a:t>Under membrane, has a flexible, fluid cytoskeleton</a:t>
            </a:r>
          </a:p>
          <a:p>
            <a:pPr lvl="1"/>
            <a:r>
              <a:rPr lang="en-US" sz="2400" dirty="0" smtClean="0"/>
              <a:t>Mutations affected vertical connection:  spherocytosis</a:t>
            </a:r>
          </a:p>
          <a:p>
            <a:pPr lvl="1"/>
            <a:r>
              <a:rPr lang="en-US" sz="2400" dirty="0" smtClean="0"/>
              <a:t>Mutations with horizontal connection:  </a:t>
            </a:r>
            <a:r>
              <a:rPr lang="en-US" sz="2400" dirty="0" err="1" smtClean="0"/>
              <a:t>elliptocytosis</a:t>
            </a:r>
            <a:r>
              <a:rPr lang="en-US" sz="2400" dirty="0" smtClean="0"/>
              <a:t>, </a:t>
            </a:r>
            <a:r>
              <a:rPr lang="en-US" sz="2400" dirty="0" err="1" smtClean="0"/>
              <a:t>ovalocytosis</a:t>
            </a:r>
            <a:r>
              <a:rPr lang="en-US" sz="2400" dirty="0" smtClean="0"/>
              <a:t> </a:t>
            </a:r>
          </a:p>
          <a:p>
            <a:pPr lvl="1"/>
            <a:endParaRPr lang="en-US" sz="2400" dirty="0"/>
          </a:p>
          <a:p>
            <a:pPr lvl="1"/>
            <a:endParaRPr lang="en-US" sz="2400" b="1" dirty="0"/>
          </a:p>
        </p:txBody>
      </p:sp>
      <p:sp>
        <p:nvSpPr>
          <p:cNvPr id="6" name="Block Arc 5"/>
          <p:cNvSpPr/>
          <p:nvPr/>
        </p:nvSpPr>
        <p:spPr>
          <a:xfrm>
            <a:off x="1600200" y="4171950"/>
            <a:ext cx="5067300" cy="3067050"/>
          </a:xfrm>
          <a:prstGeom prst="blockArc">
            <a:avLst>
              <a:gd name="adj1" fmla="val 10800000"/>
              <a:gd name="adj2" fmla="val 21588548"/>
              <a:gd name="adj3" fmla="val 597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Curved Connector 10"/>
          <p:cNvCxnSpPr/>
          <p:nvPr/>
        </p:nvCxnSpPr>
        <p:spPr>
          <a:xfrm rot="5400000" flipH="1" flipV="1">
            <a:off x="1937476" y="4932079"/>
            <a:ext cx="716099" cy="56792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3648076" y="4438650"/>
            <a:ext cx="895349" cy="19808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4580705" y="4471512"/>
            <a:ext cx="934270" cy="33932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6200000" flipH="1">
            <a:off x="5563729" y="4752213"/>
            <a:ext cx="600197" cy="5834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16200000" flipV="1">
            <a:off x="6031256" y="5526675"/>
            <a:ext cx="493820" cy="24526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2703908" y="4528292"/>
            <a:ext cx="981075" cy="45671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2958408" y="4193811"/>
            <a:ext cx="137813" cy="454389"/>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845468" y="4985002"/>
            <a:ext cx="184475" cy="175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18760" y="4756647"/>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062801" y="4283090"/>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35101" y="4156434"/>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879825" y="4350133"/>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25270" y="5510357"/>
            <a:ext cx="136772" cy="18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702834" y="5413319"/>
            <a:ext cx="1169194" cy="369332"/>
          </a:xfrm>
          <a:prstGeom prst="rect">
            <a:avLst/>
          </a:prstGeom>
          <a:noFill/>
        </p:spPr>
        <p:txBody>
          <a:bodyPr wrap="square" rtlCol="0">
            <a:spAutoFit/>
          </a:bodyPr>
          <a:lstStyle/>
          <a:p>
            <a:r>
              <a:rPr lang="en-US" dirty="0" smtClean="0"/>
              <a:t>Band 3</a:t>
            </a:r>
            <a:endParaRPr lang="en-US" dirty="0"/>
          </a:p>
        </p:txBody>
      </p:sp>
      <p:cxnSp>
        <p:nvCxnSpPr>
          <p:cNvPr id="50" name="Curved Connector 49"/>
          <p:cNvCxnSpPr/>
          <p:nvPr/>
        </p:nvCxnSpPr>
        <p:spPr>
          <a:xfrm flipV="1">
            <a:off x="2820581" y="5895588"/>
            <a:ext cx="895349" cy="19808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84983" y="5782042"/>
            <a:ext cx="1649612" cy="369332"/>
          </a:xfrm>
          <a:prstGeom prst="rect">
            <a:avLst/>
          </a:prstGeom>
          <a:noFill/>
        </p:spPr>
        <p:txBody>
          <a:bodyPr wrap="square" rtlCol="0">
            <a:spAutoFit/>
          </a:bodyPr>
          <a:lstStyle/>
          <a:p>
            <a:r>
              <a:rPr lang="en-US" dirty="0" smtClean="0"/>
              <a:t>Alpha </a:t>
            </a:r>
            <a:r>
              <a:rPr lang="en-US" dirty="0" err="1" smtClean="0"/>
              <a:t>spectrin</a:t>
            </a:r>
            <a:endParaRPr lang="en-US" dirty="0"/>
          </a:p>
        </p:txBody>
      </p:sp>
      <p:sp>
        <p:nvSpPr>
          <p:cNvPr id="53" name="Diamond 52"/>
          <p:cNvSpPr/>
          <p:nvPr/>
        </p:nvSpPr>
        <p:spPr>
          <a:xfrm>
            <a:off x="1963339" y="5043915"/>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266407" y="5128254"/>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001813" y="4425160"/>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032198" y="4282987"/>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2954458" y="4470652"/>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86655" y="5146403"/>
            <a:ext cx="1000123" cy="369332"/>
          </a:xfrm>
          <a:prstGeom prst="rect">
            <a:avLst/>
          </a:prstGeom>
          <a:noFill/>
        </p:spPr>
        <p:txBody>
          <a:bodyPr wrap="square" rtlCol="0">
            <a:spAutoFit/>
          </a:bodyPr>
          <a:lstStyle/>
          <a:p>
            <a:r>
              <a:rPr lang="en-US" dirty="0" err="1" smtClean="0"/>
              <a:t>ankrin</a:t>
            </a:r>
            <a:endParaRPr lang="en-US" dirty="0"/>
          </a:p>
        </p:txBody>
      </p:sp>
      <p:sp>
        <p:nvSpPr>
          <p:cNvPr id="66" name="Diamond 65"/>
          <p:cNvSpPr/>
          <p:nvPr/>
        </p:nvSpPr>
        <p:spPr>
          <a:xfrm>
            <a:off x="6187755" y="5396928"/>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866429" y="4871470"/>
            <a:ext cx="268040" cy="29339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33024" y="5337304"/>
            <a:ext cx="169513" cy="112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urved Connector 69"/>
          <p:cNvCxnSpPr/>
          <p:nvPr/>
        </p:nvCxnSpPr>
        <p:spPr>
          <a:xfrm flipV="1">
            <a:off x="2934371" y="6174487"/>
            <a:ext cx="664070" cy="151259"/>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flipV="1">
            <a:off x="4204544" y="4416124"/>
            <a:ext cx="664070" cy="151259"/>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flipV="1">
            <a:off x="3240880" y="4498027"/>
            <a:ext cx="664070" cy="151259"/>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flipV="1">
            <a:off x="2259955" y="4879082"/>
            <a:ext cx="664070" cy="151259"/>
          </a:xfrm>
          <a:prstGeom prst="curvedConnector3">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4" name="Curved Connector 73"/>
          <p:cNvCxnSpPr>
            <a:endCxn id="66" idx="1"/>
          </p:cNvCxnSpPr>
          <p:nvPr/>
        </p:nvCxnSpPr>
        <p:spPr>
          <a:xfrm rot="16200000" flipH="1">
            <a:off x="5976451" y="5332321"/>
            <a:ext cx="338999" cy="83606"/>
          </a:xfrm>
          <a:prstGeom prst="curvedConnector2">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5" name="Curved Connector 74"/>
          <p:cNvCxnSpPr/>
          <p:nvPr/>
        </p:nvCxnSpPr>
        <p:spPr>
          <a:xfrm>
            <a:off x="5170439" y="4710890"/>
            <a:ext cx="477734" cy="233319"/>
          </a:xfrm>
          <a:prstGeom prst="curvedConnector3">
            <a:avLst>
              <a:gd name="adj1" fmla="val 50000"/>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684984" y="6114415"/>
            <a:ext cx="1160711" cy="646331"/>
          </a:xfrm>
          <a:prstGeom prst="rect">
            <a:avLst/>
          </a:prstGeom>
          <a:noFill/>
        </p:spPr>
        <p:txBody>
          <a:bodyPr wrap="square" rtlCol="0">
            <a:spAutoFit/>
          </a:bodyPr>
          <a:lstStyle/>
          <a:p>
            <a:r>
              <a:rPr lang="en-US" dirty="0" smtClean="0"/>
              <a:t>Beta </a:t>
            </a:r>
            <a:r>
              <a:rPr lang="en-US" dirty="0" err="1" smtClean="0"/>
              <a:t>spectrin</a:t>
            </a:r>
            <a:endParaRPr lang="en-US" dirty="0"/>
          </a:p>
        </p:txBody>
      </p:sp>
    </p:spTree>
    <p:extLst>
      <p:ext uri="{BB962C8B-B14F-4D97-AF65-F5344CB8AC3E}">
        <p14:creationId xmlns:p14="http://schemas.microsoft.com/office/powerpoint/2010/main" val="2333420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40444" y="1905000"/>
            <a:ext cx="8446355" cy="3554819"/>
          </a:xfrm>
          <a:prstGeom prst="rect">
            <a:avLst/>
          </a:prstGeom>
          <a:noFill/>
          <a:ln w="9525">
            <a:noFill/>
            <a:miter lim="800000"/>
            <a:headEnd/>
            <a:tailEnd/>
          </a:ln>
        </p:spPr>
        <p:txBody>
          <a:bodyPr wrap="square">
            <a:spAutoFit/>
          </a:bodyPr>
          <a:lstStyle/>
          <a:p>
            <a:pPr eaLnBrk="1" hangingPunct="1"/>
            <a:endParaRPr lang="en-US" u="sng" dirty="0">
              <a:latin typeface="Calibri" pitchFamily="34" charset="0"/>
            </a:endParaRPr>
          </a:p>
          <a:p>
            <a:pPr eaLnBrk="1" hangingPunct="1"/>
            <a:r>
              <a:rPr lang="en-US" sz="2100" dirty="0"/>
              <a:t>	</a:t>
            </a:r>
            <a:r>
              <a:rPr lang="en-US" sz="2100" dirty="0" err="1"/>
              <a:t>Splenomegaly</a:t>
            </a:r>
            <a:r>
              <a:rPr lang="en-US" sz="2100" dirty="0"/>
              <a:t> and/or </a:t>
            </a:r>
            <a:r>
              <a:rPr lang="en-US" sz="2100" dirty="0" err="1"/>
              <a:t>Hepatomegaly</a:t>
            </a:r>
            <a:endParaRPr lang="en-US" sz="2100" dirty="0"/>
          </a:p>
          <a:p>
            <a:pPr eaLnBrk="1" hangingPunct="1"/>
            <a:endParaRPr lang="en-US" sz="2100" dirty="0"/>
          </a:p>
          <a:p>
            <a:pPr eaLnBrk="1" hangingPunct="1"/>
            <a:r>
              <a:rPr lang="en-US" sz="2100" dirty="0"/>
              <a:t>	Mechanical Heart Valves (“</a:t>
            </a:r>
            <a:r>
              <a:rPr lang="en-US" sz="2100" dirty="0" err="1"/>
              <a:t>Waring</a:t>
            </a:r>
            <a:r>
              <a:rPr lang="en-US" sz="2100" dirty="0"/>
              <a:t> Blender”)</a:t>
            </a:r>
          </a:p>
          <a:p>
            <a:pPr eaLnBrk="1" hangingPunct="1"/>
            <a:endParaRPr lang="en-US" sz="2100" dirty="0"/>
          </a:p>
          <a:p>
            <a:pPr eaLnBrk="1" hangingPunct="1"/>
            <a:r>
              <a:rPr lang="en-US" sz="2100" dirty="0"/>
              <a:t>	 Left ventricular assist devices (LVAD)</a:t>
            </a:r>
          </a:p>
          <a:p>
            <a:pPr eaLnBrk="1" hangingPunct="1"/>
            <a:endParaRPr lang="en-US" sz="2100" dirty="0"/>
          </a:p>
          <a:p>
            <a:pPr eaLnBrk="1" hangingPunct="1"/>
            <a:r>
              <a:rPr lang="en-US" sz="2100" dirty="0"/>
              <a:t>	Microvascular Compression (March hematuria - marathon runners)</a:t>
            </a:r>
          </a:p>
          <a:p>
            <a:pPr eaLnBrk="1" hangingPunct="1"/>
            <a:endParaRPr lang="en-US" sz="2100" dirty="0"/>
          </a:p>
          <a:p>
            <a:pPr eaLnBrk="1" hangingPunct="1"/>
            <a:r>
              <a:rPr lang="en-US" sz="2100" dirty="0"/>
              <a:t>	Fresh Water Drowning  (osmotic stress) </a:t>
            </a:r>
          </a:p>
          <a:p>
            <a:pPr eaLnBrk="1" hangingPunct="1"/>
            <a:r>
              <a:rPr lang="en-US" dirty="0">
                <a:latin typeface="Calibri" pitchFamily="34" charset="0"/>
              </a:rPr>
              <a:t>		</a:t>
            </a:r>
          </a:p>
        </p:txBody>
      </p:sp>
      <p:sp>
        <p:nvSpPr>
          <p:cNvPr id="19458" name="Rectangle 2"/>
          <p:cNvSpPr>
            <a:spLocks noGrp="1" noChangeArrowheads="1"/>
          </p:cNvSpPr>
          <p:nvPr>
            <p:ph type="title"/>
          </p:nvPr>
        </p:nvSpPr>
        <p:spPr>
          <a:xfrm>
            <a:off x="773096" y="609600"/>
            <a:ext cx="6542104" cy="857250"/>
          </a:xfrm>
        </p:spPr>
        <p:txBody>
          <a:bodyPr>
            <a:normAutofit fontScale="90000"/>
          </a:bodyPr>
          <a:lstStyle/>
          <a:p>
            <a:pPr algn="l"/>
            <a:r>
              <a:rPr lang="en-US" b="1" dirty="0">
                <a:latin typeface="Calibri Light" panose="020F0302020204030204" pitchFamily="34" charset="0"/>
              </a:rPr>
              <a:t/>
            </a:r>
            <a:br>
              <a:rPr lang="en-US" b="1" dirty="0">
                <a:latin typeface="Calibri Light" panose="020F0302020204030204" pitchFamily="34" charset="0"/>
              </a:rPr>
            </a:br>
            <a:r>
              <a:rPr lang="en-US" dirty="0">
                <a:latin typeface="Calibri Light" panose="020F0302020204030204" pitchFamily="34" charset="0"/>
              </a:rPr>
              <a:t>6.  Extrinsic Hemolytic Anemia </a:t>
            </a:r>
            <a:r>
              <a:rPr lang="en-US" dirty="0" smtClean="0">
                <a:latin typeface="Calibri Light" panose="020F0302020204030204" pitchFamily="34" charset="0"/>
              </a:rPr>
              <a:t/>
            </a:r>
            <a:br>
              <a:rPr lang="en-US" dirty="0" smtClean="0">
                <a:latin typeface="Calibri Light" panose="020F0302020204030204" pitchFamily="34" charset="0"/>
              </a:rPr>
            </a:br>
            <a:r>
              <a:rPr lang="en-US" u="sng" dirty="0" smtClean="0">
                <a:latin typeface="Calibri Light" panose="020F0302020204030204" pitchFamily="34" charset="0"/>
              </a:rPr>
              <a:t>Non-Immune</a:t>
            </a:r>
          </a:p>
        </p:txBody>
      </p:sp>
    </p:spTree>
    <p:extLst>
      <p:ext uri="{BB962C8B-B14F-4D97-AF65-F5344CB8AC3E}">
        <p14:creationId xmlns:p14="http://schemas.microsoft.com/office/powerpoint/2010/main" val="650018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3483581"/>
              </p:ext>
            </p:extLst>
          </p:nvPr>
        </p:nvGraphicFramePr>
        <p:xfrm>
          <a:off x="1112880" y="1981200"/>
          <a:ext cx="6918239" cy="3469304"/>
        </p:xfrm>
        <a:graphic>
          <a:graphicData uri="http://schemas.openxmlformats.org/drawingml/2006/table">
            <a:tbl>
              <a:tblPr/>
              <a:tblGrid>
                <a:gridCol w="6918239">
                  <a:extLst>
                    <a:ext uri="{9D8B030D-6E8A-4147-A177-3AD203B41FA5}">
                      <a16:colId xmlns="" xmlns:a16="http://schemas.microsoft.com/office/drawing/2014/main" val="3739721569"/>
                    </a:ext>
                  </a:extLst>
                </a:gridCol>
              </a:tblGrid>
              <a:tr h="249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Defects in erythrocyte membrane skeletal architecture</a:t>
                      </a:r>
                      <a:r>
                        <a:rPr lang="en-US" sz="1400" dirty="0" smtClean="0"/>
                        <a:t>. </a:t>
                      </a:r>
                      <a:r>
                        <a:rPr lang="en-US" sz="1400" dirty="0" err="1" smtClean="0"/>
                        <a:t>Adv</a:t>
                      </a:r>
                      <a:r>
                        <a:rPr lang="en-US" sz="1400" dirty="0" smtClean="0"/>
                        <a:t> </a:t>
                      </a:r>
                      <a:r>
                        <a:rPr lang="en-US" sz="1400" dirty="0" err="1" smtClean="0"/>
                        <a:t>Exp</a:t>
                      </a:r>
                      <a:r>
                        <a:rPr lang="en-US" sz="1400" dirty="0" smtClean="0"/>
                        <a:t> Med Bio  2015;842:41 -59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kern="1200" dirty="0" smtClean="0">
                          <a:solidFill>
                            <a:schemeClr val="tx1"/>
                          </a:solidFill>
                          <a:effectLst/>
                          <a:latin typeface="+mn-lt"/>
                          <a:ea typeface="+mn-ea"/>
                          <a:cs typeface="+mn-cs"/>
                        </a:rPr>
                        <a:t>Steiner</a:t>
                      </a:r>
                      <a:r>
                        <a:rPr lang="en-US" sz="1400" b="0" i="0" u="none" kern="1200" baseline="0" dirty="0" smtClean="0">
                          <a:solidFill>
                            <a:schemeClr val="tx1"/>
                          </a:solidFill>
                          <a:effectLst/>
                          <a:latin typeface="+mn-lt"/>
                          <a:ea typeface="+mn-ea"/>
                          <a:cs typeface="+mn-cs"/>
                        </a:rPr>
                        <a:t> LA, Gallagher PG.  </a:t>
                      </a:r>
                      <a:r>
                        <a:rPr lang="en-US" sz="1400" b="0" i="0" u="none" kern="1200" dirty="0" smtClean="0">
                          <a:solidFill>
                            <a:schemeClr val="tx1"/>
                          </a:solidFill>
                          <a:effectLst/>
                          <a:latin typeface="+mn-lt"/>
                          <a:ea typeface="+mn-ea"/>
                          <a:cs typeface="+mn-cs"/>
                        </a:rPr>
                        <a:t>Erythrocyte disorders in the perinatal period</a:t>
                      </a:r>
                      <a:r>
                        <a:rPr lang="en-US" sz="1400" b="1" i="0" u="none" kern="1200" dirty="0" smtClean="0">
                          <a:solidFill>
                            <a:schemeClr val="tx1"/>
                          </a:solidFill>
                          <a:effectLst/>
                          <a:latin typeface="+mn-lt"/>
                          <a:ea typeface="+mn-ea"/>
                          <a:cs typeface="+mn-cs"/>
                        </a:rPr>
                        <a:t>. </a:t>
                      </a:r>
                      <a:r>
                        <a:rPr lang="en-US" sz="1400" b="0" i="0" u="none" kern="1200" dirty="0" err="1" smtClean="0">
                          <a:solidFill>
                            <a:schemeClr val="tx1"/>
                          </a:solidFill>
                          <a:effectLst/>
                          <a:latin typeface="+mn-lt"/>
                          <a:ea typeface="+mn-ea"/>
                          <a:cs typeface="+mn-cs"/>
                        </a:rPr>
                        <a:t>Semin</a:t>
                      </a:r>
                      <a:r>
                        <a:rPr lang="en-US" sz="1400" b="0" i="0" u="none" kern="1200" dirty="0" smtClean="0">
                          <a:solidFill>
                            <a:schemeClr val="tx1"/>
                          </a:solidFill>
                          <a:effectLst/>
                          <a:latin typeface="+mn-lt"/>
                          <a:ea typeface="+mn-ea"/>
                          <a:cs typeface="+mn-cs"/>
                        </a:rPr>
                        <a:t> </a:t>
                      </a:r>
                      <a:r>
                        <a:rPr lang="en-US" sz="1400" b="0" i="0" u="none" kern="1200" dirty="0" err="1" smtClean="0">
                          <a:solidFill>
                            <a:schemeClr val="tx1"/>
                          </a:solidFill>
                          <a:effectLst/>
                          <a:latin typeface="+mn-lt"/>
                          <a:ea typeface="+mn-ea"/>
                          <a:cs typeface="+mn-cs"/>
                        </a:rPr>
                        <a:t>Perinatol</a:t>
                      </a:r>
                      <a:r>
                        <a:rPr lang="en-US" sz="1400" b="0" i="0" u="none" kern="1200" dirty="0" smtClean="0">
                          <a:solidFill>
                            <a:schemeClr val="tx1"/>
                          </a:solidFill>
                          <a:effectLst/>
                          <a:latin typeface="+mn-lt"/>
                          <a:ea typeface="+mn-ea"/>
                          <a:cs typeface="+mn-cs"/>
                        </a:rPr>
                        <a:t>.  2007;31(4):254-61.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Lowe EJ, Werner EJ.  Thrombotic thrombocytopenic</a:t>
                      </a:r>
                      <a:r>
                        <a:rPr lang="en-US" sz="1400" b="0" i="0" kern="1200" baseline="0" dirty="0" smtClean="0">
                          <a:solidFill>
                            <a:schemeClr val="tx1"/>
                          </a:solidFill>
                          <a:effectLst/>
                          <a:latin typeface="+mn-lt"/>
                          <a:ea typeface="+mn-ea"/>
                          <a:cs typeface="+mn-cs"/>
                        </a:rPr>
                        <a:t> purpura and hemolytic uremic syndrome in children and adolescents.  </a:t>
                      </a:r>
                      <a:r>
                        <a:rPr lang="en-US" sz="1400" b="0" i="0" kern="1200" baseline="0" dirty="0" err="1" smtClean="0">
                          <a:solidFill>
                            <a:schemeClr val="tx1"/>
                          </a:solidFill>
                          <a:effectLst/>
                          <a:latin typeface="+mn-lt"/>
                          <a:ea typeface="+mn-ea"/>
                          <a:cs typeface="+mn-cs"/>
                        </a:rPr>
                        <a:t>Semin</a:t>
                      </a:r>
                      <a:r>
                        <a:rPr lang="en-US" sz="1400" b="0" i="0" kern="1200" baseline="0" dirty="0" smtClean="0">
                          <a:solidFill>
                            <a:schemeClr val="tx1"/>
                          </a:solidFill>
                          <a:effectLst/>
                          <a:latin typeface="+mn-lt"/>
                          <a:ea typeface="+mn-ea"/>
                          <a:cs typeface="+mn-cs"/>
                        </a:rPr>
                        <a:t> </a:t>
                      </a:r>
                      <a:r>
                        <a:rPr lang="en-US" sz="1400" b="0" i="0" kern="1200" baseline="0" dirty="0" err="1" smtClean="0">
                          <a:solidFill>
                            <a:schemeClr val="tx1"/>
                          </a:solidFill>
                          <a:effectLst/>
                          <a:latin typeface="+mn-lt"/>
                          <a:ea typeface="+mn-ea"/>
                          <a:cs typeface="+mn-cs"/>
                        </a:rPr>
                        <a:t>Thromb</a:t>
                      </a:r>
                      <a:r>
                        <a:rPr lang="en-US" sz="1400" b="0" i="0" kern="1200" baseline="0" dirty="0" smtClean="0">
                          <a:solidFill>
                            <a:schemeClr val="tx1"/>
                          </a:solidFill>
                          <a:effectLst/>
                          <a:latin typeface="+mn-lt"/>
                          <a:ea typeface="+mn-ea"/>
                          <a:cs typeface="+mn-cs"/>
                        </a:rPr>
                        <a:t> </a:t>
                      </a:r>
                      <a:r>
                        <a:rPr lang="en-US" sz="1400" b="0" i="0" kern="1200" baseline="0" dirty="0" err="1" smtClean="0">
                          <a:solidFill>
                            <a:schemeClr val="tx1"/>
                          </a:solidFill>
                          <a:effectLst/>
                          <a:latin typeface="+mn-lt"/>
                          <a:ea typeface="+mn-ea"/>
                          <a:cs typeface="+mn-cs"/>
                        </a:rPr>
                        <a:t>Hemost</a:t>
                      </a:r>
                      <a:r>
                        <a:rPr lang="en-US" sz="1400" b="0" i="0" kern="1200" baseline="0" dirty="0" smtClean="0">
                          <a:solidFill>
                            <a:schemeClr val="tx1"/>
                          </a:solidFill>
                          <a:effectLst/>
                          <a:latin typeface="+mn-lt"/>
                          <a:ea typeface="+mn-ea"/>
                          <a:cs typeface="+mn-cs"/>
                        </a:rPr>
                        <a:t>.  (2005)31(6):717-730/</a:t>
                      </a:r>
                      <a:endParaRPr lang="en-US" sz="14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Jeanne E. Hendrickson J, Meghan Delaney M. Hemolytic Disease of the Fetus and Newborn: Modern Practice and Future Investigations.  Transfusion Medicine Reviews</a:t>
                      </a:r>
                      <a:r>
                        <a:rPr lang="en-US" sz="1400" baseline="0" dirty="0" smtClean="0"/>
                        <a:t> </a:t>
                      </a:r>
                      <a:r>
                        <a:rPr lang="en-US" sz="1400" dirty="0" smtClean="0"/>
                        <a:t>2016;30:159-164.</a:t>
                      </a:r>
                      <a:endParaRPr lang="en-US" sz="14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algn="l"/>
                      <a:endParaRPr lang="en-US" sz="1400" dirty="0"/>
                    </a:p>
                  </a:txBody>
                  <a:tcPr marL="14288" marR="14288" marT="14288" marB="14288">
                    <a:lnL>
                      <a:noFill/>
                    </a:lnL>
                    <a:lnR>
                      <a:noFill/>
                    </a:lnR>
                    <a:lnT>
                      <a:noFill/>
                    </a:lnT>
                    <a:lnB>
                      <a:noFill/>
                    </a:lnB>
                  </a:tcPr>
                </a:tc>
                <a:extLst>
                  <a:ext uri="{0D108BD9-81ED-4DB2-BD59-A6C34878D82A}">
                    <a16:rowId xmlns="" xmlns:a16="http://schemas.microsoft.com/office/drawing/2014/main" val="3025248418"/>
                  </a:ext>
                </a:extLst>
              </a:tr>
              <a:tr h="880408">
                <a:tc>
                  <a:txBody>
                    <a:bodyPr/>
                    <a:lstStyle/>
                    <a:p>
                      <a:pPr algn="l"/>
                      <a:endParaRPr lang="en-US" sz="1400" dirty="0"/>
                    </a:p>
                  </a:txBody>
                  <a:tcPr marL="14288" marR="14288" marT="14288" marB="14288">
                    <a:lnL>
                      <a:noFill/>
                    </a:lnL>
                    <a:lnR>
                      <a:noFill/>
                    </a:lnR>
                    <a:lnT>
                      <a:noFill/>
                    </a:lnT>
                    <a:lnB>
                      <a:noFill/>
                    </a:lnB>
                  </a:tcPr>
                </a:tc>
                <a:extLst>
                  <a:ext uri="{0D108BD9-81ED-4DB2-BD59-A6C34878D82A}">
                    <a16:rowId xmlns="" xmlns:a16="http://schemas.microsoft.com/office/drawing/2014/main" val="2591529782"/>
                  </a:ext>
                </a:extLst>
              </a:tr>
            </a:tbl>
          </a:graphicData>
        </a:graphic>
      </p:graphicFrame>
    </p:spTree>
    <p:extLst>
      <p:ext uri="{BB962C8B-B14F-4D97-AF65-F5344CB8AC3E}">
        <p14:creationId xmlns:p14="http://schemas.microsoft.com/office/powerpoint/2010/main" val="182743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Calibri Light" panose="020F0302020204030204" pitchFamily="34" charset="0"/>
              </a:rPr>
              <a:t>1</a:t>
            </a:r>
            <a:r>
              <a:rPr lang="en-US" dirty="0" smtClean="0">
                <a:latin typeface="Calibri Light" panose="020F0302020204030204" pitchFamily="34" charset="0"/>
              </a:rPr>
              <a:t>. </a:t>
            </a:r>
            <a:r>
              <a:rPr lang="en-US" dirty="0">
                <a:latin typeface="Calibri Light" panose="020F0302020204030204" pitchFamily="34" charset="0"/>
              </a:rPr>
              <a:t>Red Cell Biology</a:t>
            </a:r>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smtClean="0"/>
              <a:t>Red cell functions:  Deliver oxygen and energy to tissues</a:t>
            </a:r>
          </a:p>
          <a:p>
            <a:r>
              <a:rPr lang="en-US" sz="2400" dirty="0" smtClean="0"/>
              <a:t>OXYGEN:</a:t>
            </a:r>
          </a:p>
          <a:p>
            <a:pPr lvl="1"/>
            <a:r>
              <a:rPr lang="en-US" sz="2000" dirty="0" smtClean="0"/>
              <a:t>2,3 BPG (</a:t>
            </a:r>
            <a:r>
              <a:rPr lang="en-US" sz="2000" dirty="0" err="1" smtClean="0"/>
              <a:t>bisphosphoglyceric</a:t>
            </a:r>
            <a:r>
              <a:rPr lang="en-US" sz="2000" dirty="0" smtClean="0"/>
              <a:t> acid) aka 2,3 DPG (</a:t>
            </a:r>
            <a:r>
              <a:rPr lang="en-US" sz="2000" dirty="0" err="1" smtClean="0"/>
              <a:t>diphosphoglyceric</a:t>
            </a:r>
            <a:r>
              <a:rPr lang="en-US" sz="2000" dirty="0" smtClean="0"/>
              <a:t> acid)</a:t>
            </a:r>
          </a:p>
          <a:p>
            <a:pPr lvl="2"/>
            <a:r>
              <a:rPr lang="en-US" sz="1800" dirty="0" smtClean="0"/>
              <a:t>Binds to </a:t>
            </a:r>
            <a:r>
              <a:rPr lang="en-US" sz="1800" dirty="0" err="1" smtClean="0"/>
              <a:t>unoxygenated</a:t>
            </a:r>
            <a:r>
              <a:rPr lang="en-US" sz="1800" dirty="0" smtClean="0"/>
              <a:t> hemoglobin</a:t>
            </a:r>
          </a:p>
          <a:p>
            <a:pPr lvl="2"/>
            <a:r>
              <a:rPr lang="en-US" sz="1800" dirty="0" smtClean="0"/>
              <a:t>Increased levels promote oxygen delivery</a:t>
            </a:r>
          </a:p>
          <a:p>
            <a:pPr lvl="2"/>
            <a:r>
              <a:rPr lang="en-US" sz="1800" dirty="0" smtClean="0"/>
              <a:t>Increased with chronic anemias</a:t>
            </a:r>
          </a:p>
          <a:p>
            <a:pPr lvl="2"/>
            <a:endParaRPr lang="en-US" sz="1800" dirty="0"/>
          </a:p>
          <a:p>
            <a:pPr lvl="1"/>
            <a:r>
              <a:rPr lang="en-US" sz="2000" dirty="0" smtClean="0"/>
              <a:t>Oxygen desaturation curve:  </a:t>
            </a:r>
          </a:p>
          <a:p>
            <a:pPr lvl="2"/>
            <a:r>
              <a:rPr lang="en-US" sz="1800" dirty="0" smtClean="0"/>
              <a:t>pH, 2,3 DPG, temperature</a:t>
            </a:r>
            <a:endParaRPr lang="en-US" sz="1800" dirty="0"/>
          </a:p>
        </p:txBody>
      </p:sp>
      <p:pic>
        <p:nvPicPr>
          <p:cNvPr id="27" name="Picture 26"/>
          <p:cNvPicPr>
            <a:picLocks noChangeAspect="1"/>
          </p:cNvPicPr>
          <p:nvPr/>
        </p:nvPicPr>
        <p:blipFill>
          <a:blip r:embed="rId2"/>
          <a:stretch>
            <a:fillRect/>
          </a:stretch>
        </p:blipFill>
        <p:spPr>
          <a:xfrm>
            <a:off x="5562600" y="2895600"/>
            <a:ext cx="2743200" cy="3076575"/>
          </a:xfrm>
          <a:prstGeom prst="rect">
            <a:avLst/>
          </a:prstGeom>
        </p:spPr>
      </p:pic>
    </p:spTree>
    <p:extLst>
      <p:ext uri="{BB962C8B-B14F-4D97-AF65-F5344CB8AC3E}">
        <p14:creationId xmlns:p14="http://schemas.microsoft.com/office/powerpoint/2010/main" val="406173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1. </a:t>
            </a:r>
            <a:r>
              <a:rPr lang="en-US" dirty="0">
                <a:latin typeface="Calibri Light" panose="020F0302020204030204" pitchFamily="34" charset="0"/>
              </a:rPr>
              <a:t>Red Cell Biology</a:t>
            </a:r>
          </a:p>
        </p:txBody>
      </p:sp>
      <p:sp>
        <p:nvSpPr>
          <p:cNvPr id="3" name="Content Placeholder 2"/>
          <p:cNvSpPr>
            <a:spLocks noGrp="1"/>
          </p:cNvSpPr>
          <p:nvPr>
            <p:ph idx="1"/>
          </p:nvPr>
        </p:nvSpPr>
        <p:spPr>
          <a:xfrm>
            <a:off x="628650" y="1768852"/>
            <a:ext cx="7886700" cy="364748"/>
          </a:xfrm>
        </p:spPr>
        <p:txBody>
          <a:bodyPr/>
          <a:lstStyle/>
          <a:p>
            <a:pPr marL="0" indent="0">
              <a:buNone/>
            </a:pPr>
            <a:r>
              <a:rPr lang="en-US" sz="2000" dirty="0" smtClean="0"/>
              <a:t>Energy from glycolysis:  extracts energy from  glucose (10 steps)</a:t>
            </a:r>
          </a:p>
        </p:txBody>
      </p:sp>
      <p:sp>
        <p:nvSpPr>
          <p:cNvPr id="7" name="TextBox 6"/>
          <p:cNvSpPr txBox="1"/>
          <p:nvPr/>
        </p:nvSpPr>
        <p:spPr>
          <a:xfrm>
            <a:off x="2324100" y="3562350"/>
            <a:ext cx="876300" cy="369332"/>
          </a:xfrm>
          <a:prstGeom prst="rect">
            <a:avLst/>
          </a:prstGeom>
          <a:noFill/>
        </p:spPr>
        <p:txBody>
          <a:bodyPr wrap="square" rtlCol="0">
            <a:spAutoFit/>
          </a:bodyPr>
          <a:lstStyle/>
          <a:p>
            <a:endParaRPr lang="en-US" dirty="0"/>
          </a:p>
        </p:txBody>
      </p:sp>
      <p:sp>
        <p:nvSpPr>
          <p:cNvPr id="10" name="TextBox 9"/>
          <p:cNvSpPr txBox="1"/>
          <p:nvPr/>
        </p:nvSpPr>
        <p:spPr>
          <a:xfrm>
            <a:off x="552450" y="2738259"/>
            <a:ext cx="828675" cy="307777"/>
          </a:xfrm>
          <a:prstGeom prst="rect">
            <a:avLst/>
          </a:prstGeom>
          <a:noFill/>
        </p:spPr>
        <p:txBody>
          <a:bodyPr wrap="square" rtlCol="0">
            <a:spAutoFit/>
          </a:bodyPr>
          <a:lstStyle/>
          <a:p>
            <a:r>
              <a:rPr lang="en-US" sz="1400" dirty="0" smtClean="0"/>
              <a:t>Glucose</a:t>
            </a:r>
            <a:endParaRPr lang="en-US" sz="1400" dirty="0"/>
          </a:p>
        </p:txBody>
      </p:sp>
      <p:sp>
        <p:nvSpPr>
          <p:cNvPr id="11" name="TextBox 10"/>
          <p:cNvSpPr txBox="1"/>
          <p:nvPr/>
        </p:nvSpPr>
        <p:spPr>
          <a:xfrm>
            <a:off x="6663928" y="5331023"/>
            <a:ext cx="1752600" cy="307777"/>
          </a:xfrm>
          <a:prstGeom prst="rect">
            <a:avLst/>
          </a:prstGeom>
          <a:noFill/>
        </p:spPr>
        <p:txBody>
          <a:bodyPr wrap="square" rtlCol="0">
            <a:spAutoFit/>
          </a:bodyPr>
          <a:lstStyle/>
          <a:p>
            <a:r>
              <a:rPr lang="en-US" sz="1400" dirty="0" err="1" smtClean="0"/>
              <a:t>Phosphoenopyruvate</a:t>
            </a:r>
            <a:endParaRPr lang="en-US" sz="1400" dirty="0"/>
          </a:p>
        </p:txBody>
      </p:sp>
      <p:sp>
        <p:nvSpPr>
          <p:cNvPr id="12" name="TextBox 11"/>
          <p:cNvSpPr txBox="1"/>
          <p:nvPr/>
        </p:nvSpPr>
        <p:spPr>
          <a:xfrm>
            <a:off x="1090612" y="2962997"/>
            <a:ext cx="1881188" cy="307777"/>
          </a:xfrm>
          <a:prstGeom prst="rect">
            <a:avLst/>
          </a:prstGeom>
          <a:noFill/>
        </p:spPr>
        <p:txBody>
          <a:bodyPr wrap="square" rtlCol="0">
            <a:spAutoFit/>
          </a:bodyPr>
          <a:lstStyle/>
          <a:p>
            <a:r>
              <a:rPr lang="en-US" sz="1400" dirty="0" smtClean="0"/>
              <a:t>Glucose-6- phosphate</a:t>
            </a:r>
            <a:endParaRPr lang="en-US" sz="1400" dirty="0"/>
          </a:p>
        </p:txBody>
      </p:sp>
      <p:sp>
        <p:nvSpPr>
          <p:cNvPr id="13" name="TextBox 12"/>
          <p:cNvSpPr txBox="1"/>
          <p:nvPr/>
        </p:nvSpPr>
        <p:spPr>
          <a:xfrm>
            <a:off x="1931194" y="3352830"/>
            <a:ext cx="1955006" cy="307777"/>
          </a:xfrm>
          <a:prstGeom prst="rect">
            <a:avLst/>
          </a:prstGeom>
          <a:noFill/>
        </p:spPr>
        <p:txBody>
          <a:bodyPr wrap="square" rtlCol="0">
            <a:spAutoFit/>
          </a:bodyPr>
          <a:lstStyle/>
          <a:p>
            <a:r>
              <a:rPr lang="en-US" sz="1400" dirty="0" smtClean="0"/>
              <a:t>Fructose-6- </a:t>
            </a:r>
            <a:r>
              <a:rPr lang="en-US" sz="1400" dirty="0" err="1" smtClean="0"/>
              <a:t>phophate</a:t>
            </a:r>
            <a:endParaRPr lang="en-US" sz="1400" dirty="0"/>
          </a:p>
        </p:txBody>
      </p:sp>
      <p:sp>
        <p:nvSpPr>
          <p:cNvPr id="15" name="TextBox 14"/>
          <p:cNvSpPr txBox="1"/>
          <p:nvPr/>
        </p:nvSpPr>
        <p:spPr>
          <a:xfrm>
            <a:off x="2543175" y="3657600"/>
            <a:ext cx="1962150" cy="307777"/>
          </a:xfrm>
          <a:prstGeom prst="rect">
            <a:avLst/>
          </a:prstGeom>
          <a:noFill/>
        </p:spPr>
        <p:txBody>
          <a:bodyPr wrap="square" rtlCol="0">
            <a:spAutoFit/>
          </a:bodyPr>
          <a:lstStyle/>
          <a:p>
            <a:r>
              <a:rPr lang="en-US" sz="1400" dirty="0" smtClean="0"/>
              <a:t>Fructose 1,6 phosphate</a:t>
            </a:r>
            <a:endParaRPr lang="en-US" sz="1400" dirty="0"/>
          </a:p>
        </p:txBody>
      </p:sp>
      <p:sp>
        <p:nvSpPr>
          <p:cNvPr id="16" name="TextBox 15"/>
          <p:cNvSpPr txBox="1"/>
          <p:nvPr/>
        </p:nvSpPr>
        <p:spPr>
          <a:xfrm>
            <a:off x="3200400" y="3981390"/>
            <a:ext cx="2533650" cy="307777"/>
          </a:xfrm>
          <a:prstGeom prst="rect">
            <a:avLst/>
          </a:prstGeom>
          <a:noFill/>
        </p:spPr>
        <p:txBody>
          <a:bodyPr wrap="square" rtlCol="0">
            <a:spAutoFit/>
          </a:bodyPr>
          <a:lstStyle/>
          <a:p>
            <a:r>
              <a:rPr lang="en-US" sz="1400" dirty="0" smtClean="0"/>
              <a:t>Glyceraldehyde 3 phosphate</a:t>
            </a:r>
            <a:endParaRPr lang="en-US" sz="1400" dirty="0"/>
          </a:p>
        </p:txBody>
      </p:sp>
      <p:sp>
        <p:nvSpPr>
          <p:cNvPr id="17" name="TextBox 16"/>
          <p:cNvSpPr txBox="1"/>
          <p:nvPr/>
        </p:nvSpPr>
        <p:spPr>
          <a:xfrm>
            <a:off x="3590925" y="4338965"/>
            <a:ext cx="2857500" cy="307777"/>
          </a:xfrm>
          <a:prstGeom prst="rect">
            <a:avLst/>
          </a:prstGeom>
          <a:noFill/>
        </p:spPr>
        <p:txBody>
          <a:bodyPr wrap="square" rtlCol="0">
            <a:spAutoFit/>
          </a:bodyPr>
          <a:lstStyle/>
          <a:p>
            <a:r>
              <a:rPr lang="en-US" sz="1400" dirty="0" smtClean="0"/>
              <a:t>1,3 </a:t>
            </a:r>
            <a:r>
              <a:rPr lang="en-US" sz="1400" dirty="0" err="1" smtClean="0"/>
              <a:t>Glyceraldhyde</a:t>
            </a:r>
            <a:r>
              <a:rPr lang="en-US" sz="1400" dirty="0" smtClean="0"/>
              <a:t> bisphosphate</a:t>
            </a:r>
            <a:endParaRPr lang="en-US" sz="1400" dirty="0"/>
          </a:p>
        </p:txBody>
      </p:sp>
      <p:sp>
        <p:nvSpPr>
          <p:cNvPr id="18" name="TextBox 17"/>
          <p:cNvSpPr txBox="1"/>
          <p:nvPr/>
        </p:nvSpPr>
        <p:spPr>
          <a:xfrm>
            <a:off x="5019674" y="4612928"/>
            <a:ext cx="1838325" cy="307777"/>
          </a:xfrm>
          <a:prstGeom prst="rect">
            <a:avLst/>
          </a:prstGeom>
          <a:noFill/>
        </p:spPr>
        <p:txBody>
          <a:bodyPr wrap="square" rtlCol="0">
            <a:spAutoFit/>
          </a:bodyPr>
          <a:lstStyle/>
          <a:p>
            <a:r>
              <a:rPr lang="en-US" sz="1400" dirty="0" smtClean="0"/>
              <a:t>3 Phosphoglycerate</a:t>
            </a:r>
            <a:endParaRPr lang="en-US" sz="1400" dirty="0"/>
          </a:p>
        </p:txBody>
      </p:sp>
      <p:sp>
        <p:nvSpPr>
          <p:cNvPr id="20" name="TextBox 19"/>
          <p:cNvSpPr txBox="1"/>
          <p:nvPr/>
        </p:nvSpPr>
        <p:spPr>
          <a:xfrm>
            <a:off x="7848600" y="5645698"/>
            <a:ext cx="828675" cy="307777"/>
          </a:xfrm>
          <a:prstGeom prst="rect">
            <a:avLst/>
          </a:prstGeom>
          <a:noFill/>
        </p:spPr>
        <p:txBody>
          <a:bodyPr wrap="square" rtlCol="0">
            <a:spAutoFit/>
          </a:bodyPr>
          <a:lstStyle/>
          <a:p>
            <a:r>
              <a:rPr lang="en-US" sz="1400" dirty="0" smtClean="0"/>
              <a:t>Pyruvate</a:t>
            </a:r>
            <a:endParaRPr lang="en-US" sz="1400" dirty="0"/>
          </a:p>
        </p:txBody>
      </p:sp>
      <p:sp>
        <p:nvSpPr>
          <p:cNvPr id="21" name="TextBox 20"/>
          <p:cNvSpPr txBox="1"/>
          <p:nvPr/>
        </p:nvSpPr>
        <p:spPr>
          <a:xfrm>
            <a:off x="5972174" y="4912578"/>
            <a:ext cx="1724025" cy="307777"/>
          </a:xfrm>
          <a:prstGeom prst="rect">
            <a:avLst/>
          </a:prstGeom>
          <a:noFill/>
        </p:spPr>
        <p:txBody>
          <a:bodyPr wrap="square" rtlCol="0">
            <a:spAutoFit/>
          </a:bodyPr>
          <a:lstStyle/>
          <a:p>
            <a:r>
              <a:rPr lang="en-US" sz="1400" dirty="0"/>
              <a:t>2</a:t>
            </a:r>
            <a:r>
              <a:rPr lang="en-US" sz="1400" dirty="0" smtClean="0"/>
              <a:t> Phosphoglycerate</a:t>
            </a:r>
            <a:endParaRPr lang="en-US" sz="1400" dirty="0"/>
          </a:p>
        </p:txBody>
      </p:sp>
      <p:cxnSp>
        <p:nvCxnSpPr>
          <p:cNvPr id="25" name="Curved Connector 24"/>
          <p:cNvCxnSpPr>
            <a:endCxn id="12" idx="1"/>
          </p:cNvCxnSpPr>
          <p:nvPr/>
        </p:nvCxnSpPr>
        <p:spPr>
          <a:xfrm>
            <a:off x="726282" y="2989578"/>
            <a:ext cx="364330" cy="12730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6299597" y="5187765"/>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a:off x="3342085" y="4199859"/>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a:off x="2836069" y="3932023"/>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a:off x="2164557" y="3596096"/>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1485901" y="3241893"/>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4389834" y="4624282"/>
            <a:ext cx="629841" cy="1994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5567363" y="4866802"/>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7522369" y="5639238"/>
            <a:ext cx="364331" cy="2157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2902744" y="2996911"/>
            <a:ext cx="2659856" cy="221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34025" y="2762428"/>
            <a:ext cx="2352676" cy="523220"/>
          </a:xfrm>
          <a:prstGeom prst="rect">
            <a:avLst/>
          </a:prstGeom>
          <a:noFill/>
        </p:spPr>
        <p:txBody>
          <a:bodyPr wrap="square" rtlCol="0">
            <a:spAutoFit/>
          </a:bodyPr>
          <a:lstStyle/>
          <a:p>
            <a:r>
              <a:rPr lang="en-US" sz="1400" dirty="0" smtClean="0"/>
              <a:t>Hexose </a:t>
            </a:r>
            <a:r>
              <a:rPr lang="en-US" sz="1400" dirty="0" err="1" smtClean="0"/>
              <a:t>Monophophate</a:t>
            </a:r>
            <a:r>
              <a:rPr lang="en-US" sz="1400" dirty="0" smtClean="0"/>
              <a:t> Shunt  (G6PD produces Glutathione)</a:t>
            </a:r>
            <a:endParaRPr lang="en-US" sz="1400" dirty="0"/>
          </a:p>
        </p:txBody>
      </p:sp>
      <p:sp>
        <p:nvSpPr>
          <p:cNvPr id="4" name="Right Arrow 3"/>
          <p:cNvSpPr/>
          <p:nvPr/>
        </p:nvSpPr>
        <p:spPr>
          <a:xfrm>
            <a:off x="8682038" y="5562600"/>
            <a:ext cx="371475" cy="521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29575" y="4595336"/>
            <a:ext cx="1102281" cy="738664"/>
          </a:xfrm>
          <a:prstGeom prst="rect">
            <a:avLst/>
          </a:prstGeom>
          <a:noFill/>
        </p:spPr>
        <p:txBody>
          <a:bodyPr wrap="square" rtlCol="0">
            <a:spAutoFit/>
          </a:bodyPr>
          <a:lstStyle/>
          <a:p>
            <a:r>
              <a:rPr lang="en-US" sz="1400" dirty="0" smtClean="0"/>
              <a:t>Pyruvate Kinase (forms ATP)</a:t>
            </a:r>
            <a:endParaRPr lang="en-US" sz="1400" dirty="0"/>
          </a:p>
        </p:txBody>
      </p:sp>
    </p:spTree>
    <p:extLst>
      <p:ext uri="{BB962C8B-B14F-4D97-AF65-F5344CB8AC3E}">
        <p14:creationId xmlns:p14="http://schemas.microsoft.com/office/powerpoint/2010/main" val="398466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69" y="609600"/>
            <a:ext cx="6858000" cy="795575"/>
          </a:xfrm>
        </p:spPr>
        <p:txBody>
          <a:bodyPr/>
          <a:lstStyle/>
          <a:p>
            <a:pPr algn="l"/>
            <a:r>
              <a:rPr lang="en-US" dirty="0" smtClean="0">
                <a:latin typeface="Calibri Light" panose="020F0302020204030204" pitchFamily="34" charset="0"/>
              </a:rPr>
              <a:t>1. Red cell biology</a:t>
            </a:r>
            <a:endParaRPr lang="en-US" dirty="0">
              <a:latin typeface="Calibri Light" panose="020F0302020204030204" pitchFamily="34" charset="0"/>
            </a:endParaRPr>
          </a:p>
        </p:txBody>
      </p:sp>
      <p:sp>
        <p:nvSpPr>
          <p:cNvPr id="3" name="Subtitle 2"/>
          <p:cNvSpPr>
            <a:spLocks noGrp="1"/>
          </p:cNvSpPr>
          <p:nvPr>
            <p:ph type="subTitle" idx="1"/>
          </p:nvPr>
        </p:nvSpPr>
        <p:spPr>
          <a:xfrm>
            <a:off x="556569" y="1752600"/>
            <a:ext cx="7107555" cy="3286125"/>
          </a:xfrm>
        </p:spPr>
        <p:txBody>
          <a:bodyPr>
            <a:normAutofit fontScale="40000" lnSpcReduction="20000"/>
          </a:bodyPr>
          <a:lstStyle/>
          <a:p>
            <a:pPr algn="l"/>
            <a:r>
              <a:rPr lang="en-US" sz="7000" u="sng" dirty="0" err="1">
                <a:solidFill>
                  <a:schemeClr val="tx1"/>
                </a:solidFill>
              </a:rPr>
              <a:t>Erythrocytosis</a:t>
            </a:r>
            <a:r>
              <a:rPr lang="en-US" sz="5900" u="sng" dirty="0">
                <a:solidFill>
                  <a:schemeClr val="tx1"/>
                </a:solidFill>
              </a:rPr>
              <a:t>:</a:t>
            </a:r>
          </a:p>
          <a:p>
            <a:pPr algn="l"/>
            <a:r>
              <a:rPr lang="en-US" sz="5100" dirty="0" smtClean="0">
                <a:solidFill>
                  <a:schemeClr val="tx1"/>
                </a:solidFill>
              </a:rPr>
              <a:t>Regulated by erythropoietin, hormone made by kidney</a:t>
            </a:r>
          </a:p>
          <a:p>
            <a:pPr algn="l"/>
            <a:r>
              <a:rPr lang="en-US" sz="5100" dirty="0" smtClean="0">
                <a:solidFill>
                  <a:schemeClr val="tx1"/>
                </a:solidFill>
              </a:rPr>
              <a:t>Increased erythropoietin production with hypoxia</a:t>
            </a:r>
          </a:p>
          <a:p>
            <a:pPr algn="l"/>
            <a:r>
              <a:rPr lang="en-US" sz="5100" dirty="0" smtClean="0">
                <a:solidFill>
                  <a:schemeClr val="tx1"/>
                </a:solidFill>
              </a:rPr>
              <a:t>Production of red blood cells leads to detection of immature RBCs in peripheral blood</a:t>
            </a:r>
          </a:p>
          <a:p>
            <a:pPr algn="l"/>
            <a:r>
              <a:rPr lang="en-US" sz="5100" dirty="0">
                <a:solidFill>
                  <a:schemeClr val="tx1"/>
                </a:solidFill>
              </a:rPr>
              <a:t>	</a:t>
            </a:r>
            <a:r>
              <a:rPr lang="en-US" sz="5100" dirty="0" smtClean="0">
                <a:solidFill>
                  <a:schemeClr val="tx1"/>
                </a:solidFill>
              </a:rPr>
              <a:t>*In </a:t>
            </a:r>
            <a:r>
              <a:rPr lang="en-US" sz="5100" dirty="0">
                <a:solidFill>
                  <a:schemeClr val="tx1"/>
                </a:solidFill>
              </a:rPr>
              <a:t>peripheral blood, young red blood cells can </a:t>
            </a:r>
            <a:r>
              <a:rPr lang="en-US" sz="5100" dirty="0" smtClean="0">
                <a:solidFill>
                  <a:schemeClr val="tx1"/>
                </a:solidFill>
              </a:rPr>
              <a:t>be 			detected through </a:t>
            </a:r>
            <a:r>
              <a:rPr lang="en-US" sz="5100" dirty="0" err="1">
                <a:solidFill>
                  <a:schemeClr val="tx1"/>
                </a:solidFill>
              </a:rPr>
              <a:t>supravital</a:t>
            </a:r>
            <a:r>
              <a:rPr lang="en-US" sz="5100" dirty="0">
                <a:solidFill>
                  <a:schemeClr val="tx1"/>
                </a:solidFill>
              </a:rPr>
              <a:t> staining </a:t>
            </a:r>
            <a:r>
              <a:rPr lang="en-US" sz="5100" dirty="0" smtClean="0">
                <a:solidFill>
                  <a:schemeClr val="tx1"/>
                </a:solidFill>
              </a:rPr>
              <a:t>= 			reticulocytes</a:t>
            </a:r>
            <a:endParaRPr lang="en-US" sz="5100" dirty="0">
              <a:solidFill>
                <a:schemeClr val="tx1"/>
              </a:solidFill>
            </a:endParaRPr>
          </a:p>
          <a:p>
            <a:pPr algn="l"/>
            <a:r>
              <a:rPr lang="en-US" sz="5100" dirty="0" smtClean="0">
                <a:solidFill>
                  <a:schemeClr val="tx1"/>
                </a:solidFill>
              </a:rPr>
              <a:t>	</a:t>
            </a:r>
            <a:r>
              <a:rPr lang="en-US" sz="5100" dirty="0" err="1" smtClean="0">
                <a:solidFill>
                  <a:schemeClr val="tx1"/>
                </a:solidFill>
              </a:rPr>
              <a:t>Supravital</a:t>
            </a:r>
            <a:r>
              <a:rPr lang="en-US" sz="5100" dirty="0" smtClean="0">
                <a:solidFill>
                  <a:schemeClr val="tx1"/>
                </a:solidFill>
              </a:rPr>
              <a:t> </a:t>
            </a:r>
            <a:r>
              <a:rPr lang="en-US" sz="5100" dirty="0">
                <a:solidFill>
                  <a:schemeClr val="tx1"/>
                </a:solidFill>
              </a:rPr>
              <a:t>staining:  New methylene blue, Brilliant </a:t>
            </a:r>
            <a:r>
              <a:rPr lang="en-US" sz="5100" dirty="0" err="1">
                <a:solidFill>
                  <a:schemeClr val="tx1"/>
                </a:solidFill>
              </a:rPr>
              <a:t>cresyl</a:t>
            </a:r>
            <a:r>
              <a:rPr lang="en-US" sz="5100" dirty="0">
                <a:solidFill>
                  <a:schemeClr val="tx1"/>
                </a:solidFill>
              </a:rPr>
              <a:t> </a:t>
            </a:r>
            <a:r>
              <a:rPr lang="en-US" sz="5100" dirty="0" smtClean="0">
                <a:solidFill>
                  <a:schemeClr val="tx1"/>
                </a:solidFill>
              </a:rPr>
              <a:t>		blue </a:t>
            </a:r>
            <a:r>
              <a:rPr lang="en-US" sz="5100" dirty="0">
                <a:solidFill>
                  <a:schemeClr val="tx1"/>
                </a:solidFill>
              </a:rPr>
              <a:t>(</a:t>
            </a:r>
            <a:r>
              <a:rPr lang="en-US" sz="5100" dirty="0" smtClean="0">
                <a:solidFill>
                  <a:schemeClr val="tx1"/>
                </a:solidFill>
              </a:rPr>
              <a:t>stain for </a:t>
            </a:r>
            <a:r>
              <a:rPr lang="en-US" sz="5100" dirty="0">
                <a:solidFill>
                  <a:schemeClr val="tx1"/>
                </a:solidFill>
              </a:rPr>
              <a:t>ribosome particles)  </a:t>
            </a:r>
          </a:p>
          <a:p>
            <a:pPr algn="l"/>
            <a:endParaRPr lang="en-US" dirty="0">
              <a:solidFill>
                <a:schemeClr val="tx1"/>
              </a:solidFill>
            </a:endParaRPr>
          </a:p>
          <a:p>
            <a:pPr algn="l"/>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609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Calibri Light" panose="020F0302020204030204" pitchFamily="34" charset="0"/>
              </a:rPr>
              <a:t>2</a:t>
            </a:r>
            <a:r>
              <a:rPr lang="en-US" dirty="0" smtClean="0">
                <a:latin typeface="Calibri Light" panose="020F0302020204030204" pitchFamily="34" charset="0"/>
              </a:rPr>
              <a:t>.  Hemolytic </a:t>
            </a:r>
            <a:r>
              <a:rPr lang="en-US" dirty="0">
                <a:latin typeface="Calibri Light" panose="020F0302020204030204" pitchFamily="34" charset="0"/>
              </a:rPr>
              <a:t>anemia</a:t>
            </a:r>
          </a:p>
        </p:txBody>
      </p:sp>
      <p:sp>
        <p:nvSpPr>
          <p:cNvPr id="4" name="Content Placeholder 3"/>
          <p:cNvSpPr>
            <a:spLocks noGrp="1"/>
          </p:cNvSpPr>
          <p:nvPr>
            <p:ph idx="1"/>
          </p:nvPr>
        </p:nvSpPr>
        <p:spPr>
          <a:xfrm>
            <a:off x="628650" y="1676400"/>
            <a:ext cx="7886700" cy="2743200"/>
          </a:xfrm>
        </p:spPr>
        <p:txBody>
          <a:bodyPr>
            <a:normAutofit/>
          </a:bodyPr>
          <a:lstStyle/>
          <a:p>
            <a:pPr marL="0" indent="0">
              <a:buNone/>
            </a:pPr>
            <a:r>
              <a:rPr lang="en-US" sz="2800" dirty="0" smtClean="0"/>
              <a:t>DEFINITION:  Early destruction or rupture of red cells</a:t>
            </a:r>
          </a:p>
          <a:p>
            <a:pPr marL="0" indent="0">
              <a:buNone/>
            </a:pPr>
            <a:endParaRPr lang="en-US" sz="100" dirty="0" smtClean="0"/>
          </a:p>
          <a:p>
            <a:pPr marL="0" indent="0">
              <a:buNone/>
            </a:pPr>
            <a:endParaRPr lang="en-US" sz="1100" dirty="0" smtClean="0"/>
          </a:p>
          <a:p>
            <a:pPr marL="0" indent="0">
              <a:buNone/>
            </a:pPr>
            <a:r>
              <a:rPr lang="en-US" sz="2800" dirty="0" smtClean="0"/>
              <a:t>Red cells can be broken apart through:</a:t>
            </a:r>
          </a:p>
          <a:p>
            <a:pPr marL="0" indent="0">
              <a:buNone/>
            </a:pPr>
            <a:r>
              <a:rPr lang="en-US" sz="2800" dirty="0" smtClean="0"/>
              <a:t>Extrinsic factors		</a:t>
            </a:r>
            <a:r>
              <a:rPr lang="en-US" sz="2800" dirty="0"/>
              <a:t> </a:t>
            </a:r>
            <a:r>
              <a:rPr lang="en-US" sz="2800" dirty="0" smtClean="0"/>
              <a:t>  Intrinsic Factors</a:t>
            </a:r>
          </a:p>
          <a:p>
            <a:pPr marL="342900" lvl="1" indent="0">
              <a:buNone/>
            </a:pPr>
            <a:endParaRPr lang="en-US" sz="2400" dirty="0"/>
          </a:p>
          <a:p>
            <a:pPr lvl="1"/>
            <a:endParaRPr lang="en-US" sz="2400" dirty="0" smtClean="0"/>
          </a:p>
          <a:p>
            <a:pPr marL="342900" lvl="1" indent="0">
              <a:buNone/>
            </a:pPr>
            <a:endParaRPr lang="en-US" sz="2400" dirty="0"/>
          </a:p>
        </p:txBody>
      </p:sp>
      <p:cxnSp>
        <p:nvCxnSpPr>
          <p:cNvPr id="5" name="Straight Connector 4"/>
          <p:cNvCxnSpPr/>
          <p:nvPr/>
        </p:nvCxnSpPr>
        <p:spPr>
          <a:xfrm flipV="1">
            <a:off x="633413" y="3404593"/>
            <a:ext cx="7324725" cy="57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286250" y="3019425"/>
            <a:ext cx="9525" cy="28003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8175" y="3520650"/>
            <a:ext cx="3657600" cy="2462213"/>
          </a:xfrm>
          <a:prstGeom prst="rect">
            <a:avLst/>
          </a:prstGeom>
          <a:noFill/>
        </p:spPr>
        <p:txBody>
          <a:bodyPr wrap="square" rtlCol="0">
            <a:spAutoFit/>
          </a:bodyPr>
          <a:lstStyle/>
          <a:p>
            <a:r>
              <a:rPr lang="en-US" sz="1400" dirty="0" smtClean="0"/>
              <a:t>MICROANGIOPATHIC HEMOLYTIC ANEMIAS</a:t>
            </a:r>
          </a:p>
          <a:p>
            <a:r>
              <a:rPr lang="en-US" sz="1400" dirty="0" smtClean="0"/>
              <a:t>Shearing in small vessels from fibrin and platelet </a:t>
            </a:r>
            <a:r>
              <a:rPr lang="en-US" sz="1400" dirty="0" err="1" smtClean="0"/>
              <a:t>microthrombi</a:t>
            </a:r>
            <a:endParaRPr lang="en-US" sz="1400" dirty="0" smtClean="0"/>
          </a:p>
          <a:p>
            <a:endParaRPr lang="en-US" sz="1400" dirty="0"/>
          </a:p>
          <a:p>
            <a:r>
              <a:rPr lang="en-US" sz="1400" dirty="0"/>
              <a:t>Antibodies – extravascular </a:t>
            </a:r>
            <a:r>
              <a:rPr lang="en-US" sz="1400" dirty="0" smtClean="0"/>
              <a:t>hemolysis</a:t>
            </a:r>
          </a:p>
          <a:p>
            <a:endParaRPr lang="en-US" sz="1400" dirty="0"/>
          </a:p>
          <a:p>
            <a:r>
              <a:rPr lang="en-US" sz="1400" dirty="0"/>
              <a:t>Mechanical shearing:  heart valves, March 	</a:t>
            </a:r>
            <a:r>
              <a:rPr lang="en-US" sz="1400" dirty="0" smtClean="0"/>
              <a:t>hemoglobinuria</a:t>
            </a:r>
          </a:p>
          <a:p>
            <a:endParaRPr lang="en-US" sz="1400" dirty="0"/>
          </a:p>
          <a:p>
            <a:r>
              <a:rPr lang="en-US" sz="1400" dirty="0" smtClean="0"/>
              <a:t>Medications</a:t>
            </a:r>
          </a:p>
          <a:p>
            <a:endParaRPr lang="en-US" sz="1400" dirty="0"/>
          </a:p>
        </p:txBody>
      </p:sp>
      <p:sp>
        <p:nvSpPr>
          <p:cNvPr id="9" name="TextBox 8"/>
          <p:cNvSpPr txBox="1"/>
          <p:nvPr/>
        </p:nvSpPr>
        <p:spPr>
          <a:xfrm>
            <a:off x="4572000" y="3505200"/>
            <a:ext cx="3667125" cy="2677656"/>
          </a:xfrm>
          <a:prstGeom prst="rect">
            <a:avLst/>
          </a:prstGeom>
          <a:noFill/>
        </p:spPr>
        <p:txBody>
          <a:bodyPr wrap="square" rtlCol="0">
            <a:spAutoFit/>
          </a:bodyPr>
          <a:lstStyle/>
          <a:p>
            <a:r>
              <a:rPr lang="en-US" sz="1400" dirty="0" smtClean="0"/>
              <a:t>Red cell membrane abnormalities</a:t>
            </a:r>
          </a:p>
          <a:p>
            <a:endParaRPr lang="en-US" sz="1400" dirty="0" smtClean="0"/>
          </a:p>
          <a:p>
            <a:r>
              <a:rPr lang="en-US" sz="1400" dirty="0"/>
              <a:t>Unstable </a:t>
            </a:r>
            <a:r>
              <a:rPr lang="en-US" sz="1400" dirty="0" err="1"/>
              <a:t>hemoglobins</a:t>
            </a:r>
            <a:r>
              <a:rPr lang="en-US" sz="1400" dirty="0"/>
              <a:t> (sickle cell,  </a:t>
            </a:r>
            <a:r>
              <a:rPr lang="en-US" sz="1400" dirty="0" err="1"/>
              <a:t>thalassemias</a:t>
            </a:r>
            <a:r>
              <a:rPr lang="en-US" sz="1400" dirty="0" smtClean="0"/>
              <a:t>)</a:t>
            </a:r>
          </a:p>
          <a:p>
            <a:endParaRPr lang="en-US" sz="1400" dirty="0" smtClean="0"/>
          </a:p>
          <a:p>
            <a:r>
              <a:rPr lang="en-US" sz="1400" dirty="0"/>
              <a:t>Oxidative Damage</a:t>
            </a:r>
            <a:r>
              <a:rPr lang="en-US" sz="1400" dirty="0" smtClean="0"/>
              <a:t>: enzyme abnormalities</a:t>
            </a:r>
            <a:endParaRPr lang="en-US" sz="1400" dirty="0"/>
          </a:p>
          <a:p>
            <a:r>
              <a:rPr lang="en-US" sz="1400" dirty="0"/>
              <a:t>	Inability to protect from oxidative </a:t>
            </a:r>
            <a:r>
              <a:rPr lang="en-US" sz="1400" dirty="0" smtClean="0"/>
              <a:t>	stress</a:t>
            </a:r>
            <a:endParaRPr lang="en-US" sz="1400" dirty="0"/>
          </a:p>
          <a:p>
            <a:endParaRPr lang="en-US" sz="1400" dirty="0"/>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1945630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2452</Words>
  <Application>Microsoft Office PowerPoint</Application>
  <PresentationFormat>On-screen Show (4:3)</PresentationFormat>
  <Paragraphs>566</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msgothic</vt:lpstr>
      <vt:lpstr>Times New Roman</vt:lpstr>
      <vt:lpstr>Office Theme</vt:lpstr>
      <vt:lpstr>Header</vt:lpstr>
      <vt:lpstr>PowerPoint Presentation</vt:lpstr>
      <vt:lpstr>1.  Red blood cell biology 2.   Hemolytic anemia:  definition, assessment 3.  Approach to diagnosis 4.  Microangiopathic hemolytic anemias 5. Congenital hemolytic anemias   A.  membrane defects   B.  enzyme deficiencies   C.  Hemoglobin abnormalities 6.  Acquired hemolytic anemias   A.  Immune   B.  Non-immune</vt:lpstr>
      <vt:lpstr>1. Red Cell Biology </vt:lpstr>
      <vt:lpstr>1. Red Cell Biology</vt:lpstr>
      <vt:lpstr>1. Red Cell Biology</vt:lpstr>
      <vt:lpstr>1. Red Cell Biology</vt:lpstr>
      <vt:lpstr>1. Red cell biology</vt:lpstr>
      <vt:lpstr>2.  Hemolytic anemia</vt:lpstr>
      <vt:lpstr>PowerPoint Presentation</vt:lpstr>
      <vt:lpstr>2.  Hemolytic anemia – clinical pearl</vt:lpstr>
      <vt:lpstr>2.  Hemolytic anemia – work up </vt:lpstr>
      <vt:lpstr>PowerPoint Presentation</vt:lpstr>
      <vt:lpstr>2.  Hemolytic anemia</vt:lpstr>
      <vt:lpstr>2.  Hemolytic anemia </vt:lpstr>
      <vt:lpstr>PowerPoint Presentation</vt:lpstr>
      <vt:lpstr>3.  Approach to diagnosis  </vt:lpstr>
      <vt:lpstr>4. Microangiopathic Hemolytic Anemias </vt:lpstr>
      <vt:lpstr>4. Microangiopathic Hemolytic Anemias </vt:lpstr>
      <vt:lpstr>4. Microangiopathic Hemolytic Anemias </vt:lpstr>
      <vt:lpstr>B.  Hemolytic Uremic Syndrome (HUS)</vt:lpstr>
      <vt:lpstr>C.  Atypical HUS</vt:lpstr>
      <vt:lpstr>PowerPoint Presentation</vt:lpstr>
      <vt:lpstr>D.  Secondary Microangiopathic Hemolytic Anemia </vt:lpstr>
      <vt:lpstr>5.  Congenital hemolytic anemias </vt:lpstr>
      <vt:lpstr>5.  Congenital hemolytic anemias:  RBC Membrane defects:   A.  Hereditary Spherocytosis</vt:lpstr>
      <vt:lpstr>5.  Congenital hemolytic anemias:   RBC Membrane defects:  A.  Hereditary Spherocytosis</vt:lpstr>
      <vt:lpstr>Red blood cell lipid bilayer and cytoskeleton </vt:lpstr>
      <vt:lpstr>5.  Congenital hemolytic anemias:   RBC Membrane defects:   A.  Hereditary Spherocytosis</vt:lpstr>
      <vt:lpstr>5.  Congenital hemolytic anemias:   RBC Membrane defects:   B.  Hereditary Elliptocytosis</vt:lpstr>
      <vt:lpstr>5.  Congenital hemolytic anemias:   RBC Membrane defects:   C.  Hereditary Pyropoikilocytosis</vt:lpstr>
      <vt:lpstr>PowerPoint Presentation</vt:lpstr>
      <vt:lpstr>5.  Congenital hemolytic anemias   RBC Enzyme Deficiencies:  A. G6PD deficiency</vt:lpstr>
      <vt:lpstr>1. Red Cell Biology</vt:lpstr>
      <vt:lpstr>5.  Congenital hemolytic anemias   RBC Enzyme Deficiencies:  A. G6PD deficiency            Hexose Monophosphate Pathway</vt:lpstr>
      <vt:lpstr>5.  Congenital hemolytic anemias   RBC Enzyme Deficiencies:  A. G6PD deficiency</vt:lpstr>
      <vt:lpstr>Consequences of Oxidation</vt:lpstr>
      <vt:lpstr>5.  Congenital hemolytic anemias   RBC Enzyme Deficiencies:  A. G6PD deficiency   Intrinsic Enzyme Defects: G6PD  A- Variant is the Most Common</vt:lpstr>
      <vt:lpstr>5.  Congenital hemolytic anemias   RBC Enzyme Deficiencies:  A. G6PD deficiency   Intrinsic Enzyme Defects: the Mediterranean Variant is the Second Most Common and is More Severe </vt:lpstr>
      <vt:lpstr>5.  Congenital hemolytic anemias   RBC Enzyme Deficiencies:  B. Pyruvate Kinase Deficiency</vt:lpstr>
      <vt:lpstr>5.  Congenital hemolytic anemias   RBC Enzyme Deficiencies:  C. Pyrimidine-5-nucleotidase deficiency</vt:lpstr>
      <vt:lpstr>5.  Congenital hemolytic anemias   Hemoglobin Defects:  Beta Globin Point Mutations</vt:lpstr>
      <vt:lpstr>5.  Congenital hemolytic anemias:   Hemoglobin Defects   B.  Thalassemias:   Mutations lead to a quantitative deficiency of a globin chain.   Imbalance of globin chains leads to unstable hemoglobins and hemolysis  C.  Hemoglobin variants.    Most are clinically silent.    Those that are unstable, and lead to hemolysis are worth remembering.   Most common unstable:  Hgb Koln   Oxidized easily, and thus lead to chronic hemolysis.    Increased hemolysis with oxidative stressors.   Hgb Zurich:</vt:lpstr>
      <vt:lpstr>6.  Acquired hemolytic anemias</vt:lpstr>
      <vt:lpstr>6.  Extrinsic Hemolytic Anemia: Autoantibody Mediated</vt:lpstr>
      <vt:lpstr>6.  Extrinsic Hemolytic Anemia: A.  Warm agglutinin disease Autoantibody IgG Mediated</vt:lpstr>
      <vt:lpstr>6.  Extrinsic Hemolytic Anemia: B.  Cold Agglutinin Disease Autoantibody IgM Mediated</vt:lpstr>
      <vt:lpstr>6.  Extrinsic Hemolytic Anemia: C.  Paroxysmal Cold Hemoglobinuria (PCH)</vt:lpstr>
      <vt:lpstr>6.  Extrinsic Hemolytic Anemia: Alloimmunization Hemolytic Disease of the Newborn (HDN) </vt:lpstr>
      <vt:lpstr> 6.  Extrinsic Hemolytic Anemia  Non-Immune</vt:lpstr>
      <vt:lpstr>References</vt:lpstr>
    </vt:vector>
  </TitlesOfParts>
  <Company>AMC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epetraglia</dc:creator>
  <cp:lastModifiedBy>Carissa Van Ausdall</cp:lastModifiedBy>
  <cp:revision>46</cp:revision>
  <dcterms:created xsi:type="dcterms:W3CDTF">2014-06-26T18:08:03Z</dcterms:created>
  <dcterms:modified xsi:type="dcterms:W3CDTF">2017-01-05T17:24:03Z</dcterms:modified>
</cp:coreProperties>
</file>