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3"/>
  </p:notesMasterIdLst>
  <p:sldIdLst>
    <p:sldId id="256" r:id="rId2"/>
    <p:sldId id="257" r:id="rId3"/>
    <p:sldId id="258" r:id="rId4"/>
    <p:sldId id="259" r:id="rId5"/>
    <p:sldId id="267" r:id="rId6"/>
    <p:sldId id="273" r:id="rId7"/>
    <p:sldId id="412" r:id="rId8"/>
    <p:sldId id="440" r:id="rId9"/>
    <p:sldId id="269" r:id="rId10"/>
    <p:sldId id="271" r:id="rId11"/>
    <p:sldId id="270" r:id="rId12"/>
    <p:sldId id="260" r:id="rId13"/>
    <p:sldId id="410" r:id="rId14"/>
    <p:sldId id="411" r:id="rId15"/>
    <p:sldId id="441" r:id="rId16"/>
    <p:sldId id="283" r:id="rId17"/>
    <p:sldId id="442" r:id="rId18"/>
    <p:sldId id="274" r:id="rId19"/>
    <p:sldId id="419" r:id="rId20"/>
    <p:sldId id="287" r:id="rId21"/>
    <p:sldId id="261" r:id="rId22"/>
    <p:sldId id="279" r:id="rId23"/>
    <p:sldId id="281" r:id="rId24"/>
    <p:sldId id="276" r:id="rId25"/>
    <p:sldId id="277" r:id="rId26"/>
    <p:sldId id="415" r:id="rId27"/>
    <p:sldId id="278" r:id="rId28"/>
    <p:sldId id="262" r:id="rId29"/>
    <p:sldId id="420" r:id="rId30"/>
    <p:sldId id="421" r:id="rId31"/>
    <p:sldId id="302" r:id="rId32"/>
    <p:sldId id="301" r:id="rId33"/>
    <p:sldId id="422" r:id="rId34"/>
    <p:sldId id="296" r:id="rId35"/>
    <p:sldId id="310" r:id="rId36"/>
    <p:sldId id="340" r:id="rId37"/>
    <p:sldId id="291" r:id="rId38"/>
    <p:sldId id="470" r:id="rId39"/>
    <p:sldId id="346" r:id="rId40"/>
    <p:sldId id="447" r:id="rId41"/>
    <p:sldId id="343" r:id="rId42"/>
    <p:sldId id="345" r:id="rId43"/>
    <p:sldId id="307" r:id="rId44"/>
    <p:sldId id="454" r:id="rId45"/>
    <p:sldId id="458" r:id="rId46"/>
    <p:sldId id="463" r:id="rId47"/>
    <p:sldId id="464" r:id="rId48"/>
    <p:sldId id="457" r:id="rId49"/>
    <p:sldId id="462" r:id="rId50"/>
    <p:sldId id="456" r:id="rId51"/>
    <p:sldId id="460" r:id="rId52"/>
    <p:sldId id="459" r:id="rId53"/>
    <p:sldId id="455" r:id="rId54"/>
    <p:sldId id="469" r:id="rId55"/>
    <p:sldId id="461" r:id="rId56"/>
    <p:sldId id="443" r:id="rId57"/>
    <p:sldId id="323" r:id="rId58"/>
    <p:sldId id="324" r:id="rId59"/>
    <p:sldId id="325" r:id="rId60"/>
    <p:sldId id="321" r:id="rId61"/>
    <p:sldId id="376" r:id="rId62"/>
    <p:sldId id="377" r:id="rId63"/>
    <p:sldId id="327" r:id="rId64"/>
    <p:sldId id="328" r:id="rId65"/>
    <p:sldId id="329" r:id="rId66"/>
    <p:sldId id="445" r:id="rId67"/>
    <p:sldId id="316" r:id="rId68"/>
    <p:sldId id="372" r:id="rId69"/>
    <p:sldId id="326" r:id="rId70"/>
    <p:sldId id="319" r:id="rId71"/>
    <p:sldId id="374" r:id="rId72"/>
    <p:sldId id="373" r:id="rId73"/>
    <p:sldId id="320" r:id="rId74"/>
    <p:sldId id="375" r:id="rId75"/>
    <p:sldId id="399" r:id="rId76"/>
    <p:sldId id="448" r:id="rId77"/>
    <p:sldId id="433" r:id="rId78"/>
    <p:sldId id="446" r:id="rId79"/>
    <p:sldId id="317" r:id="rId80"/>
    <p:sldId id="426" r:id="rId81"/>
    <p:sldId id="427" r:id="rId82"/>
    <p:sldId id="332" r:id="rId83"/>
    <p:sldId id="330" r:id="rId84"/>
    <p:sldId id="333" r:id="rId85"/>
    <p:sldId id="334" r:id="rId86"/>
    <p:sldId id="335" r:id="rId87"/>
    <p:sldId id="336" r:id="rId88"/>
    <p:sldId id="337" r:id="rId89"/>
    <p:sldId id="378" r:id="rId90"/>
    <p:sldId id="444" r:id="rId91"/>
    <p:sldId id="339" r:id="rId92"/>
    <p:sldId id="341" r:id="rId93"/>
    <p:sldId id="356" r:id="rId94"/>
    <p:sldId id="381" r:id="rId95"/>
    <p:sldId id="382" r:id="rId96"/>
    <p:sldId id="428" r:id="rId97"/>
    <p:sldId id="429" r:id="rId98"/>
    <p:sldId id="383" r:id="rId99"/>
    <p:sldId id="405" r:id="rId100"/>
    <p:sldId id="406" r:id="rId101"/>
    <p:sldId id="453" r:id="rId102"/>
    <p:sldId id="449" r:id="rId103"/>
    <p:sldId id="450" r:id="rId104"/>
    <p:sldId id="451" r:id="rId105"/>
    <p:sldId id="452" r:id="rId106"/>
    <p:sldId id="396" r:id="rId107"/>
    <p:sldId id="392" r:id="rId108"/>
    <p:sldId id="402" r:id="rId109"/>
    <p:sldId id="370" r:id="rId110"/>
    <p:sldId id="434" r:id="rId111"/>
    <p:sldId id="435" r:id="rId1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4" autoAdjust="0"/>
    <p:restoredTop sz="94660"/>
  </p:normalViewPr>
  <p:slideViewPr>
    <p:cSldViewPr snapToGrid="0">
      <p:cViewPr varScale="1">
        <p:scale>
          <a:sx n="118" d="100"/>
          <a:sy n="118" d="100"/>
        </p:scale>
        <p:origin x="11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685D5B-1A04-4DA3-81AD-0B36991DB1CA}"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CC414611-C1F7-457F-80F6-3B4D2D5C60BA}">
      <dgm:prSet phldrT="[Text]" custT="1"/>
      <dgm:spPr>
        <a:solidFill>
          <a:schemeClr val="accent1">
            <a:lumMod val="75000"/>
          </a:schemeClr>
        </a:solidFill>
        <a:ln w="12700"/>
      </dgm:spPr>
      <dgm:t>
        <a:bodyPr/>
        <a:lstStyle/>
        <a:p>
          <a:r>
            <a:rPr lang="en-US" sz="1400" dirty="0"/>
            <a:t>Histology</a:t>
          </a:r>
        </a:p>
      </dgm:t>
    </dgm:pt>
    <dgm:pt modelId="{0B91949E-8A03-41B8-AF54-DEE569B5FC36}" type="parTrans" cxnId="{5513BD67-42BC-4968-808A-169F9B8C1DA1}">
      <dgm:prSet/>
      <dgm:spPr/>
      <dgm:t>
        <a:bodyPr/>
        <a:lstStyle/>
        <a:p>
          <a:endParaRPr lang="en-US"/>
        </a:p>
      </dgm:t>
    </dgm:pt>
    <dgm:pt modelId="{82C4C4E3-BD36-44F3-8839-23FCB4A6713B}" type="sibTrans" cxnId="{5513BD67-42BC-4968-808A-169F9B8C1DA1}">
      <dgm:prSet/>
      <dgm:spPr/>
      <dgm:t>
        <a:bodyPr/>
        <a:lstStyle/>
        <a:p>
          <a:endParaRPr lang="en-US"/>
        </a:p>
      </dgm:t>
    </dgm:pt>
    <dgm:pt modelId="{CDF86233-CEB3-47D8-8E86-AC2C66454A67}">
      <dgm:prSet phldrT="[Text]"/>
      <dgm:spPr>
        <a:solidFill>
          <a:schemeClr val="accent1">
            <a:lumMod val="75000"/>
          </a:schemeClr>
        </a:solidFill>
        <a:ln w="12700"/>
      </dgm:spPr>
      <dgm:t>
        <a:bodyPr/>
        <a:lstStyle/>
        <a:p>
          <a:r>
            <a:rPr lang="en-US" dirty="0"/>
            <a:t>Favorable Histology</a:t>
          </a:r>
        </a:p>
      </dgm:t>
    </dgm:pt>
    <dgm:pt modelId="{3B29F238-045F-4D65-BD60-181F19D0ED7C}" type="parTrans" cxnId="{46BFFEB0-7003-45E3-963D-890475442F47}">
      <dgm:prSet/>
      <dgm:spPr/>
      <dgm:t>
        <a:bodyPr/>
        <a:lstStyle/>
        <a:p>
          <a:endParaRPr lang="en-US"/>
        </a:p>
      </dgm:t>
    </dgm:pt>
    <dgm:pt modelId="{FD5C8923-D38C-4172-A5F6-FA9F86DC71F0}" type="sibTrans" cxnId="{46BFFEB0-7003-45E3-963D-890475442F47}">
      <dgm:prSet/>
      <dgm:spPr/>
      <dgm:t>
        <a:bodyPr/>
        <a:lstStyle/>
        <a:p>
          <a:endParaRPr lang="en-US"/>
        </a:p>
      </dgm:t>
    </dgm:pt>
    <dgm:pt modelId="{0E16C5F2-4B02-441F-9BDD-E54D76796162}">
      <dgm:prSet phldrT="[Text]"/>
      <dgm:spPr>
        <a:solidFill>
          <a:schemeClr val="accent1">
            <a:lumMod val="75000"/>
          </a:schemeClr>
        </a:solidFill>
        <a:ln w="12700"/>
      </dgm:spPr>
      <dgm:t>
        <a:bodyPr/>
        <a:lstStyle/>
        <a:p>
          <a:r>
            <a:rPr lang="en-US" dirty="0"/>
            <a:t>DD4A (no XRT)</a:t>
          </a:r>
        </a:p>
      </dgm:t>
    </dgm:pt>
    <dgm:pt modelId="{5695CF4E-0EC7-44DE-AD12-D3727D3A8203}" type="parTrans" cxnId="{6BB16D22-4364-409F-BB9B-AED6BC81CFA7}">
      <dgm:prSet/>
      <dgm:spPr/>
      <dgm:t>
        <a:bodyPr/>
        <a:lstStyle/>
        <a:p>
          <a:endParaRPr lang="en-US"/>
        </a:p>
      </dgm:t>
    </dgm:pt>
    <dgm:pt modelId="{3EC8CDCE-A8E4-4E65-A112-357C38F73A9F}" type="sibTrans" cxnId="{6BB16D22-4364-409F-BB9B-AED6BC81CFA7}">
      <dgm:prSet/>
      <dgm:spPr/>
      <dgm:t>
        <a:bodyPr/>
        <a:lstStyle/>
        <a:p>
          <a:endParaRPr lang="en-US"/>
        </a:p>
      </dgm:t>
    </dgm:pt>
    <dgm:pt modelId="{BFBF5CCA-99D6-439C-BDB7-11E7A68291BB}">
      <dgm:prSet phldrT="[Text]"/>
      <dgm:spPr>
        <a:solidFill>
          <a:schemeClr val="accent1">
            <a:lumMod val="75000"/>
          </a:schemeClr>
        </a:solidFill>
        <a:ln w="12700"/>
      </dgm:spPr>
      <dgm:t>
        <a:bodyPr/>
        <a:lstStyle/>
        <a:p>
          <a:r>
            <a:rPr lang="en-US" dirty="0"/>
            <a:t>EE4A</a:t>
          </a:r>
        </a:p>
      </dgm:t>
    </dgm:pt>
    <dgm:pt modelId="{35418AFD-A354-4569-BB86-37B9284E0A8A}" type="parTrans" cxnId="{F0A4419E-FBA5-42D6-9290-EB6A12172F6B}">
      <dgm:prSet/>
      <dgm:spPr/>
      <dgm:t>
        <a:bodyPr/>
        <a:lstStyle/>
        <a:p>
          <a:endParaRPr lang="en-US"/>
        </a:p>
      </dgm:t>
    </dgm:pt>
    <dgm:pt modelId="{3754E3EA-4274-4091-8B54-A1EBADEC475B}" type="sibTrans" cxnId="{F0A4419E-FBA5-42D6-9290-EB6A12172F6B}">
      <dgm:prSet/>
      <dgm:spPr/>
      <dgm:t>
        <a:bodyPr/>
        <a:lstStyle/>
        <a:p>
          <a:endParaRPr lang="en-US"/>
        </a:p>
      </dgm:t>
    </dgm:pt>
    <dgm:pt modelId="{E5AFF5C0-B34D-41D1-86AA-063B8E895E0D}">
      <dgm:prSet phldrT="[Text]"/>
      <dgm:spPr>
        <a:solidFill>
          <a:schemeClr val="accent1">
            <a:lumMod val="75000"/>
          </a:schemeClr>
        </a:solidFill>
        <a:ln w="12700"/>
      </dgm:spPr>
      <dgm:t>
        <a:bodyPr/>
        <a:lstStyle/>
        <a:p>
          <a:r>
            <a:rPr lang="en-US" dirty="0"/>
            <a:t>Focal Anaplasia or Diffuse Anaplasia</a:t>
          </a:r>
        </a:p>
      </dgm:t>
    </dgm:pt>
    <dgm:pt modelId="{2B249C9E-D78C-4B06-ADAB-ACAC2941F435}" type="parTrans" cxnId="{7737C319-D1AA-44A4-B81A-65B6DD3D060E}">
      <dgm:prSet/>
      <dgm:spPr/>
      <dgm:t>
        <a:bodyPr/>
        <a:lstStyle/>
        <a:p>
          <a:endParaRPr lang="en-US"/>
        </a:p>
      </dgm:t>
    </dgm:pt>
    <dgm:pt modelId="{3F0C7CB7-0145-44B0-9538-294C4C6337B6}" type="sibTrans" cxnId="{7737C319-D1AA-44A4-B81A-65B6DD3D060E}">
      <dgm:prSet/>
      <dgm:spPr/>
      <dgm:t>
        <a:bodyPr/>
        <a:lstStyle/>
        <a:p>
          <a:endParaRPr lang="en-US"/>
        </a:p>
      </dgm:t>
    </dgm:pt>
    <dgm:pt modelId="{EC065AD4-A2F7-4223-B04A-2B10B654BDCB}">
      <dgm:prSet phldrT="[Text]"/>
      <dgm:spPr>
        <a:solidFill>
          <a:schemeClr val="accent1">
            <a:lumMod val="75000"/>
          </a:schemeClr>
        </a:solidFill>
        <a:ln w="12700"/>
      </dgm:spPr>
      <dgm:t>
        <a:bodyPr/>
        <a:lstStyle/>
        <a:p>
          <a:r>
            <a:rPr lang="en-US" dirty="0"/>
            <a:t>DD4A  </a:t>
          </a:r>
        </a:p>
        <a:p>
          <a:r>
            <a:rPr lang="en-US" dirty="0"/>
            <a:t>+ Local XRT</a:t>
          </a:r>
        </a:p>
      </dgm:t>
    </dgm:pt>
    <dgm:pt modelId="{87A40F80-08C1-454C-87B3-803D6DC5DF87}" type="parTrans" cxnId="{53B42781-62AE-4F42-81CB-8FF075722D0D}">
      <dgm:prSet/>
      <dgm:spPr/>
      <dgm:t>
        <a:bodyPr/>
        <a:lstStyle/>
        <a:p>
          <a:endParaRPr lang="en-US"/>
        </a:p>
      </dgm:t>
    </dgm:pt>
    <dgm:pt modelId="{8721D18E-A0C9-4011-B850-770AF7DDFF50}" type="sibTrans" cxnId="{53B42781-62AE-4F42-81CB-8FF075722D0D}">
      <dgm:prSet/>
      <dgm:spPr/>
      <dgm:t>
        <a:bodyPr/>
        <a:lstStyle/>
        <a:p>
          <a:endParaRPr lang="en-US"/>
        </a:p>
      </dgm:t>
    </dgm:pt>
    <dgm:pt modelId="{4D7B8E59-B3F3-43E7-BAED-59F91DF17083}">
      <dgm:prSet custT="1"/>
      <dgm:spPr>
        <a:solidFill>
          <a:schemeClr val="accent1">
            <a:lumMod val="75000"/>
          </a:schemeClr>
        </a:solidFill>
        <a:ln w="12700"/>
      </dgm:spPr>
      <dgm:t>
        <a:bodyPr/>
        <a:lstStyle/>
        <a:p>
          <a:r>
            <a:rPr lang="en-US" sz="2000" b="1" dirty="0"/>
            <a:t>Stage I</a:t>
          </a:r>
        </a:p>
        <a:p>
          <a:r>
            <a:rPr lang="en-US" sz="1000" b="1" u="sng" dirty="0"/>
            <a:t>(&gt; </a:t>
          </a:r>
          <a:r>
            <a:rPr lang="en-US" sz="1000" b="1" u="none" dirty="0"/>
            <a:t>2 years)</a:t>
          </a:r>
          <a:endParaRPr lang="en-US" sz="1000" b="1" u="sng" dirty="0"/>
        </a:p>
      </dgm:t>
    </dgm:pt>
    <dgm:pt modelId="{EEE8CD31-4670-49D6-982E-2D9385C15084}" type="parTrans" cxnId="{7B45820D-8B07-44D7-89FB-CB0F01DF9170}">
      <dgm:prSet/>
      <dgm:spPr/>
      <dgm:t>
        <a:bodyPr/>
        <a:lstStyle/>
        <a:p>
          <a:endParaRPr lang="en-US"/>
        </a:p>
      </dgm:t>
    </dgm:pt>
    <dgm:pt modelId="{09451E3C-33A5-4A91-92C2-8F63196D5083}" type="sibTrans" cxnId="{7B45820D-8B07-44D7-89FB-CB0F01DF9170}">
      <dgm:prSet/>
      <dgm:spPr/>
      <dgm:t>
        <a:bodyPr/>
        <a:lstStyle/>
        <a:p>
          <a:endParaRPr lang="en-US"/>
        </a:p>
      </dgm:t>
    </dgm:pt>
    <dgm:pt modelId="{711435F4-D31A-4C52-A4F1-9444760BE200}">
      <dgm:prSet phldrT="[Text]"/>
      <dgm:spPr>
        <a:solidFill>
          <a:schemeClr val="accent1">
            <a:lumMod val="75000"/>
          </a:schemeClr>
        </a:solidFill>
        <a:ln w="12700"/>
      </dgm:spPr>
      <dgm:t>
        <a:bodyPr/>
        <a:lstStyle/>
        <a:p>
          <a:r>
            <a:rPr lang="en-US" dirty="0"/>
            <a:t>EE4A</a:t>
          </a:r>
        </a:p>
      </dgm:t>
    </dgm:pt>
    <dgm:pt modelId="{8549F7A1-9F46-4BF1-B393-7D348F7E097B}" type="parTrans" cxnId="{80883334-47D0-4426-99F3-367A01308DF4}">
      <dgm:prSet/>
      <dgm:spPr/>
      <dgm:t>
        <a:bodyPr/>
        <a:lstStyle/>
        <a:p>
          <a:endParaRPr lang="en-US"/>
        </a:p>
      </dgm:t>
    </dgm:pt>
    <dgm:pt modelId="{638F3431-4936-4529-8A41-B8CA718A9CF4}" type="sibTrans" cxnId="{80883334-47D0-4426-99F3-367A01308DF4}">
      <dgm:prSet/>
      <dgm:spPr/>
      <dgm:t>
        <a:bodyPr/>
        <a:lstStyle/>
        <a:p>
          <a:endParaRPr lang="en-US"/>
        </a:p>
      </dgm:t>
    </dgm:pt>
    <dgm:pt modelId="{55FFD4D0-FB22-4A9D-A3C2-E4578ED9A85D}" type="pres">
      <dgm:prSet presAssocID="{E0685D5B-1A04-4DA3-81AD-0B36991DB1CA}" presName="mainComposite" presStyleCnt="0">
        <dgm:presLayoutVars>
          <dgm:chPref val="1"/>
          <dgm:dir/>
          <dgm:animOne val="branch"/>
          <dgm:animLvl val="lvl"/>
          <dgm:resizeHandles val="exact"/>
        </dgm:presLayoutVars>
      </dgm:prSet>
      <dgm:spPr/>
      <dgm:t>
        <a:bodyPr/>
        <a:lstStyle/>
        <a:p>
          <a:endParaRPr lang="en-US"/>
        </a:p>
      </dgm:t>
    </dgm:pt>
    <dgm:pt modelId="{E0F43D9B-3425-47E9-BDB3-B41719252237}" type="pres">
      <dgm:prSet presAssocID="{E0685D5B-1A04-4DA3-81AD-0B36991DB1CA}" presName="hierFlow" presStyleCnt="0"/>
      <dgm:spPr/>
    </dgm:pt>
    <dgm:pt modelId="{6B3C45F7-C2C1-4A49-99A3-A0CFD01DD898}" type="pres">
      <dgm:prSet presAssocID="{E0685D5B-1A04-4DA3-81AD-0B36991DB1CA}" presName="hierChild1" presStyleCnt="0">
        <dgm:presLayoutVars>
          <dgm:chPref val="1"/>
          <dgm:animOne val="branch"/>
          <dgm:animLvl val="lvl"/>
        </dgm:presLayoutVars>
      </dgm:prSet>
      <dgm:spPr/>
    </dgm:pt>
    <dgm:pt modelId="{F71627A4-0850-4F5E-A7D2-CD63FC329FA8}" type="pres">
      <dgm:prSet presAssocID="{4D7B8E59-B3F3-43E7-BAED-59F91DF17083}" presName="Name14" presStyleCnt="0"/>
      <dgm:spPr/>
    </dgm:pt>
    <dgm:pt modelId="{730C55E2-FA32-4A15-A64F-289250BD6541}" type="pres">
      <dgm:prSet presAssocID="{4D7B8E59-B3F3-43E7-BAED-59F91DF17083}" presName="level1Shape" presStyleLbl="node0" presStyleIdx="0" presStyleCnt="1" custScaleX="96147" custScaleY="51358">
        <dgm:presLayoutVars>
          <dgm:chPref val="3"/>
        </dgm:presLayoutVars>
      </dgm:prSet>
      <dgm:spPr/>
      <dgm:t>
        <a:bodyPr/>
        <a:lstStyle/>
        <a:p>
          <a:endParaRPr lang="en-US"/>
        </a:p>
      </dgm:t>
    </dgm:pt>
    <dgm:pt modelId="{4C8927FE-6C71-4604-84A4-0207F5BC8EF1}" type="pres">
      <dgm:prSet presAssocID="{4D7B8E59-B3F3-43E7-BAED-59F91DF17083}" presName="hierChild2" presStyleCnt="0"/>
      <dgm:spPr/>
    </dgm:pt>
    <dgm:pt modelId="{AF7EE688-D1B9-4AF4-98CD-76963F65B67C}" type="pres">
      <dgm:prSet presAssocID="{0B91949E-8A03-41B8-AF54-DEE569B5FC36}" presName="Name19" presStyleLbl="parChTrans1D2" presStyleIdx="0" presStyleCnt="1"/>
      <dgm:spPr/>
      <dgm:t>
        <a:bodyPr/>
        <a:lstStyle/>
        <a:p>
          <a:endParaRPr lang="en-US"/>
        </a:p>
      </dgm:t>
    </dgm:pt>
    <dgm:pt modelId="{991103E4-73FC-4290-BDCE-032B9996DE76}" type="pres">
      <dgm:prSet presAssocID="{CC414611-C1F7-457F-80F6-3B4D2D5C60BA}" presName="Name21" presStyleCnt="0"/>
      <dgm:spPr/>
    </dgm:pt>
    <dgm:pt modelId="{354B1169-8E73-44E0-92F1-07D8421CC96B}" type="pres">
      <dgm:prSet presAssocID="{CC414611-C1F7-457F-80F6-3B4D2D5C60BA}" presName="level2Shape" presStyleLbl="node2" presStyleIdx="0" presStyleCnt="1" custScaleX="76970" custScaleY="23714"/>
      <dgm:spPr/>
      <dgm:t>
        <a:bodyPr/>
        <a:lstStyle/>
        <a:p>
          <a:endParaRPr lang="en-US"/>
        </a:p>
      </dgm:t>
    </dgm:pt>
    <dgm:pt modelId="{36FB31DE-CACF-444D-9272-E192A6D37136}" type="pres">
      <dgm:prSet presAssocID="{CC414611-C1F7-457F-80F6-3B4D2D5C60BA}" presName="hierChild3" presStyleCnt="0"/>
      <dgm:spPr/>
    </dgm:pt>
    <dgm:pt modelId="{805A3512-7656-458D-B600-0EDAD4AB8FA9}" type="pres">
      <dgm:prSet presAssocID="{3B29F238-045F-4D65-BD60-181F19D0ED7C}" presName="Name19" presStyleLbl="parChTrans1D3" presStyleIdx="0" presStyleCnt="2"/>
      <dgm:spPr/>
      <dgm:t>
        <a:bodyPr/>
        <a:lstStyle/>
        <a:p>
          <a:endParaRPr lang="en-US"/>
        </a:p>
      </dgm:t>
    </dgm:pt>
    <dgm:pt modelId="{D73B40AB-9040-4688-9AE1-1302F36ECDFB}" type="pres">
      <dgm:prSet presAssocID="{CDF86233-CEB3-47D8-8E86-AC2C66454A67}" presName="Name21" presStyleCnt="0"/>
      <dgm:spPr/>
    </dgm:pt>
    <dgm:pt modelId="{B2D85816-2DAD-4885-9EB0-FCD18FEAD6DA}" type="pres">
      <dgm:prSet presAssocID="{CDF86233-CEB3-47D8-8E86-AC2C66454A67}" presName="level2Shape" presStyleLbl="node3" presStyleIdx="0" presStyleCnt="2" custScaleX="61814" custScaleY="27996"/>
      <dgm:spPr/>
      <dgm:t>
        <a:bodyPr/>
        <a:lstStyle/>
        <a:p>
          <a:endParaRPr lang="en-US"/>
        </a:p>
      </dgm:t>
    </dgm:pt>
    <dgm:pt modelId="{6E43AFCD-7F29-4C32-B9F7-0C968F338E10}" type="pres">
      <dgm:prSet presAssocID="{CDF86233-CEB3-47D8-8E86-AC2C66454A67}" presName="hierChild3" presStyleCnt="0"/>
      <dgm:spPr/>
    </dgm:pt>
    <dgm:pt modelId="{58654933-0CEA-4313-A476-DCCE59FB1B4A}" type="pres">
      <dgm:prSet presAssocID="{8549F7A1-9F46-4BF1-B393-7D348F7E097B}" presName="Name19" presStyleLbl="parChTrans1D4" presStyleIdx="0" presStyleCnt="4"/>
      <dgm:spPr/>
      <dgm:t>
        <a:bodyPr/>
        <a:lstStyle/>
        <a:p>
          <a:endParaRPr lang="en-US"/>
        </a:p>
      </dgm:t>
    </dgm:pt>
    <dgm:pt modelId="{945D4ED4-B98F-4468-9AAD-01D02B6F2D08}" type="pres">
      <dgm:prSet presAssocID="{711435F4-D31A-4C52-A4F1-9444760BE200}" presName="Name21" presStyleCnt="0"/>
      <dgm:spPr/>
    </dgm:pt>
    <dgm:pt modelId="{B60476C0-5947-431C-A5D2-0C897F494A16}" type="pres">
      <dgm:prSet presAssocID="{711435F4-D31A-4C52-A4F1-9444760BE200}" presName="level2Shape" presStyleLbl="node4" presStyleIdx="0" presStyleCnt="4" custScaleX="46620" custScaleY="30121"/>
      <dgm:spPr/>
      <dgm:t>
        <a:bodyPr/>
        <a:lstStyle/>
        <a:p>
          <a:endParaRPr lang="en-US"/>
        </a:p>
      </dgm:t>
    </dgm:pt>
    <dgm:pt modelId="{6F93C156-0605-4060-A460-EFD43388C461}" type="pres">
      <dgm:prSet presAssocID="{711435F4-D31A-4C52-A4F1-9444760BE200}" presName="hierChild3" presStyleCnt="0"/>
      <dgm:spPr/>
    </dgm:pt>
    <dgm:pt modelId="{308E1ED9-441C-4A8E-ACB0-7AEF295D09EC}" type="pres">
      <dgm:prSet presAssocID="{5695CF4E-0EC7-44DE-AD12-D3727D3A8203}" presName="Name19" presStyleLbl="parChTrans1D4" presStyleIdx="1" presStyleCnt="4"/>
      <dgm:spPr/>
      <dgm:t>
        <a:bodyPr/>
        <a:lstStyle/>
        <a:p>
          <a:endParaRPr lang="en-US"/>
        </a:p>
      </dgm:t>
    </dgm:pt>
    <dgm:pt modelId="{183F8139-6D5A-4806-8C47-FDCB764A6C9B}" type="pres">
      <dgm:prSet presAssocID="{0E16C5F2-4B02-441F-9BDD-E54D76796162}" presName="Name21" presStyleCnt="0"/>
      <dgm:spPr/>
    </dgm:pt>
    <dgm:pt modelId="{4A22B5FC-CC78-4ADB-A552-A058592F049F}" type="pres">
      <dgm:prSet presAssocID="{0E16C5F2-4B02-441F-9BDD-E54D76796162}" presName="level2Shape" presStyleLbl="node4" presStyleIdx="1" presStyleCnt="4" custScaleX="61703" custScaleY="18317"/>
      <dgm:spPr/>
      <dgm:t>
        <a:bodyPr/>
        <a:lstStyle/>
        <a:p>
          <a:endParaRPr lang="en-US"/>
        </a:p>
      </dgm:t>
    </dgm:pt>
    <dgm:pt modelId="{33D30D73-6C1D-4707-B140-C6CF7596816E}" type="pres">
      <dgm:prSet presAssocID="{0E16C5F2-4B02-441F-9BDD-E54D76796162}" presName="hierChild3" presStyleCnt="0"/>
      <dgm:spPr/>
    </dgm:pt>
    <dgm:pt modelId="{882DD0C5-3570-4D26-81BF-518A6489E1BC}" type="pres">
      <dgm:prSet presAssocID="{35418AFD-A354-4569-BB86-37B9284E0A8A}" presName="Name19" presStyleLbl="parChTrans1D4" presStyleIdx="2" presStyleCnt="4"/>
      <dgm:spPr/>
      <dgm:t>
        <a:bodyPr/>
        <a:lstStyle/>
        <a:p>
          <a:endParaRPr lang="en-US"/>
        </a:p>
      </dgm:t>
    </dgm:pt>
    <dgm:pt modelId="{9D6F1601-8F05-473B-9823-D0C7A2AFF711}" type="pres">
      <dgm:prSet presAssocID="{BFBF5CCA-99D6-439C-BDB7-11E7A68291BB}" presName="Name21" presStyleCnt="0"/>
      <dgm:spPr/>
    </dgm:pt>
    <dgm:pt modelId="{DEF3D09E-7E7B-43F1-B9EA-87C9269270C3}" type="pres">
      <dgm:prSet presAssocID="{BFBF5CCA-99D6-439C-BDB7-11E7A68291BB}" presName="level2Shape" presStyleLbl="node4" presStyleIdx="2" presStyleCnt="4" custScaleX="57283" custScaleY="18291"/>
      <dgm:spPr/>
      <dgm:t>
        <a:bodyPr/>
        <a:lstStyle/>
        <a:p>
          <a:endParaRPr lang="en-US"/>
        </a:p>
      </dgm:t>
    </dgm:pt>
    <dgm:pt modelId="{410165B0-2A87-4B93-A1FA-7967467E3537}" type="pres">
      <dgm:prSet presAssocID="{BFBF5CCA-99D6-439C-BDB7-11E7A68291BB}" presName="hierChild3" presStyleCnt="0"/>
      <dgm:spPr/>
    </dgm:pt>
    <dgm:pt modelId="{B8905C15-A7B5-44DE-AD6F-4C893990EB64}" type="pres">
      <dgm:prSet presAssocID="{2B249C9E-D78C-4B06-ADAB-ACAC2941F435}" presName="Name19" presStyleLbl="parChTrans1D3" presStyleIdx="1" presStyleCnt="2"/>
      <dgm:spPr/>
      <dgm:t>
        <a:bodyPr/>
        <a:lstStyle/>
        <a:p>
          <a:endParaRPr lang="en-US"/>
        </a:p>
      </dgm:t>
    </dgm:pt>
    <dgm:pt modelId="{64691373-141F-441E-B8ED-92EF6AA27AD3}" type="pres">
      <dgm:prSet presAssocID="{E5AFF5C0-B34D-41D1-86AA-063B8E895E0D}" presName="Name21" presStyleCnt="0"/>
      <dgm:spPr/>
    </dgm:pt>
    <dgm:pt modelId="{883363F7-EFB4-435E-964C-9968E806D591}" type="pres">
      <dgm:prSet presAssocID="{E5AFF5C0-B34D-41D1-86AA-063B8E895E0D}" presName="level2Shape" presStyleLbl="node3" presStyleIdx="1" presStyleCnt="2" custScaleX="61542" custScaleY="28263"/>
      <dgm:spPr/>
      <dgm:t>
        <a:bodyPr/>
        <a:lstStyle/>
        <a:p>
          <a:endParaRPr lang="en-US"/>
        </a:p>
      </dgm:t>
    </dgm:pt>
    <dgm:pt modelId="{1C727F98-3BF3-45B0-AC4A-A28EF61B7DE8}" type="pres">
      <dgm:prSet presAssocID="{E5AFF5C0-B34D-41D1-86AA-063B8E895E0D}" presName="hierChild3" presStyleCnt="0"/>
      <dgm:spPr/>
    </dgm:pt>
    <dgm:pt modelId="{FA7EA90D-CC0C-4F55-B74A-AB708F245D55}" type="pres">
      <dgm:prSet presAssocID="{87A40F80-08C1-454C-87B3-803D6DC5DF87}" presName="Name19" presStyleLbl="parChTrans1D4" presStyleIdx="3" presStyleCnt="4"/>
      <dgm:spPr/>
      <dgm:t>
        <a:bodyPr/>
        <a:lstStyle/>
        <a:p>
          <a:endParaRPr lang="en-US"/>
        </a:p>
      </dgm:t>
    </dgm:pt>
    <dgm:pt modelId="{F3414A37-67A2-41E9-8C64-A70B7527739E}" type="pres">
      <dgm:prSet presAssocID="{EC065AD4-A2F7-4223-B04A-2B10B654BDCB}" presName="Name21" presStyleCnt="0"/>
      <dgm:spPr/>
    </dgm:pt>
    <dgm:pt modelId="{A317479F-AAD5-4AE8-BA03-EE4CE2D87BA9}" type="pres">
      <dgm:prSet presAssocID="{EC065AD4-A2F7-4223-B04A-2B10B654BDCB}" presName="level2Shape" presStyleLbl="node4" presStyleIdx="3" presStyleCnt="4" custScaleX="70138" custScaleY="32767"/>
      <dgm:spPr/>
      <dgm:t>
        <a:bodyPr/>
        <a:lstStyle/>
        <a:p>
          <a:endParaRPr lang="en-US"/>
        </a:p>
      </dgm:t>
    </dgm:pt>
    <dgm:pt modelId="{EB5D15BB-B89F-44C7-A34E-3D87926A5BFA}" type="pres">
      <dgm:prSet presAssocID="{EC065AD4-A2F7-4223-B04A-2B10B654BDCB}" presName="hierChild3" presStyleCnt="0"/>
      <dgm:spPr/>
    </dgm:pt>
    <dgm:pt modelId="{C873D4E3-232E-47B5-9E41-8073171789A3}" type="pres">
      <dgm:prSet presAssocID="{E0685D5B-1A04-4DA3-81AD-0B36991DB1CA}" presName="bgShapesFlow" presStyleCnt="0"/>
      <dgm:spPr/>
    </dgm:pt>
  </dgm:ptLst>
  <dgm:cxnLst>
    <dgm:cxn modelId="{65258447-7936-4911-AEA0-79B8BA297D24}" type="presOf" srcId="{5695CF4E-0EC7-44DE-AD12-D3727D3A8203}" destId="{308E1ED9-441C-4A8E-ACB0-7AEF295D09EC}" srcOrd="0" destOrd="0" presId="urn:microsoft.com/office/officeart/2005/8/layout/hierarchy6"/>
    <dgm:cxn modelId="{F32B3F26-4B8D-4F0D-8584-76ED41514163}" type="presOf" srcId="{87A40F80-08C1-454C-87B3-803D6DC5DF87}" destId="{FA7EA90D-CC0C-4F55-B74A-AB708F245D55}" srcOrd="0" destOrd="0" presId="urn:microsoft.com/office/officeart/2005/8/layout/hierarchy6"/>
    <dgm:cxn modelId="{0B7E5AE7-310F-41FB-892E-9D4E2C3F29E1}" type="presOf" srcId="{E0685D5B-1A04-4DA3-81AD-0B36991DB1CA}" destId="{55FFD4D0-FB22-4A9D-A3C2-E4578ED9A85D}" srcOrd="0" destOrd="0" presId="urn:microsoft.com/office/officeart/2005/8/layout/hierarchy6"/>
    <dgm:cxn modelId="{5513BD67-42BC-4968-808A-169F9B8C1DA1}" srcId="{4D7B8E59-B3F3-43E7-BAED-59F91DF17083}" destId="{CC414611-C1F7-457F-80F6-3B4D2D5C60BA}" srcOrd="0" destOrd="0" parTransId="{0B91949E-8A03-41B8-AF54-DEE569B5FC36}" sibTransId="{82C4C4E3-BD36-44F3-8839-23FCB4A6713B}"/>
    <dgm:cxn modelId="{072A4C75-4384-4FF1-9A81-A971C790FA51}" type="presOf" srcId="{711435F4-D31A-4C52-A4F1-9444760BE200}" destId="{B60476C0-5947-431C-A5D2-0C897F494A16}" srcOrd="0" destOrd="0" presId="urn:microsoft.com/office/officeart/2005/8/layout/hierarchy6"/>
    <dgm:cxn modelId="{E3AEAC59-DAA0-4A4B-9AF8-AEA4D7ABD545}" type="presOf" srcId="{EC065AD4-A2F7-4223-B04A-2B10B654BDCB}" destId="{A317479F-AAD5-4AE8-BA03-EE4CE2D87BA9}" srcOrd="0" destOrd="0" presId="urn:microsoft.com/office/officeart/2005/8/layout/hierarchy6"/>
    <dgm:cxn modelId="{513F223B-8CE7-4885-B444-37ECE9CEAE7A}" type="presOf" srcId="{CDF86233-CEB3-47D8-8E86-AC2C66454A67}" destId="{B2D85816-2DAD-4885-9EB0-FCD18FEAD6DA}" srcOrd="0" destOrd="0" presId="urn:microsoft.com/office/officeart/2005/8/layout/hierarchy6"/>
    <dgm:cxn modelId="{7B45820D-8B07-44D7-89FB-CB0F01DF9170}" srcId="{E0685D5B-1A04-4DA3-81AD-0B36991DB1CA}" destId="{4D7B8E59-B3F3-43E7-BAED-59F91DF17083}" srcOrd="0" destOrd="0" parTransId="{EEE8CD31-4670-49D6-982E-2D9385C15084}" sibTransId="{09451E3C-33A5-4A91-92C2-8F63196D5083}"/>
    <dgm:cxn modelId="{FA2F2579-B651-4753-920F-BE60F57A6851}" type="presOf" srcId="{CC414611-C1F7-457F-80F6-3B4D2D5C60BA}" destId="{354B1169-8E73-44E0-92F1-07D8421CC96B}" srcOrd="0" destOrd="0" presId="urn:microsoft.com/office/officeart/2005/8/layout/hierarchy6"/>
    <dgm:cxn modelId="{F7E55680-6D9D-4538-BE7D-303BFF918498}" type="presOf" srcId="{E5AFF5C0-B34D-41D1-86AA-063B8E895E0D}" destId="{883363F7-EFB4-435E-964C-9968E806D591}" srcOrd="0" destOrd="0" presId="urn:microsoft.com/office/officeart/2005/8/layout/hierarchy6"/>
    <dgm:cxn modelId="{6BB16D22-4364-409F-BB9B-AED6BC81CFA7}" srcId="{711435F4-D31A-4C52-A4F1-9444760BE200}" destId="{0E16C5F2-4B02-441F-9BDD-E54D76796162}" srcOrd="0" destOrd="0" parTransId="{5695CF4E-0EC7-44DE-AD12-D3727D3A8203}" sibTransId="{3EC8CDCE-A8E4-4E65-A112-357C38F73A9F}"/>
    <dgm:cxn modelId="{DB993354-5EBB-443D-8097-B60530940215}" type="presOf" srcId="{BFBF5CCA-99D6-439C-BDB7-11E7A68291BB}" destId="{DEF3D09E-7E7B-43F1-B9EA-87C9269270C3}" srcOrd="0" destOrd="0" presId="urn:microsoft.com/office/officeart/2005/8/layout/hierarchy6"/>
    <dgm:cxn modelId="{D8893D5F-DA5F-46F5-AD6B-DB37011D80B3}" type="presOf" srcId="{3B29F238-045F-4D65-BD60-181F19D0ED7C}" destId="{805A3512-7656-458D-B600-0EDAD4AB8FA9}" srcOrd="0" destOrd="0" presId="urn:microsoft.com/office/officeart/2005/8/layout/hierarchy6"/>
    <dgm:cxn modelId="{46BFFEB0-7003-45E3-963D-890475442F47}" srcId="{CC414611-C1F7-457F-80F6-3B4D2D5C60BA}" destId="{CDF86233-CEB3-47D8-8E86-AC2C66454A67}" srcOrd="0" destOrd="0" parTransId="{3B29F238-045F-4D65-BD60-181F19D0ED7C}" sibTransId="{FD5C8923-D38C-4172-A5F6-FA9F86DC71F0}"/>
    <dgm:cxn modelId="{F0A4419E-FBA5-42D6-9290-EB6A12172F6B}" srcId="{711435F4-D31A-4C52-A4F1-9444760BE200}" destId="{BFBF5CCA-99D6-439C-BDB7-11E7A68291BB}" srcOrd="1" destOrd="0" parTransId="{35418AFD-A354-4569-BB86-37B9284E0A8A}" sibTransId="{3754E3EA-4274-4091-8B54-A1EBADEC475B}"/>
    <dgm:cxn modelId="{4AD7B6C9-0944-40AF-BB73-C8588050827D}" type="presOf" srcId="{35418AFD-A354-4569-BB86-37B9284E0A8A}" destId="{882DD0C5-3570-4D26-81BF-518A6489E1BC}" srcOrd="0" destOrd="0" presId="urn:microsoft.com/office/officeart/2005/8/layout/hierarchy6"/>
    <dgm:cxn modelId="{A5369FE7-921A-4DD5-9CF3-5F53EC7C0516}" type="presOf" srcId="{2B249C9E-D78C-4B06-ADAB-ACAC2941F435}" destId="{B8905C15-A7B5-44DE-AD6F-4C893990EB64}" srcOrd="0" destOrd="0" presId="urn:microsoft.com/office/officeart/2005/8/layout/hierarchy6"/>
    <dgm:cxn modelId="{AFE236B3-BD37-478A-8DB9-C181229695CA}" type="presOf" srcId="{4D7B8E59-B3F3-43E7-BAED-59F91DF17083}" destId="{730C55E2-FA32-4A15-A64F-289250BD6541}" srcOrd="0" destOrd="0" presId="urn:microsoft.com/office/officeart/2005/8/layout/hierarchy6"/>
    <dgm:cxn modelId="{53B42781-62AE-4F42-81CB-8FF075722D0D}" srcId="{E5AFF5C0-B34D-41D1-86AA-063B8E895E0D}" destId="{EC065AD4-A2F7-4223-B04A-2B10B654BDCB}" srcOrd="0" destOrd="0" parTransId="{87A40F80-08C1-454C-87B3-803D6DC5DF87}" sibTransId="{8721D18E-A0C9-4011-B850-770AF7DDFF50}"/>
    <dgm:cxn modelId="{D2E8FC40-F58C-49DC-A8C3-5C8F5CAD65DF}" type="presOf" srcId="{0E16C5F2-4B02-441F-9BDD-E54D76796162}" destId="{4A22B5FC-CC78-4ADB-A552-A058592F049F}" srcOrd="0" destOrd="0" presId="urn:microsoft.com/office/officeart/2005/8/layout/hierarchy6"/>
    <dgm:cxn modelId="{B7D97CDF-8335-4E58-926C-172C0A532528}" type="presOf" srcId="{8549F7A1-9F46-4BF1-B393-7D348F7E097B}" destId="{58654933-0CEA-4313-A476-DCCE59FB1B4A}" srcOrd="0" destOrd="0" presId="urn:microsoft.com/office/officeart/2005/8/layout/hierarchy6"/>
    <dgm:cxn modelId="{80883334-47D0-4426-99F3-367A01308DF4}" srcId="{CDF86233-CEB3-47D8-8E86-AC2C66454A67}" destId="{711435F4-D31A-4C52-A4F1-9444760BE200}" srcOrd="0" destOrd="0" parTransId="{8549F7A1-9F46-4BF1-B393-7D348F7E097B}" sibTransId="{638F3431-4936-4529-8A41-B8CA718A9CF4}"/>
    <dgm:cxn modelId="{4C8459F1-7857-457F-95B1-54D7BA62CD95}" type="presOf" srcId="{0B91949E-8A03-41B8-AF54-DEE569B5FC36}" destId="{AF7EE688-D1B9-4AF4-98CD-76963F65B67C}" srcOrd="0" destOrd="0" presId="urn:microsoft.com/office/officeart/2005/8/layout/hierarchy6"/>
    <dgm:cxn modelId="{7737C319-D1AA-44A4-B81A-65B6DD3D060E}" srcId="{CC414611-C1F7-457F-80F6-3B4D2D5C60BA}" destId="{E5AFF5C0-B34D-41D1-86AA-063B8E895E0D}" srcOrd="1" destOrd="0" parTransId="{2B249C9E-D78C-4B06-ADAB-ACAC2941F435}" sibTransId="{3F0C7CB7-0145-44B0-9538-294C4C6337B6}"/>
    <dgm:cxn modelId="{4764A579-7510-420F-AD5C-DAE633128C3E}" type="presParOf" srcId="{55FFD4D0-FB22-4A9D-A3C2-E4578ED9A85D}" destId="{E0F43D9B-3425-47E9-BDB3-B41719252237}" srcOrd="0" destOrd="0" presId="urn:microsoft.com/office/officeart/2005/8/layout/hierarchy6"/>
    <dgm:cxn modelId="{815E60F4-4154-42BD-843C-89B14F7B868D}" type="presParOf" srcId="{E0F43D9B-3425-47E9-BDB3-B41719252237}" destId="{6B3C45F7-C2C1-4A49-99A3-A0CFD01DD898}" srcOrd="0" destOrd="0" presId="urn:microsoft.com/office/officeart/2005/8/layout/hierarchy6"/>
    <dgm:cxn modelId="{D6205041-0E51-41F0-BC69-7F5DD76930AA}" type="presParOf" srcId="{6B3C45F7-C2C1-4A49-99A3-A0CFD01DD898}" destId="{F71627A4-0850-4F5E-A7D2-CD63FC329FA8}" srcOrd="0" destOrd="0" presId="urn:microsoft.com/office/officeart/2005/8/layout/hierarchy6"/>
    <dgm:cxn modelId="{B1AD8160-2667-43AF-9B8B-9FEFFD715618}" type="presParOf" srcId="{F71627A4-0850-4F5E-A7D2-CD63FC329FA8}" destId="{730C55E2-FA32-4A15-A64F-289250BD6541}" srcOrd="0" destOrd="0" presId="urn:microsoft.com/office/officeart/2005/8/layout/hierarchy6"/>
    <dgm:cxn modelId="{96D4EFDF-31D6-42BF-A6D8-66061402526C}" type="presParOf" srcId="{F71627A4-0850-4F5E-A7D2-CD63FC329FA8}" destId="{4C8927FE-6C71-4604-84A4-0207F5BC8EF1}" srcOrd="1" destOrd="0" presId="urn:microsoft.com/office/officeart/2005/8/layout/hierarchy6"/>
    <dgm:cxn modelId="{42D8E96B-8221-4E45-9F83-D9CABFD4D24C}" type="presParOf" srcId="{4C8927FE-6C71-4604-84A4-0207F5BC8EF1}" destId="{AF7EE688-D1B9-4AF4-98CD-76963F65B67C}" srcOrd="0" destOrd="0" presId="urn:microsoft.com/office/officeart/2005/8/layout/hierarchy6"/>
    <dgm:cxn modelId="{5F73A7FB-357A-447D-B4D1-2E4F0B18559D}" type="presParOf" srcId="{4C8927FE-6C71-4604-84A4-0207F5BC8EF1}" destId="{991103E4-73FC-4290-BDCE-032B9996DE76}" srcOrd="1" destOrd="0" presId="urn:microsoft.com/office/officeart/2005/8/layout/hierarchy6"/>
    <dgm:cxn modelId="{895C4B65-24AB-4AC4-A740-C28730EADED2}" type="presParOf" srcId="{991103E4-73FC-4290-BDCE-032B9996DE76}" destId="{354B1169-8E73-44E0-92F1-07D8421CC96B}" srcOrd="0" destOrd="0" presId="urn:microsoft.com/office/officeart/2005/8/layout/hierarchy6"/>
    <dgm:cxn modelId="{473E7585-16E0-4F90-BEF6-F68CA3CBE69A}" type="presParOf" srcId="{991103E4-73FC-4290-BDCE-032B9996DE76}" destId="{36FB31DE-CACF-444D-9272-E192A6D37136}" srcOrd="1" destOrd="0" presId="urn:microsoft.com/office/officeart/2005/8/layout/hierarchy6"/>
    <dgm:cxn modelId="{47E2B6A2-7A15-40DD-8F58-C67AFE8F2040}" type="presParOf" srcId="{36FB31DE-CACF-444D-9272-E192A6D37136}" destId="{805A3512-7656-458D-B600-0EDAD4AB8FA9}" srcOrd="0" destOrd="0" presId="urn:microsoft.com/office/officeart/2005/8/layout/hierarchy6"/>
    <dgm:cxn modelId="{A7E27BF5-7086-4598-97D8-BE1DC2C0728E}" type="presParOf" srcId="{36FB31DE-CACF-444D-9272-E192A6D37136}" destId="{D73B40AB-9040-4688-9AE1-1302F36ECDFB}" srcOrd="1" destOrd="0" presId="urn:microsoft.com/office/officeart/2005/8/layout/hierarchy6"/>
    <dgm:cxn modelId="{5E4D42B4-C18D-45B1-935B-DEC6C53D9924}" type="presParOf" srcId="{D73B40AB-9040-4688-9AE1-1302F36ECDFB}" destId="{B2D85816-2DAD-4885-9EB0-FCD18FEAD6DA}" srcOrd="0" destOrd="0" presId="urn:microsoft.com/office/officeart/2005/8/layout/hierarchy6"/>
    <dgm:cxn modelId="{224C55AE-9389-4B86-AE88-3CBE9BB05D90}" type="presParOf" srcId="{D73B40AB-9040-4688-9AE1-1302F36ECDFB}" destId="{6E43AFCD-7F29-4C32-B9F7-0C968F338E10}" srcOrd="1" destOrd="0" presId="urn:microsoft.com/office/officeart/2005/8/layout/hierarchy6"/>
    <dgm:cxn modelId="{58CB0A01-695D-479A-9A7A-330F4B762E76}" type="presParOf" srcId="{6E43AFCD-7F29-4C32-B9F7-0C968F338E10}" destId="{58654933-0CEA-4313-A476-DCCE59FB1B4A}" srcOrd="0" destOrd="0" presId="urn:microsoft.com/office/officeart/2005/8/layout/hierarchy6"/>
    <dgm:cxn modelId="{6D02C096-AB4D-4D00-9238-20508347ED10}" type="presParOf" srcId="{6E43AFCD-7F29-4C32-B9F7-0C968F338E10}" destId="{945D4ED4-B98F-4468-9AAD-01D02B6F2D08}" srcOrd="1" destOrd="0" presId="urn:microsoft.com/office/officeart/2005/8/layout/hierarchy6"/>
    <dgm:cxn modelId="{04D74D31-FF61-4D8D-9B09-0AD839FB5877}" type="presParOf" srcId="{945D4ED4-B98F-4468-9AAD-01D02B6F2D08}" destId="{B60476C0-5947-431C-A5D2-0C897F494A16}" srcOrd="0" destOrd="0" presId="urn:microsoft.com/office/officeart/2005/8/layout/hierarchy6"/>
    <dgm:cxn modelId="{B181F7CD-CC1B-40D7-950B-BE89108FBF8D}" type="presParOf" srcId="{945D4ED4-B98F-4468-9AAD-01D02B6F2D08}" destId="{6F93C156-0605-4060-A460-EFD43388C461}" srcOrd="1" destOrd="0" presId="urn:microsoft.com/office/officeart/2005/8/layout/hierarchy6"/>
    <dgm:cxn modelId="{A00C234D-4634-41CF-8D9D-94E537065407}" type="presParOf" srcId="{6F93C156-0605-4060-A460-EFD43388C461}" destId="{308E1ED9-441C-4A8E-ACB0-7AEF295D09EC}" srcOrd="0" destOrd="0" presId="urn:microsoft.com/office/officeart/2005/8/layout/hierarchy6"/>
    <dgm:cxn modelId="{739771D3-486B-459C-9D4A-E7F1C8641B37}" type="presParOf" srcId="{6F93C156-0605-4060-A460-EFD43388C461}" destId="{183F8139-6D5A-4806-8C47-FDCB764A6C9B}" srcOrd="1" destOrd="0" presId="urn:microsoft.com/office/officeart/2005/8/layout/hierarchy6"/>
    <dgm:cxn modelId="{40350A67-2D72-468B-83B7-3892301BBE83}" type="presParOf" srcId="{183F8139-6D5A-4806-8C47-FDCB764A6C9B}" destId="{4A22B5FC-CC78-4ADB-A552-A058592F049F}" srcOrd="0" destOrd="0" presId="urn:microsoft.com/office/officeart/2005/8/layout/hierarchy6"/>
    <dgm:cxn modelId="{F30F7C49-FBE7-4E32-8CCB-216A400781DE}" type="presParOf" srcId="{183F8139-6D5A-4806-8C47-FDCB764A6C9B}" destId="{33D30D73-6C1D-4707-B140-C6CF7596816E}" srcOrd="1" destOrd="0" presId="urn:microsoft.com/office/officeart/2005/8/layout/hierarchy6"/>
    <dgm:cxn modelId="{124D261A-82E4-447F-A03F-069DFC43B250}" type="presParOf" srcId="{6F93C156-0605-4060-A460-EFD43388C461}" destId="{882DD0C5-3570-4D26-81BF-518A6489E1BC}" srcOrd="2" destOrd="0" presId="urn:microsoft.com/office/officeart/2005/8/layout/hierarchy6"/>
    <dgm:cxn modelId="{01FF8AB8-4590-4E64-B6F5-886503F8FD33}" type="presParOf" srcId="{6F93C156-0605-4060-A460-EFD43388C461}" destId="{9D6F1601-8F05-473B-9823-D0C7A2AFF711}" srcOrd="3" destOrd="0" presId="urn:microsoft.com/office/officeart/2005/8/layout/hierarchy6"/>
    <dgm:cxn modelId="{76685EBE-94DD-4020-BE2A-6895CA324B36}" type="presParOf" srcId="{9D6F1601-8F05-473B-9823-D0C7A2AFF711}" destId="{DEF3D09E-7E7B-43F1-B9EA-87C9269270C3}" srcOrd="0" destOrd="0" presId="urn:microsoft.com/office/officeart/2005/8/layout/hierarchy6"/>
    <dgm:cxn modelId="{5EA95F81-633E-4EDB-8481-B61A4C710C80}" type="presParOf" srcId="{9D6F1601-8F05-473B-9823-D0C7A2AFF711}" destId="{410165B0-2A87-4B93-A1FA-7967467E3537}" srcOrd="1" destOrd="0" presId="urn:microsoft.com/office/officeart/2005/8/layout/hierarchy6"/>
    <dgm:cxn modelId="{8AB971F4-F32E-4C8B-B586-B374028E5B95}" type="presParOf" srcId="{36FB31DE-CACF-444D-9272-E192A6D37136}" destId="{B8905C15-A7B5-44DE-AD6F-4C893990EB64}" srcOrd="2" destOrd="0" presId="urn:microsoft.com/office/officeart/2005/8/layout/hierarchy6"/>
    <dgm:cxn modelId="{786FAA02-8502-4949-A9C6-11ED667E3C7E}" type="presParOf" srcId="{36FB31DE-CACF-444D-9272-E192A6D37136}" destId="{64691373-141F-441E-B8ED-92EF6AA27AD3}" srcOrd="3" destOrd="0" presId="urn:microsoft.com/office/officeart/2005/8/layout/hierarchy6"/>
    <dgm:cxn modelId="{022D85D5-467A-4821-A74A-57DB00C099C4}" type="presParOf" srcId="{64691373-141F-441E-B8ED-92EF6AA27AD3}" destId="{883363F7-EFB4-435E-964C-9968E806D591}" srcOrd="0" destOrd="0" presId="urn:microsoft.com/office/officeart/2005/8/layout/hierarchy6"/>
    <dgm:cxn modelId="{0506E293-41FB-439A-AB68-2CFFC96B825A}" type="presParOf" srcId="{64691373-141F-441E-B8ED-92EF6AA27AD3}" destId="{1C727F98-3BF3-45B0-AC4A-A28EF61B7DE8}" srcOrd="1" destOrd="0" presId="urn:microsoft.com/office/officeart/2005/8/layout/hierarchy6"/>
    <dgm:cxn modelId="{211D4E48-CBB3-4C4B-9305-8B5552C2AC7C}" type="presParOf" srcId="{1C727F98-3BF3-45B0-AC4A-A28EF61B7DE8}" destId="{FA7EA90D-CC0C-4F55-B74A-AB708F245D55}" srcOrd="0" destOrd="0" presId="urn:microsoft.com/office/officeart/2005/8/layout/hierarchy6"/>
    <dgm:cxn modelId="{6C8FAB84-E450-477A-8601-0A802CDCDAF3}" type="presParOf" srcId="{1C727F98-3BF3-45B0-AC4A-A28EF61B7DE8}" destId="{F3414A37-67A2-41E9-8C64-A70B7527739E}" srcOrd="1" destOrd="0" presId="urn:microsoft.com/office/officeart/2005/8/layout/hierarchy6"/>
    <dgm:cxn modelId="{80D975B1-AECC-4272-B17E-2357DA62B241}" type="presParOf" srcId="{F3414A37-67A2-41E9-8C64-A70B7527739E}" destId="{A317479F-AAD5-4AE8-BA03-EE4CE2D87BA9}" srcOrd="0" destOrd="0" presId="urn:microsoft.com/office/officeart/2005/8/layout/hierarchy6"/>
    <dgm:cxn modelId="{0961743E-1279-4BC5-8740-6D707BA53FF9}" type="presParOf" srcId="{F3414A37-67A2-41E9-8C64-A70B7527739E}" destId="{EB5D15BB-B89F-44C7-A34E-3D87926A5BFA}" srcOrd="1" destOrd="0" presId="urn:microsoft.com/office/officeart/2005/8/layout/hierarchy6"/>
    <dgm:cxn modelId="{01E15183-3211-482E-8688-3425866D8030}" type="presParOf" srcId="{55FFD4D0-FB22-4A9D-A3C2-E4578ED9A85D}" destId="{C873D4E3-232E-47B5-9E41-8073171789A3}"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685D5B-1A04-4DA3-81AD-0B36991DB1CA}"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CC414611-C1F7-457F-80F6-3B4D2D5C60BA}">
      <dgm:prSet phldrT="[Text]" custT="1"/>
      <dgm:spPr>
        <a:solidFill>
          <a:schemeClr val="accent4">
            <a:lumMod val="75000"/>
          </a:schemeClr>
        </a:solidFill>
        <a:ln w="12700"/>
      </dgm:spPr>
      <dgm:t>
        <a:bodyPr/>
        <a:lstStyle/>
        <a:p>
          <a:r>
            <a:rPr lang="en-US" sz="1400" dirty="0"/>
            <a:t>Histology</a:t>
          </a:r>
        </a:p>
      </dgm:t>
    </dgm:pt>
    <dgm:pt modelId="{0B91949E-8A03-41B8-AF54-DEE569B5FC36}" type="parTrans" cxnId="{5513BD67-42BC-4968-808A-169F9B8C1DA1}">
      <dgm:prSet/>
      <dgm:spPr/>
      <dgm:t>
        <a:bodyPr/>
        <a:lstStyle/>
        <a:p>
          <a:endParaRPr lang="en-US"/>
        </a:p>
      </dgm:t>
    </dgm:pt>
    <dgm:pt modelId="{82C4C4E3-BD36-44F3-8839-23FCB4A6713B}" type="sibTrans" cxnId="{5513BD67-42BC-4968-808A-169F9B8C1DA1}">
      <dgm:prSet/>
      <dgm:spPr/>
      <dgm:t>
        <a:bodyPr/>
        <a:lstStyle/>
        <a:p>
          <a:endParaRPr lang="en-US"/>
        </a:p>
      </dgm:t>
    </dgm:pt>
    <dgm:pt modelId="{CDF86233-CEB3-47D8-8E86-AC2C66454A67}">
      <dgm:prSet phldrT="[Text]"/>
      <dgm:spPr>
        <a:solidFill>
          <a:schemeClr val="accent4">
            <a:lumMod val="75000"/>
          </a:schemeClr>
        </a:solidFill>
        <a:ln w="12700"/>
      </dgm:spPr>
      <dgm:t>
        <a:bodyPr/>
        <a:lstStyle/>
        <a:p>
          <a:r>
            <a:rPr lang="en-US" dirty="0"/>
            <a:t>Favorable Histology</a:t>
          </a:r>
        </a:p>
      </dgm:t>
    </dgm:pt>
    <dgm:pt modelId="{3B29F238-045F-4D65-BD60-181F19D0ED7C}" type="parTrans" cxnId="{46BFFEB0-7003-45E3-963D-890475442F47}">
      <dgm:prSet/>
      <dgm:spPr/>
      <dgm:t>
        <a:bodyPr/>
        <a:lstStyle/>
        <a:p>
          <a:endParaRPr lang="en-US"/>
        </a:p>
      </dgm:t>
    </dgm:pt>
    <dgm:pt modelId="{FD5C8923-D38C-4172-A5F6-FA9F86DC71F0}" type="sibTrans" cxnId="{46BFFEB0-7003-45E3-963D-890475442F47}">
      <dgm:prSet/>
      <dgm:spPr/>
      <dgm:t>
        <a:bodyPr/>
        <a:lstStyle/>
        <a:p>
          <a:endParaRPr lang="en-US"/>
        </a:p>
      </dgm:t>
    </dgm:pt>
    <dgm:pt modelId="{0E16C5F2-4B02-441F-9BDD-E54D76796162}">
      <dgm:prSet phldrT="[Text]"/>
      <dgm:spPr>
        <a:solidFill>
          <a:schemeClr val="accent4">
            <a:lumMod val="75000"/>
          </a:schemeClr>
        </a:solidFill>
        <a:ln w="12700"/>
      </dgm:spPr>
      <dgm:t>
        <a:bodyPr/>
        <a:lstStyle/>
        <a:p>
          <a:r>
            <a:rPr lang="en-US" dirty="0"/>
            <a:t>DD4A</a:t>
          </a:r>
        </a:p>
      </dgm:t>
    </dgm:pt>
    <dgm:pt modelId="{5695CF4E-0EC7-44DE-AD12-D3727D3A8203}" type="parTrans" cxnId="{6BB16D22-4364-409F-BB9B-AED6BC81CFA7}">
      <dgm:prSet/>
      <dgm:spPr/>
      <dgm:t>
        <a:bodyPr/>
        <a:lstStyle/>
        <a:p>
          <a:endParaRPr lang="en-US"/>
        </a:p>
      </dgm:t>
    </dgm:pt>
    <dgm:pt modelId="{3EC8CDCE-A8E4-4E65-A112-357C38F73A9F}" type="sibTrans" cxnId="{6BB16D22-4364-409F-BB9B-AED6BC81CFA7}">
      <dgm:prSet/>
      <dgm:spPr/>
      <dgm:t>
        <a:bodyPr/>
        <a:lstStyle/>
        <a:p>
          <a:endParaRPr lang="en-US"/>
        </a:p>
      </dgm:t>
    </dgm:pt>
    <dgm:pt modelId="{BFBF5CCA-99D6-439C-BDB7-11E7A68291BB}">
      <dgm:prSet phldrT="[Text]"/>
      <dgm:spPr>
        <a:solidFill>
          <a:schemeClr val="accent4">
            <a:lumMod val="75000"/>
          </a:schemeClr>
        </a:solidFill>
        <a:ln w="12700"/>
      </dgm:spPr>
      <dgm:t>
        <a:bodyPr/>
        <a:lstStyle/>
        <a:p>
          <a:r>
            <a:rPr lang="en-US" dirty="0"/>
            <a:t>EE4A</a:t>
          </a:r>
        </a:p>
      </dgm:t>
    </dgm:pt>
    <dgm:pt modelId="{35418AFD-A354-4569-BB86-37B9284E0A8A}" type="parTrans" cxnId="{F0A4419E-FBA5-42D6-9290-EB6A12172F6B}">
      <dgm:prSet/>
      <dgm:spPr/>
      <dgm:t>
        <a:bodyPr/>
        <a:lstStyle/>
        <a:p>
          <a:endParaRPr lang="en-US"/>
        </a:p>
      </dgm:t>
    </dgm:pt>
    <dgm:pt modelId="{3754E3EA-4274-4091-8B54-A1EBADEC475B}" type="sibTrans" cxnId="{F0A4419E-FBA5-42D6-9290-EB6A12172F6B}">
      <dgm:prSet/>
      <dgm:spPr/>
      <dgm:t>
        <a:bodyPr/>
        <a:lstStyle/>
        <a:p>
          <a:endParaRPr lang="en-US"/>
        </a:p>
      </dgm:t>
    </dgm:pt>
    <dgm:pt modelId="{E5AFF5C0-B34D-41D1-86AA-063B8E895E0D}">
      <dgm:prSet phldrT="[Text]"/>
      <dgm:spPr>
        <a:solidFill>
          <a:schemeClr val="accent4">
            <a:lumMod val="75000"/>
          </a:schemeClr>
        </a:solidFill>
        <a:ln w="12700"/>
      </dgm:spPr>
      <dgm:t>
        <a:bodyPr/>
        <a:lstStyle/>
        <a:p>
          <a:r>
            <a:rPr lang="en-US" dirty="0"/>
            <a:t>Focal Anaplasia</a:t>
          </a:r>
        </a:p>
      </dgm:t>
    </dgm:pt>
    <dgm:pt modelId="{2B249C9E-D78C-4B06-ADAB-ACAC2941F435}" type="parTrans" cxnId="{7737C319-D1AA-44A4-B81A-65B6DD3D060E}">
      <dgm:prSet/>
      <dgm:spPr/>
      <dgm:t>
        <a:bodyPr/>
        <a:lstStyle/>
        <a:p>
          <a:endParaRPr lang="en-US"/>
        </a:p>
      </dgm:t>
    </dgm:pt>
    <dgm:pt modelId="{3F0C7CB7-0145-44B0-9538-294C4C6337B6}" type="sibTrans" cxnId="{7737C319-D1AA-44A4-B81A-65B6DD3D060E}">
      <dgm:prSet/>
      <dgm:spPr/>
      <dgm:t>
        <a:bodyPr/>
        <a:lstStyle/>
        <a:p>
          <a:endParaRPr lang="en-US"/>
        </a:p>
      </dgm:t>
    </dgm:pt>
    <dgm:pt modelId="{EC065AD4-A2F7-4223-B04A-2B10B654BDCB}">
      <dgm:prSet phldrT="[Text]"/>
      <dgm:spPr>
        <a:solidFill>
          <a:schemeClr val="accent4">
            <a:lumMod val="75000"/>
          </a:schemeClr>
        </a:solidFill>
        <a:ln w="12700"/>
      </dgm:spPr>
      <dgm:t>
        <a:bodyPr/>
        <a:lstStyle/>
        <a:p>
          <a:r>
            <a:rPr lang="en-US" dirty="0"/>
            <a:t>DD4A  </a:t>
          </a:r>
        </a:p>
        <a:p>
          <a:r>
            <a:rPr lang="en-US" dirty="0"/>
            <a:t>+ Local XRT</a:t>
          </a:r>
        </a:p>
      </dgm:t>
    </dgm:pt>
    <dgm:pt modelId="{87A40F80-08C1-454C-87B3-803D6DC5DF87}" type="parTrans" cxnId="{53B42781-62AE-4F42-81CB-8FF075722D0D}">
      <dgm:prSet/>
      <dgm:spPr/>
      <dgm:t>
        <a:bodyPr/>
        <a:lstStyle/>
        <a:p>
          <a:endParaRPr lang="en-US"/>
        </a:p>
      </dgm:t>
    </dgm:pt>
    <dgm:pt modelId="{8721D18E-A0C9-4011-B850-770AF7DDFF50}" type="sibTrans" cxnId="{53B42781-62AE-4F42-81CB-8FF075722D0D}">
      <dgm:prSet/>
      <dgm:spPr/>
      <dgm:t>
        <a:bodyPr/>
        <a:lstStyle/>
        <a:p>
          <a:endParaRPr lang="en-US"/>
        </a:p>
      </dgm:t>
    </dgm:pt>
    <dgm:pt modelId="{4D7B8E59-B3F3-43E7-BAED-59F91DF17083}">
      <dgm:prSet custT="1"/>
      <dgm:spPr>
        <a:solidFill>
          <a:schemeClr val="accent4">
            <a:lumMod val="75000"/>
          </a:schemeClr>
        </a:solidFill>
        <a:ln w="12700"/>
      </dgm:spPr>
      <dgm:t>
        <a:bodyPr/>
        <a:lstStyle/>
        <a:p>
          <a:r>
            <a:rPr lang="en-US" sz="2000" b="1" dirty="0"/>
            <a:t>Stage II</a:t>
          </a:r>
        </a:p>
      </dgm:t>
    </dgm:pt>
    <dgm:pt modelId="{EEE8CD31-4670-49D6-982E-2D9385C15084}" type="parTrans" cxnId="{7B45820D-8B07-44D7-89FB-CB0F01DF9170}">
      <dgm:prSet/>
      <dgm:spPr/>
      <dgm:t>
        <a:bodyPr/>
        <a:lstStyle/>
        <a:p>
          <a:endParaRPr lang="en-US"/>
        </a:p>
      </dgm:t>
    </dgm:pt>
    <dgm:pt modelId="{09451E3C-33A5-4A91-92C2-8F63196D5083}" type="sibTrans" cxnId="{7B45820D-8B07-44D7-89FB-CB0F01DF9170}">
      <dgm:prSet/>
      <dgm:spPr/>
      <dgm:t>
        <a:bodyPr/>
        <a:lstStyle/>
        <a:p>
          <a:endParaRPr lang="en-US"/>
        </a:p>
      </dgm:t>
    </dgm:pt>
    <dgm:pt modelId="{AB4A1AF2-7663-4BC3-B6C7-8946ADFD9CFD}">
      <dgm:prSet phldrT="[Text]"/>
      <dgm:spPr>
        <a:solidFill>
          <a:schemeClr val="accent4">
            <a:lumMod val="75000"/>
          </a:schemeClr>
        </a:solidFill>
        <a:ln w="12700"/>
      </dgm:spPr>
      <dgm:t>
        <a:bodyPr/>
        <a:lstStyle/>
        <a:p>
          <a:r>
            <a:rPr lang="en-US" dirty="0"/>
            <a:t>Diffuse Anaplasia</a:t>
          </a:r>
        </a:p>
      </dgm:t>
    </dgm:pt>
    <dgm:pt modelId="{AD23D167-628B-4CF3-AF1F-D95E3BED6C73}" type="parTrans" cxnId="{50E1B9E8-E319-499B-B3DF-429BF729B24B}">
      <dgm:prSet/>
      <dgm:spPr/>
      <dgm:t>
        <a:bodyPr/>
        <a:lstStyle/>
        <a:p>
          <a:endParaRPr lang="en-US"/>
        </a:p>
      </dgm:t>
    </dgm:pt>
    <dgm:pt modelId="{5676EA9F-D297-4364-B7C0-95A24FA9E362}" type="sibTrans" cxnId="{50E1B9E8-E319-499B-B3DF-429BF729B24B}">
      <dgm:prSet/>
      <dgm:spPr/>
      <dgm:t>
        <a:bodyPr/>
        <a:lstStyle/>
        <a:p>
          <a:endParaRPr lang="en-US"/>
        </a:p>
      </dgm:t>
    </dgm:pt>
    <dgm:pt modelId="{DC6E205C-3098-4AC7-AE7D-A948B31A1EBB}">
      <dgm:prSet/>
      <dgm:spPr>
        <a:solidFill>
          <a:schemeClr val="accent4">
            <a:lumMod val="75000"/>
          </a:schemeClr>
        </a:solidFill>
        <a:ln w="12700"/>
      </dgm:spPr>
      <dgm:t>
        <a:bodyPr/>
        <a:lstStyle/>
        <a:p>
          <a:r>
            <a:rPr lang="en-US" dirty="0"/>
            <a:t>HRR</a:t>
          </a:r>
        </a:p>
        <a:p>
          <a:r>
            <a:rPr lang="en-US" dirty="0"/>
            <a:t>+ Local XRT</a:t>
          </a:r>
        </a:p>
      </dgm:t>
    </dgm:pt>
    <dgm:pt modelId="{F8597E22-078A-469C-9D25-ED3742752D8C}" type="parTrans" cxnId="{329D37E0-5CEA-4F04-BFAB-024FB8B1C6F5}">
      <dgm:prSet/>
      <dgm:spPr/>
      <dgm:t>
        <a:bodyPr/>
        <a:lstStyle/>
        <a:p>
          <a:endParaRPr lang="en-US"/>
        </a:p>
      </dgm:t>
    </dgm:pt>
    <dgm:pt modelId="{086F2B59-D2BD-4AE5-9080-BBBD3362C3F9}" type="sibTrans" cxnId="{329D37E0-5CEA-4F04-BFAB-024FB8B1C6F5}">
      <dgm:prSet/>
      <dgm:spPr/>
      <dgm:t>
        <a:bodyPr/>
        <a:lstStyle/>
        <a:p>
          <a:endParaRPr lang="en-US"/>
        </a:p>
      </dgm:t>
    </dgm:pt>
    <dgm:pt modelId="{004FE6E2-F5A1-43A6-9515-DB346E85E95A}">
      <dgm:prSet phldrT="[Text]"/>
      <dgm:spPr>
        <a:solidFill>
          <a:schemeClr val="accent4">
            <a:lumMod val="75000"/>
          </a:schemeClr>
        </a:solidFill>
        <a:ln w="12700"/>
      </dgm:spPr>
      <dgm:t>
        <a:bodyPr/>
        <a:lstStyle/>
        <a:p>
          <a:r>
            <a:rPr lang="en-US" dirty="0"/>
            <a:t>EE4A</a:t>
          </a:r>
        </a:p>
      </dgm:t>
    </dgm:pt>
    <dgm:pt modelId="{B8AD3D18-D2DB-4763-898A-4FBC99F7AE3F}" type="parTrans" cxnId="{FD5E2FDB-FB1E-454F-88E4-F2B1A60515B7}">
      <dgm:prSet/>
      <dgm:spPr/>
      <dgm:t>
        <a:bodyPr/>
        <a:lstStyle/>
        <a:p>
          <a:endParaRPr lang="en-US"/>
        </a:p>
      </dgm:t>
    </dgm:pt>
    <dgm:pt modelId="{C47A30FE-EC1C-4004-BCFB-DA639BF1D181}" type="sibTrans" cxnId="{FD5E2FDB-FB1E-454F-88E4-F2B1A60515B7}">
      <dgm:prSet/>
      <dgm:spPr/>
      <dgm:t>
        <a:bodyPr/>
        <a:lstStyle/>
        <a:p>
          <a:endParaRPr lang="en-US"/>
        </a:p>
      </dgm:t>
    </dgm:pt>
    <dgm:pt modelId="{55FFD4D0-FB22-4A9D-A3C2-E4578ED9A85D}" type="pres">
      <dgm:prSet presAssocID="{E0685D5B-1A04-4DA3-81AD-0B36991DB1CA}" presName="mainComposite" presStyleCnt="0">
        <dgm:presLayoutVars>
          <dgm:chPref val="1"/>
          <dgm:dir/>
          <dgm:animOne val="branch"/>
          <dgm:animLvl val="lvl"/>
          <dgm:resizeHandles val="exact"/>
        </dgm:presLayoutVars>
      </dgm:prSet>
      <dgm:spPr/>
      <dgm:t>
        <a:bodyPr/>
        <a:lstStyle/>
        <a:p>
          <a:endParaRPr lang="en-US"/>
        </a:p>
      </dgm:t>
    </dgm:pt>
    <dgm:pt modelId="{E0F43D9B-3425-47E9-BDB3-B41719252237}" type="pres">
      <dgm:prSet presAssocID="{E0685D5B-1A04-4DA3-81AD-0B36991DB1CA}" presName="hierFlow" presStyleCnt="0"/>
      <dgm:spPr/>
    </dgm:pt>
    <dgm:pt modelId="{6B3C45F7-C2C1-4A49-99A3-A0CFD01DD898}" type="pres">
      <dgm:prSet presAssocID="{E0685D5B-1A04-4DA3-81AD-0B36991DB1CA}" presName="hierChild1" presStyleCnt="0">
        <dgm:presLayoutVars>
          <dgm:chPref val="1"/>
          <dgm:animOne val="branch"/>
          <dgm:animLvl val="lvl"/>
        </dgm:presLayoutVars>
      </dgm:prSet>
      <dgm:spPr/>
    </dgm:pt>
    <dgm:pt modelId="{F71627A4-0850-4F5E-A7D2-CD63FC329FA8}" type="pres">
      <dgm:prSet presAssocID="{4D7B8E59-B3F3-43E7-BAED-59F91DF17083}" presName="Name14" presStyleCnt="0"/>
      <dgm:spPr/>
    </dgm:pt>
    <dgm:pt modelId="{730C55E2-FA32-4A15-A64F-289250BD6541}" type="pres">
      <dgm:prSet presAssocID="{4D7B8E59-B3F3-43E7-BAED-59F91DF17083}" presName="level1Shape" presStyleLbl="node0" presStyleIdx="0" presStyleCnt="1" custScaleX="72203" custScaleY="37293">
        <dgm:presLayoutVars>
          <dgm:chPref val="3"/>
        </dgm:presLayoutVars>
      </dgm:prSet>
      <dgm:spPr/>
      <dgm:t>
        <a:bodyPr/>
        <a:lstStyle/>
        <a:p>
          <a:endParaRPr lang="en-US"/>
        </a:p>
      </dgm:t>
    </dgm:pt>
    <dgm:pt modelId="{4C8927FE-6C71-4604-84A4-0207F5BC8EF1}" type="pres">
      <dgm:prSet presAssocID="{4D7B8E59-B3F3-43E7-BAED-59F91DF17083}" presName="hierChild2" presStyleCnt="0"/>
      <dgm:spPr/>
    </dgm:pt>
    <dgm:pt modelId="{AF7EE688-D1B9-4AF4-98CD-76963F65B67C}" type="pres">
      <dgm:prSet presAssocID="{0B91949E-8A03-41B8-AF54-DEE569B5FC36}" presName="Name19" presStyleLbl="parChTrans1D2" presStyleIdx="0" presStyleCnt="1"/>
      <dgm:spPr/>
      <dgm:t>
        <a:bodyPr/>
        <a:lstStyle/>
        <a:p>
          <a:endParaRPr lang="en-US"/>
        </a:p>
      </dgm:t>
    </dgm:pt>
    <dgm:pt modelId="{991103E4-73FC-4290-BDCE-032B9996DE76}" type="pres">
      <dgm:prSet presAssocID="{CC414611-C1F7-457F-80F6-3B4D2D5C60BA}" presName="Name21" presStyleCnt="0"/>
      <dgm:spPr/>
    </dgm:pt>
    <dgm:pt modelId="{354B1169-8E73-44E0-92F1-07D8421CC96B}" type="pres">
      <dgm:prSet presAssocID="{CC414611-C1F7-457F-80F6-3B4D2D5C60BA}" presName="level2Shape" presStyleLbl="node2" presStyleIdx="0" presStyleCnt="1" custScaleX="76970" custScaleY="23714"/>
      <dgm:spPr/>
      <dgm:t>
        <a:bodyPr/>
        <a:lstStyle/>
        <a:p>
          <a:endParaRPr lang="en-US"/>
        </a:p>
      </dgm:t>
    </dgm:pt>
    <dgm:pt modelId="{36FB31DE-CACF-444D-9272-E192A6D37136}" type="pres">
      <dgm:prSet presAssocID="{CC414611-C1F7-457F-80F6-3B4D2D5C60BA}" presName="hierChild3" presStyleCnt="0"/>
      <dgm:spPr/>
    </dgm:pt>
    <dgm:pt modelId="{805A3512-7656-458D-B600-0EDAD4AB8FA9}" type="pres">
      <dgm:prSet presAssocID="{3B29F238-045F-4D65-BD60-181F19D0ED7C}" presName="Name19" presStyleLbl="parChTrans1D3" presStyleIdx="0" presStyleCnt="3"/>
      <dgm:spPr/>
      <dgm:t>
        <a:bodyPr/>
        <a:lstStyle/>
        <a:p>
          <a:endParaRPr lang="en-US"/>
        </a:p>
      </dgm:t>
    </dgm:pt>
    <dgm:pt modelId="{D73B40AB-9040-4688-9AE1-1302F36ECDFB}" type="pres">
      <dgm:prSet presAssocID="{CDF86233-CEB3-47D8-8E86-AC2C66454A67}" presName="Name21" presStyleCnt="0"/>
      <dgm:spPr/>
    </dgm:pt>
    <dgm:pt modelId="{B2D85816-2DAD-4885-9EB0-FCD18FEAD6DA}" type="pres">
      <dgm:prSet presAssocID="{CDF86233-CEB3-47D8-8E86-AC2C66454A67}" presName="level2Shape" presStyleLbl="node3" presStyleIdx="0" presStyleCnt="3" custScaleX="61814" custScaleY="27996"/>
      <dgm:spPr/>
      <dgm:t>
        <a:bodyPr/>
        <a:lstStyle/>
        <a:p>
          <a:endParaRPr lang="en-US"/>
        </a:p>
      </dgm:t>
    </dgm:pt>
    <dgm:pt modelId="{6E43AFCD-7F29-4C32-B9F7-0C968F338E10}" type="pres">
      <dgm:prSet presAssocID="{CDF86233-CEB3-47D8-8E86-AC2C66454A67}" presName="hierChild3" presStyleCnt="0"/>
      <dgm:spPr/>
    </dgm:pt>
    <dgm:pt modelId="{971A31FB-875F-4E41-BDF7-C63B30EF225D}" type="pres">
      <dgm:prSet presAssocID="{B8AD3D18-D2DB-4763-898A-4FBC99F7AE3F}" presName="Name19" presStyleLbl="parChTrans1D4" presStyleIdx="0" presStyleCnt="5"/>
      <dgm:spPr/>
      <dgm:t>
        <a:bodyPr/>
        <a:lstStyle/>
        <a:p>
          <a:endParaRPr lang="en-US"/>
        </a:p>
      </dgm:t>
    </dgm:pt>
    <dgm:pt modelId="{08EF1D0B-3F87-4417-A772-AF4164D0AFA8}" type="pres">
      <dgm:prSet presAssocID="{004FE6E2-F5A1-43A6-9515-DB346E85E95A}" presName="Name21" presStyleCnt="0"/>
      <dgm:spPr/>
    </dgm:pt>
    <dgm:pt modelId="{748B2476-EF47-4952-A15F-3F8FC2F095A5}" type="pres">
      <dgm:prSet presAssocID="{004FE6E2-F5A1-43A6-9515-DB346E85E95A}" presName="level2Shape" presStyleLbl="node4" presStyleIdx="0" presStyleCnt="5" custScaleX="41047" custScaleY="18088"/>
      <dgm:spPr/>
      <dgm:t>
        <a:bodyPr/>
        <a:lstStyle/>
        <a:p>
          <a:endParaRPr lang="en-US"/>
        </a:p>
      </dgm:t>
    </dgm:pt>
    <dgm:pt modelId="{BEFF86EB-732F-4A6A-AF23-EACC7D8C1438}" type="pres">
      <dgm:prSet presAssocID="{004FE6E2-F5A1-43A6-9515-DB346E85E95A}" presName="hierChild3" presStyleCnt="0"/>
      <dgm:spPr/>
    </dgm:pt>
    <dgm:pt modelId="{308E1ED9-441C-4A8E-ACB0-7AEF295D09EC}" type="pres">
      <dgm:prSet presAssocID="{5695CF4E-0EC7-44DE-AD12-D3727D3A8203}" presName="Name19" presStyleLbl="parChTrans1D4" presStyleIdx="1" presStyleCnt="5"/>
      <dgm:spPr/>
      <dgm:t>
        <a:bodyPr/>
        <a:lstStyle/>
        <a:p>
          <a:endParaRPr lang="en-US"/>
        </a:p>
      </dgm:t>
    </dgm:pt>
    <dgm:pt modelId="{183F8139-6D5A-4806-8C47-FDCB764A6C9B}" type="pres">
      <dgm:prSet presAssocID="{0E16C5F2-4B02-441F-9BDD-E54D76796162}" presName="Name21" presStyleCnt="0"/>
      <dgm:spPr/>
    </dgm:pt>
    <dgm:pt modelId="{4A22B5FC-CC78-4ADB-A552-A058592F049F}" type="pres">
      <dgm:prSet presAssocID="{0E16C5F2-4B02-441F-9BDD-E54D76796162}" presName="level2Shape" presStyleLbl="node4" presStyleIdx="1" presStyleCnt="5" custScaleX="46823" custScaleY="19520"/>
      <dgm:spPr/>
      <dgm:t>
        <a:bodyPr/>
        <a:lstStyle/>
        <a:p>
          <a:endParaRPr lang="en-US"/>
        </a:p>
      </dgm:t>
    </dgm:pt>
    <dgm:pt modelId="{33D30D73-6C1D-4707-B140-C6CF7596816E}" type="pres">
      <dgm:prSet presAssocID="{0E16C5F2-4B02-441F-9BDD-E54D76796162}" presName="hierChild3" presStyleCnt="0"/>
      <dgm:spPr/>
    </dgm:pt>
    <dgm:pt modelId="{882DD0C5-3570-4D26-81BF-518A6489E1BC}" type="pres">
      <dgm:prSet presAssocID="{35418AFD-A354-4569-BB86-37B9284E0A8A}" presName="Name19" presStyleLbl="parChTrans1D4" presStyleIdx="2" presStyleCnt="5"/>
      <dgm:spPr/>
      <dgm:t>
        <a:bodyPr/>
        <a:lstStyle/>
        <a:p>
          <a:endParaRPr lang="en-US"/>
        </a:p>
      </dgm:t>
    </dgm:pt>
    <dgm:pt modelId="{9D6F1601-8F05-473B-9823-D0C7A2AFF711}" type="pres">
      <dgm:prSet presAssocID="{BFBF5CCA-99D6-439C-BDB7-11E7A68291BB}" presName="Name21" presStyleCnt="0"/>
      <dgm:spPr/>
    </dgm:pt>
    <dgm:pt modelId="{DEF3D09E-7E7B-43F1-B9EA-87C9269270C3}" type="pres">
      <dgm:prSet presAssocID="{BFBF5CCA-99D6-439C-BDB7-11E7A68291BB}" presName="level2Shape" presStyleLbl="node4" presStyleIdx="2" presStyleCnt="5" custScaleX="46178" custScaleY="19429"/>
      <dgm:spPr/>
      <dgm:t>
        <a:bodyPr/>
        <a:lstStyle/>
        <a:p>
          <a:endParaRPr lang="en-US"/>
        </a:p>
      </dgm:t>
    </dgm:pt>
    <dgm:pt modelId="{410165B0-2A87-4B93-A1FA-7967467E3537}" type="pres">
      <dgm:prSet presAssocID="{BFBF5CCA-99D6-439C-BDB7-11E7A68291BB}" presName="hierChild3" presStyleCnt="0"/>
      <dgm:spPr/>
    </dgm:pt>
    <dgm:pt modelId="{B8905C15-A7B5-44DE-AD6F-4C893990EB64}" type="pres">
      <dgm:prSet presAssocID="{2B249C9E-D78C-4B06-ADAB-ACAC2941F435}" presName="Name19" presStyleLbl="parChTrans1D3" presStyleIdx="1" presStyleCnt="3"/>
      <dgm:spPr/>
      <dgm:t>
        <a:bodyPr/>
        <a:lstStyle/>
        <a:p>
          <a:endParaRPr lang="en-US"/>
        </a:p>
      </dgm:t>
    </dgm:pt>
    <dgm:pt modelId="{64691373-141F-441E-B8ED-92EF6AA27AD3}" type="pres">
      <dgm:prSet presAssocID="{E5AFF5C0-B34D-41D1-86AA-063B8E895E0D}" presName="Name21" presStyleCnt="0"/>
      <dgm:spPr/>
    </dgm:pt>
    <dgm:pt modelId="{883363F7-EFB4-435E-964C-9968E806D591}" type="pres">
      <dgm:prSet presAssocID="{E5AFF5C0-B34D-41D1-86AA-063B8E895E0D}" presName="level2Shape" presStyleLbl="node3" presStyleIdx="1" presStyleCnt="3" custScaleX="61542" custScaleY="28263"/>
      <dgm:spPr/>
      <dgm:t>
        <a:bodyPr/>
        <a:lstStyle/>
        <a:p>
          <a:endParaRPr lang="en-US"/>
        </a:p>
      </dgm:t>
    </dgm:pt>
    <dgm:pt modelId="{1C727F98-3BF3-45B0-AC4A-A28EF61B7DE8}" type="pres">
      <dgm:prSet presAssocID="{E5AFF5C0-B34D-41D1-86AA-063B8E895E0D}" presName="hierChild3" presStyleCnt="0"/>
      <dgm:spPr/>
    </dgm:pt>
    <dgm:pt modelId="{FA7EA90D-CC0C-4F55-B74A-AB708F245D55}" type="pres">
      <dgm:prSet presAssocID="{87A40F80-08C1-454C-87B3-803D6DC5DF87}" presName="Name19" presStyleLbl="parChTrans1D4" presStyleIdx="3" presStyleCnt="5"/>
      <dgm:spPr/>
      <dgm:t>
        <a:bodyPr/>
        <a:lstStyle/>
        <a:p>
          <a:endParaRPr lang="en-US"/>
        </a:p>
      </dgm:t>
    </dgm:pt>
    <dgm:pt modelId="{F3414A37-67A2-41E9-8C64-A70B7527739E}" type="pres">
      <dgm:prSet presAssocID="{EC065AD4-A2F7-4223-B04A-2B10B654BDCB}" presName="Name21" presStyleCnt="0"/>
      <dgm:spPr/>
    </dgm:pt>
    <dgm:pt modelId="{A317479F-AAD5-4AE8-BA03-EE4CE2D87BA9}" type="pres">
      <dgm:prSet presAssocID="{EC065AD4-A2F7-4223-B04A-2B10B654BDCB}" presName="level2Shape" presStyleLbl="node4" presStyleIdx="3" presStyleCnt="5" custScaleX="62380" custScaleY="32885"/>
      <dgm:spPr/>
      <dgm:t>
        <a:bodyPr/>
        <a:lstStyle/>
        <a:p>
          <a:endParaRPr lang="en-US"/>
        </a:p>
      </dgm:t>
    </dgm:pt>
    <dgm:pt modelId="{EB5D15BB-B89F-44C7-A34E-3D87926A5BFA}" type="pres">
      <dgm:prSet presAssocID="{EC065AD4-A2F7-4223-B04A-2B10B654BDCB}" presName="hierChild3" presStyleCnt="0"/>
      <dgm:spPr/>
    </dgm:pt>
    <dgm:pt modelId="{CA45938B-96C0-476E-9917-82A82965E5AA}" type="pres">
      <dgm:prSet presAssocID="{AD23D167-628B-4CF3-AF1F-D95E3BED6C73}" presName="Name19" presStyleLbl="parChTrans1D3" presStyleIdx="2" presStyleCnt="3"/>
      <dgm:spPr/>
      <dgm:t>
        <a:bodyPr/>
        <a:lstStyle/>
        <a:p>
          <a:endParaRPr lang="en-US"/>
        </a:p>
      </dgm:t>
    </dgm:pt>
    <dgm:pt modelId="{34C71FEA-E3F8-42B6-A843-357CE1B2EBA1}" type="pres">
      <dgm:prSet presAssocID="{AB4A1AF2-7663-4BC3-B6C7-8946ADFD9CFD}" presName="Name21" presStyleCnt="0"/>
      <dgm:spPr/>
    </dgm:pt>
    <dgm:pt modelId="{514FF0D7-54D9-48E8-9088-5AF4B30CDA06}" type="pres">
      <dgm:prSet presAssocID="{AB4A1AF2-7663-4BC3-B6C7-8946ADFD9CFD}" presName="level2Shape" presStyleLbl="node3" presStyleIdx="2" presStyleCnt="3" custScaleX="61542" custScaleY="28263"/>
      <dgm:spPr/>
      <dgm:t>
        <a:bodyPr/>
        <a:lstStyle/>
        <a:p>
          <a:endParaRPr lang="en-US"/>
        </a:p>
      </dgm:t>
    </dgm:pt>
    <dgm:pt modelId="{21FA50AC-1103-4CAB-90E1-C9C3BCBC572B}" type="pres">
      <dgm:prSet presAssocID="{AB4A1AF2-7663-4BC3-B6C7-8946ADFD9CFD}" presName="hierChild3" presStyleCnt="0"/>
      <dgm:spPr/>
    </dgm:pt>
    <dgm:pt modelId="{B4C0C496-245D-472A-9A2D-3A6426DAEF9B}" type="pres">
      <dgm:prSet presAssocID="{F8597E22-078A-469C-9D25-ED3742752D8C}" presName="Name19" presStyleLbl="parChTrans1D4" presStyleIdx="4" presStyleCnt="5"/>
      <dgm:spPr/>
      <dgm:t>
        <a:bodyPr/>
        <a:lstStyle/>
        <a:p>
          <a:endParaRPr lang="en-US"/>
        </a:p>
      </dgm:t>
    </dgm:pt>
    <dgm:pt modelId="{7F086CE5-AC78-4683-B776-27616996F2B3}" type="pres">
      <dgm:prSet presAssocID="{DC6E205C-3098-4AC7-AE7D-A948B31A1EBB}" presName="Name21" presStyleCnt="0"/>
      <dgm:spPr/>
    </dgm:pt>
    <dgm:pt modelId="{DF68DAE1-8E11-4100-8F55-BBB6DE842DAA}" type="pres">
      <dgm:prSet presAssocID="{DC6E205C-3098-4AC7-AE7D-A948B31A1EBB}" presName="level2Shape" presStyleLbl="node4" presStyleIdx="4" presStyleCnt="5" custScaleX="40857" custScaleY="43582"/>
      <dgm:spPr/>
      <dgm:t>
        <a:bodyPr/>
        <a:lstStyle/>
        <a:p>
          <a:endParaRPr lang="en-US"/>
        </a:p>
      </dgm:t>
    </dgm:pt>
    <dgm:pt modelId="{A2B1BE65-FDDE-44E4-89FA-98FDA21665BB}" type="pres">
      <dgm:prSet presAssocID="{DC6E205C-3098-4AC7-AE7D-A948B31A1EBB}" presName="hierChild3" presStyleCnt="0"/>
      <dgm:spPr/>
    </dgm:pt>
    <dgm:pt modelId="{C873D4E3-232E-47B5-9E41-8073171789A3}" type="pres">
      <dgm:prSet presAssocID="{E0685D5B-1A04-4DA3-81AD-0B36991DB1CA}" presName="bgShapesFlow" presStyleCnt="0"/>
      <dgm:spPr/>
    </dgm:pt>
  </dgm:ptLst>
  <dgm:cxnLst>
    <dgm:cxn modelId="{50E1B9E8-E319-499B-B3DF-429BF729B24B}" srcId="{CC414611-C1F7-457F-80F6-3B4D2D5C60BA}" destId="{AB4A1AF2-7663-4BC3-B6C7-8946ADFD9CFD}" srcOrd="2" destOrd="0" parTransId="{AD23D167-628B-4CF3-AF1F-D95E3BED6C73}" sibTransId="{5676EA9F-D297-4364-B7C0-95A24FA9E362}"/>
    <dgm:cxn modelId="{460C948D-3BFD-4549-8B7A-15234934B891}" type="presOf" srcId="{3B29F238-045F-4D65-BD60-181F19D0ED7C}" destId="{805A3512-7656-458D-B600-0EDAD4AB8FA9}" srcOrd="0" destOrd="0" presId="urn:microsoft.com/office/officeart/2005/8/layout/hierarchy6"/>
    <dgm:cxn modelId="{3F0CFBBF-4627-416B-B92D-0E23B4F7A354}" type="presOf" srcId="{0B91949E-8A03-41B8-AF54-DEE569B5FC36}" destId="{AF7EE688-D1B9-4AF4-98CD-76963F65B67C}" srcOrd="0" destOrd="0" presId="urn:microsoft.com/office/officeart/2005/8/layout/hierarchy6"/>
    <dgm:cxn modelId="{CB0526F3-28C7-46AB-8527-A6950E43A226}" type="presOf" srcId="{4D7B8E59-B3F3-43E7-BAED-59F91DF17083}" destId="{730C55E2-FA32-4A15-A64F-289250BD6541}" srcOrd="0" destOrd="0" presId="urn:microsoft.com/office/officeart/2005/8/layout/hierarchy6"/>
    <dgm:cxn modelId="{6BB16D22-4364-409F-BB9B-AED6BC81CFA7}" srcId="{004FE6E2-F5A1-43A6-9515-DB346E85E95A}" destId="{0E16C5F2-4B02-441F-9BDD-E54D76796162}" srcOrd="0" destOrd="0" parTransId="{5695CF4E-0EC7-44DE-AD12-D3727D3A8203}" sibTransId="{3EC8CDCE-A8E4-4E65-A112-357C38F73A9F}"/>
    <dgm:cxn modelId="{53B42781-62AE-4F42-81CB-8FF075722D0D}" srcId="{E5AFF5C0-B34D-41D1-86AA-063B8E895E0D}" destId="{EC065AD4-A2F7-4223-B04A-2B10B654BDCB}" srcOrd="0" destOrd="0" parTransId="{87A40F80-08C1-454C-87B3-803D6DC5DF87}" sibTransId="{8721D18E-A0C9-4011-B850-770AF7DDFF50}"/>
    <dgm:cxn modelId="{39DC712D-7634-4F50-A60D-D8F60882C333}" type="presOf" srcId="{E5AFF5C0-B34D-41D1-86AA-063B8E895E0D}" destId="{883363F7-EFB4-435E-964C-9968E806D591}" srcOrd="0" destOrd="0" presId="urn:microsoft.com/office/officeart/2005/8/layout/hierarchy6"/>
    <dgm:cxn modelId="{62923A7C-1169-4C12-96B6-5B25E6091B20}" type="presOf" srcId="{AD23D167-628B-4CF3-AF1F-D95E3BED6C73}" destId="{CA45938B-96C0-476E-9917-82A82965E5AA}" srcOrd="0" destOrd="0" presId="urn:microsoft.com/office/officeart/2005/8/layout/hierarchy6"/>
    <dgm:cxn modelId="{D306180B-92D1-49D1-B7CB-FC0E26ED3233}" type="presOf" srcId="{BFBF5CCA-99D6-439C-BDB7-11E7A68291BB}" destId="{DEF3D09E-7E7B-43F1-B9EA-87C9269270C3}" srcOrd="0" destOrd="0" presId="urn:microsoft.com/office/officeart/2005/8/layout/hierarchy6"/>
    <dgm:cxn modelId="{FD5E2FDB-FB1E-454F-88E4-F2B1A60515B7}" srcId="{CDF86233-CEB3-47D8-8E86-AC2C66454A67}" destId="{004FE6E2-F5A1-43A6-9515-DB346E85E95A}" srcOrd="0" destOrd="0" parTransId="{B8AD3D18-D2DB-4763-898A-4FBC99F7AE3F}" sibTransId="{C47A30FE-EC1C-4004-BCFB-DA639BF1D181}"/>
    <dgm:cxn modelId="{7B45820D-8B07-44D7-89FB-CB0F01DF9170}" srcId="{E0685D5B-1A04-4DA3-81AD-0B36991DB1CA}" destId="{4D7B8E59-B3F3-43E7-BAED-59F91DF17083}" srcOrd="0" destOrd="0" parTransId="{EEE8CD31-4670-49D6-982E-2D9385C15084}" sibTransId="{09451E3C-33A5-4A91-92C2-8F63196D5083}"/>
    <dgm:cxn modelId="{24DB1FC9-FE24-4E20-8E9F-081C66414EB9}" type="presOf" srcId="{AB4A1AF2-7663-4BC3-B6C7-8946ADFD9CFD}" destId="{514FF0D7-54D9-48E8-9088-5AF4B30CDA06}" srcOrd="0" destOrd="0" presId="urn:microsoft.com/office/officeart/2005/8/layout/hierarchy6"/>
    <dgm:cxn modelId="{9D89F3BF-470D-467F-AA2D-A2043C0659C4}" type="presOf" srcId="{F8597E22-078A-469C-9D25-ED3742752D8C}" destId="{B4C0C496-245D-472A-9A2D-3A6426DAEF9B}" srcOrd="0" destOrd="0" presId="urn:microsoft.com/office/officeart/2005/8/layout/hierarchy6"/>
    <dgm:cxn modelId="{5513BD67-42BC-4968-808A-169F9B8C1DA1}" srcId="{4D7B8E59-B3F3-43E7-BAED-59F91DF17083}" destId="{CC414611-C1F7-457F-80F6-3B4D2D5C60BA}" srcOrd="0" destOrd="0" parTransId="{0B91949E-8A03-41B8-AF54-DEE569B5FC36}" sibTransId="{82C4C4E3-BD36-44F3-8839-23FCB4A6713B}"/>
    <dgm:cxn modelId="{F0A4419E-FBA5-42D6-9290-EB6A12172F6B}" srcId="{004FE6E2-F5A1-43A6-9515-DB346E85E95A}" destId="{BFBF5CCA-99D6-439C-BDB7-11E7A68291BB}" srcOrd="1" destOrd="0" parTransId="{35418AFD-A354-4569-BB86-37B9284E0A8A}" sibTransId="{3754E3EA-4274-4091-8B54-A1EBADEC475B}"/>
    <dgm:cxn modelId="{47109C16-2F73-4D5D-B826-7C1E1D024F62}" type="presOf" srcId="{DC6E205C-3098-4AC7-AE7D-A948B31A1EBB}" destId="{DF68DAE1-8E11-4100-8F55-BBB6DE842DAA}" srcOrd="0" destOrd="0" presId="urn:microsoft.com/office/officeart/2005/8/layout/hierarchy6"/>
    <dgm:cxn modelId="{FF7F6797-A990-435A-BE48-07735543CEEC}" type="presOf" srcId="{004FE6E2-F5A1-43A6-9515-DB346E85E95A}" destId="{748B2476-EF47-4952-A15F-3F8FC2F095A5}" srcOrd="0" destOrd="0" presId="urn:microsoft.com/office/officeart/2005/8/layout/hierarchy6"/>
    <dgm:cxn modelId="{6DDCA1A0-7D42-4DFC-AC9F-A8EF1E0BE8DF}" type="presOf" srcId="{5695CF4E-0EC7-44DE-AD12-D3727D3A8203}" destId="{308E1ED9-441C-4A8E-ACB0-7AEF295D09EC}" srcOrd="0" destOrd="0" presId="urn:microsoft.com/office/officeart/2005/8/layout/hierarchy6"/>
    <dgm:cxn modelId="{7737C319-D1AA-44A4-B81A-65B6DD3D060E}" srcId="{CC414611-C1F7-457F-80F6-3B4D2D5C60BA}" destId="{E5AFF5C0-B34D-41D1-86AA-063B8E895E0D}" srcOrd="1" destOrd="0" parTransId="{2B249C9E-D78C-4B06-ADAB-ACAC2941F435}" sibTransId="{3F0C7CB7-0145-44B0-9538-294C4C6337B6}"/>
    <dgm:cxn modelId="{A03C514D-E6B6-4F79-8FD8-CEB7D1FD186E}" type="presOf" srcId="{0E16C5F2-4B02-441F-9BDD-E54D76796162}" destId="{4A22B5FC-CC78-4ADB-A552-A058592F049F}" srcOrd="0" destOrd="0" presId="urn:microsoft.com/office/officeart/2005/8/layout/hierarchy6"/>
    <dgm:cxn modelId="{7DC0F183-3E17-4086-8B48-192AA82388FF}" type="presOf" srcId="{35418AFD-A354-4569-BB86-37B9284E0A8A}" destId="{882DD0C5-3570-4D26-81BF-518A6489E1BC}" srcOrd="0" destOrd="0" presId="urn:microsoft.com/office/officeart/2005/8/layout/hierarchy6"/>
    <dgm:cxn modelId="{329D37E0-5CEA-4F04-BFAB-024FB8B1C6F5}" srcId="{AB4A1AF2-7663-4BC3-B6C7-8946ADFD9CFD}" destId="{DC6E205C-3098-4AC7-AE7D-A948B31A1EBB}" srcOrd="0" destOrd="0" parTransId="{F8597E22-078A-469C-9D25-ED3742752D8C}" sibTransId="{086F2B59-D2BD-4AE5-9080-BBBD3362C3F9}"/>
    <dgm:cxn modelId="{4C867A9E-AF70-4168-8F59-84601EEEF45B}" type="presOf" srcId="{87A40F80-08C1-454C-87B3-803D6DC5DF87}" destId="{FA7EA90D-CC0C-4F55-B74A-AB708F245D55}" srcOrd="0" destOrd="0" presId="urn:microsoft.com/office/officeart/2005/8/layout/hierarchy6"/>
    <dgm:cxn modelId="{8D1FE91E-3DE9-4F5E-89DB-92CE92CC4CE7}" type="presOf" srcId="{EC065AD4-A2F7-4223-B04A-2B10B654BDCB}" destId="{A317479F-AAD5-4AE8-BA03-EE4CE2D87BA9}" srcOrd="0" destOrd="0" presId="urn:microsoft.com/office/officeart/2005/8/layout/hierarchy6"/>
    <dgm:cxn modelId="{F111A61C-65EE-4569-8175-533A699FB525}" type="presOf" srcId="{CC414611-C1F7-457F-80F6-3B4D2D5C60BA}" destId="{354B1169-8E73-44E0-92F1-07D8421CC96B}" srcOrd="0" destOrd="0" presId="urn:microsoft.com/office/officeart/2005/8/layout/hierarchy6"/>
    <dgm:cxn modelId="{9A62D94B-185C-47AD-9920-4AA667526B59}" type="presOf" srcId="{B8AD3D18-D2DB-4763-898A-4FBC99F7AE3F}" destId="{971A31FB-875F-4E41-BDF7-C63B30EF225D}" srcOrd="0" destOrd="0" presId="urn:microsoft.com/office/officeart/2005/8/layout/hierarchy6"/>
    <dgm:cxn modelId="{5D7B8F4D-4558-4FC9-9785-198EFEDEF699}" type="presOf" srcId="{E0685D5B-1A04-4DA3-81AD-0B36991DB1CA}" destId="{55FFD4D0-FB22-4A9D-A3C2-E4578ED9A85D}" srcOrd="0" destOrd="0" presId="urn:microsoft.com/office/officeart/2005/8/layout/hierarchy6"/>
    <dgm:cxn modelId="{4C4C6509-02B0-429B-9B06-396D28F5545D}" type="presOf" srcId="{2B249C9E-D78C-4B06-ADAB-ACAC2941F435}" destId="{B8905C15-A7B5-44DE-AD6F-4C893990EB64}" srcOrd="0" destOrd="0" presId="urn:microsoft.com/office/officeart/2005/8/layout/hierarchy6"/>
    <dgm:cxn modelId="{6A2D6699-EADE-4A8B-BE6B-E8A961B74CC4}" type="presOf" srcId="{CDF86233-CEB3-47D8-8E86-AC2C66454A67}" destId="{B2D85816-2DAD-4885-9EB0-FCD18FEAD6DA}" srcOrd="0" destOrd="0" presId="urn:microsoft.com/office/officeart/2005/8/layout/hierarchy6"/>
    <dgm:cxn modelId="{46BFFEB0-7003-45E3-963D-890475442F47}" srcId="{CC414611-C1F7-457F-80F6-3B4D2D5C60BA}" destId="{CDF86233-CEB3-47D8-8E86-AC2C66454A67}" srcOrd="0" destOrd="0" parTransId="{3B29F238-045F-4D65-BD60-181F19D0ED7C}" sibTransId="{FD5C8923-D38C-4172-A5F6-FA9F86DC71F0}"/>
    <dgm:cxn modelId="{236064B0-1582-4AAB-8743-9413314AD46A}" type="presParOf" srcId="{55FFD4D0-FB22-4A9D-A3C2-E4578ED9A85D}" destId="{E0F43D9B-3425-47E9-BDB3-B41719252237}" srcOrd="0" destOrd="0" presId="urn:microsoft.com/office/officeart/2005/8/layout/hierarchy6"/>
    <dgm:cxn modelId="{32DB53A6-DC34-4C38-BCB7-1FD125427BF0}" type="presParOf" srcId="{E0F43D9B-3425-47E9-BDB3-B41719252237}" destId="{6B3C45F7-C2C1-4A49-99A3-A0CFD01DD898}" srcOrd="0" destOrd="0" presId="urn:microsoft.com/office/officeart/2005/8/layout/hierarchy6"/>
    <dgm:cxn modelId="{6C8525D5-C8CD-4A4E-B730-7D0AA6F41076}" type="presParOf" srcId="{6B3C45F7-C2C1-4A49-99A3-A0CFD01DD898}" destId="{F71627A4-0850-4F5E-A7D2-CD63FC329FA8}" srcOrd="0" destOrd="0" presId="urn:microsoft.com/office/officeart/2005/8/layout/hierarchy6"/>
    <dgm:cxn modelId="{9A5521D6-4966-488A-BBBC-185FCCD06BEA}" type="presParOf" srcId="{F71627A4-0850-4F5E-A7D2-CD63FC329FA8}" destId="{730C55E2-FA32-4A15-A64F-289250BD6541}" srcOrd="0" destOrd="0" presId="urn:microsoft.com/office/officeart/2005/8/layout/hierarchy6"/>
    <dgm:cxn modelId="{229DB0C1-D4FE-47D6-A979-EFAF3AFB6C09}" type="presParOf" srcId="{F71627A4-0850-4F5E-A7D2-CD63FC329FA8}" destId="{4C8927FE-6C71-4604-84A4-0207F5BC8EF1}" srcOrd="1" destOrd="0" presId="urn:microsoft.com/office/officeart/2005/8/layout/hierarchy6"/>
    <dgm:cxn modelId="{5D09C72A-B8A1-4ED0-8B54-D7731351C240}" type="presParOf" srcId="{4C8927FE-6C71-4604-84A4-0207F5BC8EF1}" destId="{AF7EE688-D1B9-4AF4-98CD-76963F65B67C}" srcOrd="0" destOrd="0" presId="urn:microsoft.com/office/officeart/2005/8/layout/hierarchy6"/>
    <dgm:cxn modelId="{2F21B052-0DC5-4665-83E4-101AAABF1E03}" type="presParOf" srcId="{4C8927FE-6C71-4604-84A4-0207F5BC8EF1}" destId="{991103E4-73FC-4290-BDCE-032B9996DE76}" srcOrd="1" destOrd="0" presId="urn:microsoft.com/office/officeart/2005/8/layout/hierarchy6"/>
    <dgm:cxn modelId="{4CC4FD99-26F5-4728-AE78-767C5CFC28E7}" type="presParOf" srcId="{991103E4-73FC-4290-BDCE-032B9996DE76}" destId="{354B1169-8E73-44E0-92F1-07D8421CC96B}" srcOrd="0" destOrd="0" presId="urn:microsoft.com/office/officeart/2005/8/layout/hierarchy6"/>
    <dgm:cxn modelId="{7DD1C098-D565-4C23-8DF7-B73F5D74EDD4}" type="presParOf" srcId="{991103E4-73FC-4290-BDCE-032B9996DE76}" destId="{36FB31DE-CACF-444D-9272-E192A6D37136}" srcOrd="1" destOrd="0" presId="urn:microsoft.com/office/officeart/2005/8/layout/hierarchy6"/>
    <dgm:cxn modelId="{BFC5887F-104B-4510-8327-2D9D36B67F93}" type="presParOf" srcId="{36FB31DE-CACF-444D-9272-E192A6D37136}" destId="{805A3512-7656-458D-B600-0EDAD4AB8FA9}" srcOrd="0" destOrd="0" presId="urn:microsoft.com/office/officeart/2005/8/layout/hierarchy6"/>
    <dgm:cxn modelId="{2A3213CD-C103-434E-AA8B-D3320B17068B}" type="presParOf" srcId="{36FB31DE-CACF-444D-9272-E192A6D37136}" destId="{D73B40AB-9040-4688-9AE1-1302F36ECDFB}" srcOrd="1" destOrd="0" presId="urn:microsoft.com/office/officeart/2005/8/layout/hierarchy6"/>
    <dgm:cxn modelId="{55CBD130-1FB8-4876-8945-F25A57A8E1C1}" type="presParOf" srcId="{D73B40AB-9040-4688-9AE1-1302F36ECDFB}" destId="{B2D85816-2DAD-4885-9EB0-FCD18FEAD6DA}" srcOrd="0" destOrd="0" presId="urn:microsoft.com/office/officeart/2005/8/layout/hierarchy6"/>
    <dgm:cxn modelId="{FD8ABF58-8E87-4A88-8C3B-1520D79CA91D}" type="presParOf" srcId="{D73B40AB-9040-4688-9AE1-1302F36ECDFB}" destId="{6E43AFCD-7F29-4C32-B9F7-0C968F338E10}" srcOrd="1" destOrd="0" presId="urn:microsoft.com/office/officeart/2005/8/layout/hierarchy6"/>
    <dgm:cxn modelId="{B69E11F9-A456-4796-8F93-FE97C8D6813F}" type="presParOf" srcId="{6E43AFCD-7F29-4C32-B9F7-0C968F338E10}" destId="{971A31FB-875F-4E41-BDF7-C63B30EF225D}" srcOrd="0" destOrd="0" presId="urn:microsoft.com/office/officeart/2005/8/layout/hierarchy6"/>
    <dgm:cxn modelId="{A541DFD2-5A05-4B47-9244-8B3D35FB4840}" type="presParOf" srcId="{6E43AFCD-7F29-4C32-B9F7-0C968F338E10}" destId="{08EF1D0B-3F87-4417-A772-AF4164D0AFA8}" srcOrd="1" destOrd="0" presId="urn:microsoft.com/office/officeart/2005/8/layout/hierarchy6"/>
    <dgm:cxn modelId="{DD9F03B8-BDA5-4B01-87A3-15A3332EBC4C}" type="presParOf" srcId="{08EF1D0B-3F87-4417-A772-AF4164D0AFA8}" destId="{748B2476-EF47-4952-A15F-3F8FC2F095A5}" srcOrd="0" destOrd="0" presId="urn:microsoft.com/office/officeart/2005/8/layout/hierarchy6"/>
    <dgm:cxn modelId="{A85D6439-2FC6-4C8D-B87F-CABEAF2E061D}" type="presParOf" srcId="{08EF1D0B-3F87-4417-A772-AF4164D0AFA8}" destId="{BEFF86EB-732F-4A6A-AF23-EACC7D8C1438}" srcOrd="1" destOrd="0" presId="urn:microsoft.com/office/officeart/2005/8/layout/hierarchy6"/>
    <dgm:cxn modelId="{FADF9196-5767-4403-84B9-49BD8B35DBB9}" type="presParOf" srcId="{BEFF86EB-732F-4A6A-AF23-EACC7D8C1438}" destId="{308E1ED9-441C-4A8E-ACB0-7AEF295D09EC}" srcOrd="0" destOrd="0" presId="urn:microsoft.com/office/officeart/2005/8/layout/hierarchy6"/>
    <dgm:cxn modelId="{262EE89B-B7F0-481D-B819-6A16C05B200F}" type="presParOf" srcId="{BEFF86EB-732F-4A6A-AF23-EACC7D8C1438}" destId="{183F8139-6D5A-4806-8C47-FDCB764A6C9B}" srcOrd="1" destOrd="0" presId="urn:microsoft.com/office/officeart/2005/8/layout/hierarchy6"/>
    <dgm:cxn modelId="{7987BD85-406A-4AAB-A037-0A9FD63E7D7C}" type="presParOf" srcId="{183F8139-6D5A-4806-8C47-FDCB764A6C9B}" destId="{4A22B5FC-CC78-4ADB-A552-A058592F049F}" srcOrd="0" destOrd="0" presId="urn:microsoft.com/office/officeart/2005/8/layout/hierarchy6"/>
    <dgm:cxn modelId="{7A612672-D80C-4E35-B7DC-CCCEDA0A5A62}" type="presParOf" srcId="{183F8139-6D5A-4806-8C47-FDCB764A6C9B}" destId="{33D30D73-6C1D-4707-B140-C6CF7596816E}" srcOrd="1" destOrd="0" presId="urn:microsoft.com/office/officeart/2005/8/layout/hierarchy6"/>
    <dgm:cxn modelId="{0FBAEBFF-BEFA-4033-A191-FAE087E6BCF5}" type="presParOf" srcId="{BEFF86EB-732F-4A6A-AF23-EACC7D8C1438}" destId="{882DD0C5-3570-4D26-81BF-518A6489E1BC}" srcOrd="2" destOrd="0" presId="urn:microsoft.com/office/officeart/2005/8/layout/hierarchy6"/>
    <dgm:cxn modelId="{CA3A4D8D-B967-406C-AE22-4A3980343C66}" type="presParOf" srcId="{BEFF86EB-732F-4A6A-AF23-EACC7D8C1438}" destId="{9D6F1601-8F05-473B-9823-D0C7A2AFF711}" srcOrd="3" destOrd="0" presId="urn:microsoft.com/office/officeart/2005/8/layout/hierarchy6"/>
    <dgm:cxn modelId="{6DB2B908-A43D-4105-9692-25AB72DAFA0B}" type="presParOf" srcId="{9D6F1601-8F05-473B-9823-D0C7A2AFF711}" destId="{DEF3D09E-7E7B-43F1-B9EA-87C9269270C3}" srcOrd="0" destOrd="0" presId="urn:microsoft.com/office/officeart/2005/8/layout/hierarchy6"/>
    <dgm:cxn modelId="{62998C47-4BC8-4E31-9A3C-4D483E0E552C}" type="presParOf" srcId="{9D6F1601-8F05-473B-9823-D0C7A2AFF711}" destId="{410165B0-2A87-4B93-A1FA-7967467E3537}" srcOrd="1" destOrd="0" presId="urn:microsoft.com/office/officeart/2005/8/layout/hierarchy6"/>
    <dgm:cxn modelId="{94300522-7039-4DB1-9185-08E8B735FCFE}" type="presParOf" srcId="{36FB31DE-CACF-444D-9272-E192A6D37136}" destId="{B8905C15-A7B5-44DE-AD6F-4C893990EB64}" srcOrd="2" destOrd="0" presId="urn:microsoft.com/office/officeart/2005/8/layout/hierarchy6"/>
    <dgm:cxn modelId="{5141D901-A998-41AA-90A8-51A89338C6C8}" type="presParOf" srcId="{36FB31DE-CACF-444D-9272-E192A6D37136}" destId="{64691373-141F-441E-B8ED-92EF6AA27AD3}" srcOrd="3" destOrd="0" presId="urn:microsoft.com/office/officeart/2005/8/layout/hierarchy6"/>
    <dgm:cxn modelId="{7122D668-45C0-4A71-A0D4-5C8726901EB9}" type="presParOf" srcId="{64691373-141F-441E-B8ED-92EF6AA27AD3}" destId="{883363F7-EFB4-435E-964C-9968E806D591}" srcOrd="0" destOrd="0" presId="urn:microsoft.com/office/officeart/2005/8/layout/hierarchy6"/>
    <dgm:cxn modelId="{C2840B82-86AA-4415-A6B3-067F390BA86B}" type="presParOf" srcId="{64691373-141F-441E-B8ED-92EF6AA27AD3}" destId="{1C727F98-3BF3-45B0-AC4A-A28EF61B7DE8}" srcOrd="1" destOrd="0" presId="urn:microsoft.com/office/officeart/2005/8/layout/hierarchy6"/>
    <dgm:cxn modelId="{E04E53F2-3C78-43C5-8B01-D60019E30613}" type="presParOf" srcId="{1C727F98-3BF3-45B0-AC4A-A28EF61B7DE8}" destId="{FA7EA90D-CC0C-4F55-B74A-AB708F245D55}" srcOrd="0" destOrd="0" presId="urn:microsoft.com/office/officeart/2005/8/layout/hierarchy6"/>
    <dgm:cxn modelId="{0CB5C670-D1A8-4C6D-B938-885FB5C0AB22}" type="presParOf" srcId="{1C727F98-3BF3-45B0-AC4A-A28EF61B7DE8}" destId="{F3414A37-67A2-41E9-8C64-A70B7527739E}" srcOrd="1" destOrd="0" presId="urn:microsoft.com/office/officeart/2005/8/layout/hierarchy6"/>
    <dgm:cxn modelId="{076BDAFD-7C1D-4768-BBC3-C7AA9740D2DD}" type="presParOf" srcId="{F3414A37-67A2-41E9-8C64-A70B7527739E}" destId="{A317479F-AAD5-4AE8-BA03-EE4CE2D87BA9}" srcOrd="0" destOrd="0" presId="urn:microsoft.com/office/officeart/2005/8/layout/hierarchy6"/>
    <dgm:cxn modelId="{0A2EEA59-3F1E-484A-BBE6-971FDE1090C3}" type="presParOf" srcId="{F3414A37-67A2-41E9-8C64-A70B7527739E}" destId="{EB5D15BB-B89F-44C7-A34E-3D87926A5BFA}" srcOrd="1" destOrd="0" presId="urn:microsoft.com/office/officeart/2005/8/layout/hierarchy6"/>
    <dgm:cxn modelId="{E4953F32-02FA-4072-8086-ED7A47201C51}" type="presParOf" srcId="{36FB31DE-CACF-444D-9272-E192A6D37136}" destId="{CA45938B-96C0-476E-9917-82A82965E5AA}" srcOrd="4" destOrd="0" presId="urn:microsoft.com/office/officeart/2005/8/layout/hierarchy6"/>
    <dgm:cxn modelId="{E3B6E603-8E89-413B-9414-A87910B28664}" type="presParOf" srcId="{36FB31DE-CACF-444D-9272-E192A6D37136}" destId="{34C71FEA-E3F8-42B6-A843-357CE1B2EBA1}" srcOrd="5" destOrd="0" presId="urn:microsoft.com/office/officeart/2005/8/layout/hierarchy6"/>
    <dgm:cxn modelId="{3AAAA1F2-5639-4629-B2AB-51F3C318443F}" type="presParOf" srcId="{34C71FEA-E3F8-42B6-A843-357CE1B2EBA1}" destId="{514FF0D7-54D9-48E8-9088-5AF4B30CDA06}" srcOrd="0" destOrd="0" presId="urn:microsoft.com/office/officeart/2005/8/layout/hierarchy6"/>
    <dgm:cxn modelId="{818608D8-7836-4BCE-8317-6ECD0D44F85F}" type="presParOf" srcId="{34C71FEA-E3F8-42B6-A843-357CE1B2EBA1}" destId="{21FA50AC-1103-4CAB-90E1-C9C3BCBC572B}" srcOrd="1" destOrd="0" presId="urn:microsoft.com/office/officeart/2005/8/layout/hierarchy6"/>
    <dgm:cxn modelId="{FCC21C93-C2F0-4249-B444-25ABF5F470E4}" type="presParOf" srcId="{21FA50AC-1103-4CAB-90E1-C9C3BCBC572B}" destId="{B4C0C496-245D-472A-9A2D-3A6426DAEF9B}" srcOrd="0" destOrd="0" presId="urn:microsoft.com/office/officeart/2005/8/layout/hierarchy6"/>
    <dgm:cxn modelId="{04A21F5C-E3F5-4435-8B99-A9E7F155DC1A}" type="presParOf" srcId="{21FA50AC-1103-4CAB-90E1-C9C3BCBC572B}" destId="{7F086CE5-AC78-4683-B776-27616996F2B3}" srcOrd="1" destOrd="0" presId="urn:microsoft.com/office/officeart/2005/8/layout/hierarchy6"/>
    <dgm:cxn modelId="{47E4F602-E76D-466D-AC80-2BADC6111440}" type="presParOf" srcId="{7F086CE5-AC78-4683-B776-27616996F2B3}" destId="{DF68DAE1-8E11-4100-8F55-BBB6DE842DAA}" srcOrd="0" destOrd="0" presId="urn:microsoft.com/office/officeart/2005/8/layout/hierarchy6"/>
    <dgm:cxn modelId="{CDF72A57-5219-4D4E-9DEE-FA079DA15A29}" type="presParOf" srcId="{7F086CE5-AC78-4683-B776-27616996F2B3}" destId="{A2B1BE65-FDDE-44E4-89FA-98FDA21665BB}" srcOrd="1" destOrd="0" presId="urn:microsoft.com/office/officeart/2005/8/layout/hierarchy6"/>
    <dgm:cxn modelId="{498972AC-6A7E-4BB2-A571-35951A3683D0}" type="presParOf" srcId="{55FFD4D0-FB22-4A9D-A3C2-E4578ED9A85D}" destId="{C873D4E3-232E-47B5-9E41-8073171789A3}"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0685D5B-1A04-4DA3-81AD-0B36991DB1CA}"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CC414611-C1F7-457F-80F6-3B4D2D5C60BA}">
      <dgm:prSet phldrT="[Text]" custT="1"/>
      <dgm:spPr>
        <a:solidFill>
          <a:schemeClr val="accent3">
            <a:lumMod val="75000"/>
          </a:schemeClr>
        </a:solidFill>
      </dgm:spPr>
      <dgm:t>
        <a:bodyPr/>
        <a:lstStyle/>
        <a:p>
          <a:r>
            <a:rPr lang="en-US" sz="1400" dirty="0"/>
            <a:t>Histology</a:t>
          </a:r>
        </a:p>
      </dgm:t>
    </dgm:pt>
    <dgm:pt modelId="{0B91949E-8A03-41B8-AF54-DEE569B5FC36}" type="parTrans" cxnId="{5513BD67-42BC-4968-808A-169F9B8C1DA1}">
      <dgm:prSet/>
      <dgm:spPr/>
      <dgm:t>
        <a:bodyPr/>
        <a:lstStyle/>
        <a:p>
          <a:endParaRPr lang="en-US"/>
        </a:p>
      </dgm:t>
    </dgm:pt>
    <dgm:pt modelId="{82C4C4E3-BD36-44F3-8839-23FCB4A6713B}" type="sibTrans" cxnId="{5513BD67-42BC-4968-808A-169F9B8C1DA1}">
      <dgm:prSet/>
      <dgm:spPr/>
      <dgm:t>
        <a:bodyPr/>
        <a:lstStyle/>
        <a:p>
          <a:endParaRPr lang="en-US"/>
        </a:p>
      </dgm:t>
    </dgm:pt>
    <dgm:pt modelId="{CDF86233-CEB3-47D8-8E86-AC2C66454A67}">
      <dgm:prSet phldrT="[Text]"/>
      <dgm:spPr>
        <a:solidFill>
          <a:schemeClr val="accent3">
            <a:lumMod val="75000"/>
          </a:schemeClr>
        </a:solidFill>
      </dgm:spPr>
      <dgm:t>
        <a:bodyPr/>
        <a:lstStyle/>
        <a:p>
          <a:r>
            <a:rPr lang="en-US" dirty="0"/>
            <a:t>Favorable Histology</a:t>
          </a:r>
        </a:p>
      </dgm:t>
    </dgm:pt>
    <dgm:pt modelId="{3B29F238-045F-4D65-BD60-181F19D0ED7C}" type="parTrans" cxnId="{46BFFEB0-7003-45E3-963D-890475442F47}">
      <dgm:prSet/>
      <dgm:spPr/>
      <dgm:t>
        <a:bodyPr/>
        <a:lstStyle/>
        <a:p>
          <a:endParaRPr lang="en-US"/>
        </a:p>
      </dgm:t>
    </dgm:pt>
    <dgm:pt modelId="{FD5C8923-D38C-4172-A5F6-FA9F86DC71F0}" type="sibTrans" cxnId="{46BFFEB0-7003-45E3-963D-890475442F47}">
      <dgm:prSet/>
      <dgm:spPr/>
      <dgm:t>
        <a:bodyPr/>
        <a:lstStyle/>
        <a:p>
          <a:endParaRPr lang="en-US"/>
        </a:p>
      </dgm:t>
    </dgm:pt>
    <dgm:pt modelId="{0E16C5F2-4B02-441F-9BDD-E54D76796162}">
      <dgm:prSet phldrT="[Text]"/>
      <dgm:spPr>
        <a:solidFill>
          <a:schemeClr val="accent3">
            <a:lumMod val="75000"/>
          </a:schemeClr>
        </a:solidFill>
      </dgm:spPr>
      <dgm:t>
        <a:bodyPr/>
        <a:lstStyle/>
        <a:p>
          <a:r>
            <a:rPr lang="en-US" dirty="0"/>
            <a:t>Regimen M </a:t>
          </a:r>
        </a:p>
        <a:p>
          <a:r>
            <a:rPr lang="en-US" dirty="0"/>
            <a:t>+Local XRT</a:t>
          </a:r>
        </a:p>
      </dgm:t>
    </dgm:pt>
    <dgm:pt modelId="{5695CF4E-0EC7-44DE-AD12-D3727D3A8203}" type="parTrans" cxnId="{6BB16D22-4364-409F-BB9B-AED6BC81CFA7}">
      <dgm:prSet/>
      <dgm:spPr/>
      <dgm:t>
        <a:bodyPr/>
        <a:lstStyle/>
        <a:p>
          <a:endParaRPr lang="en-US"/>
        </a:p>
      </dgm:t>
    </dgm:pt>
    <dgm:pt modelId="{3EC8CDCE-A8E4-4E65-A112-357C38F73A9F}" type="sibTrans" cxnId="{6BB16D22-4364-409F-BB9B-AED6BC81CFA7}">
      <dgm:prSet/>
      <dgm:spPr/>
      <dgm:t>
        <a:bodyPr/>
        <a:lstStyle/>
        <a:p>
          <a:endParaRPr lang="en-US"/>
        </a:p>
      </dgm:t>
    </dgm:pt>
    <dgm:pt modelId="{BFBF5CCA-99D6-439C-BDB7-11E7A68291BB}">
      <dgm:prSet phldrT="[Text]"/>
      <dgm:spPr>
        <a:solidFill>
          <a:schemeClr val="accent3">
            <a:lumMod val="75000"/>
          </a:schemeClr>
        </a:solidFill>
      </dgm:spPr>
      <dgm:t>
        <a:bodyPr/>
        <a:lstStyle/>
        <a:p>
          <a:r>
            <a:rPr lang="en-US" dirty="0"/>
            <a:t>DD4A </a:t>
          </a:r>
        </a:p>
        <a:p>
          <a:r>
            <a:rPr lang="en-US" dirty="0"/>
            <a:t>+Local XRT</a:t>
          </a:r>
        </a:p>
      </dgm:t>
    </dgm:pt>
    <dgm:pt modelId="{35418AFD-A354-4569-BB86-37B9284E0A8A}" type="parTrans" cxnId="{F0A4419E-FBA5-42D6-9290-EB6A12172F6B}">
      <dgm:prSet/>
      <dgm:spPr/>
      <dgm:t>
        <a:bodyPr/>
        <a:lstStyle/>
        <a:p>
          <a:endParaRPr lang="en-US"/>
        </a:p>
      </dgm:t>
    </dgm:pt>
    <dgm:pt modelId="{3754E3EA-4274-4091-8B54-A1EBADEC475B}" type="sibTrans" cxnId="{F0A4419E-FBA5-42D6-9290-EB6A12172F6B}">
      <dgm:prSet/>
      <dgm:spPr/>
      <dgm:t>
        <a:bodyPr/>
        <a:lstStyle/>
        <a:p>
          <a:endParaRPr lang="en-US"/>
        </a:p>
      </dgm:t>
    </dgm:pt>
    <dgm:pt modelId="{E5AFF5C0-B34D-41D1-86AA-063B8E895E0D}">
      <dgm:prSet phldrT="[Text]"/>
      <dgm:spPr>
        <a:solidFill>
          <a:schemeClr val="accent3">
            <a:lumMod val="75000"/>
          </a:schemeClr>
        </a:solidFill>
      </dgm:spPr>
      <dgm:t>
        <a:bodyPr/>
        <a:lstStyle/>
        <a:p>
          <a:r>
            <a:rPr lang="en-US" dirty="0"/>
            <a:t>Focal Anaplasia</a:t>
          </a:r>
        </a:p>
      </dgm:t>
    </dgm:pt>
    <dgm:pt modelId="{2B249C9E-D78C-4B06-ADAB-ACAC2941F435}" type="parTrans" cxnId="{7737C319-D1AA-44A4-B81A-65B6DD3D060E}">
      <dgm:prSet/>
      <dgm:spPr/>
      <dgm:t>
        <a:bodyPr/>
        <a:lstStyle/>
        <a:p>
          <a:endParaRPr lang="en-US"/>
        </a:p>
      </dgm:t>
    </dgm:pt>
    <dgm:pt modelId="{3F0C7CB7-0145-44B0-9538-294C4C6337B6}" type="sibTrans" cxnId="{7737C319-D1AA-44A4-B81A-65B6DD3D060E}">
      <dgm:prSet/>
      <dgm:spPr/>
      <dgm:t>
        <a:bodyPr/>
        <a:lstStyle/>
        <a:p>
          <a:endParaRPr lang="en-US"/>
        </a:p>
      </dgm:t>
    </dgm:pt>
    <dgm:pt modelId="{EC065AD4-A2F7-4223-B04A-2B10B654BDCB}">
      <dgm:prSet phldrT="[Text]"/>
      <dgm:spPr>
        <a:solidFill>
          <a:schemeClr val="accent3">
            <a:lumMod val="75000"/>
          </a:schemeClr>
        </a:solidFill>
      </dgm:spPr>
      <dgm:t>
        <a:bodyPr/>
        <a:lstStyle/>
        <a:p>
          <a:r>
            <a:rPr lang="en-US" dirty="0"/>
            <a:t>DD4A  </a:t>
          </a:r>
        </a:p>
        <a:p>
          <a:r>
            <a:rPr lang="en-US" dirty="0"/>
            <a:t>+ Local XRT</a:t>
          </a:r>
        </a:p>
      </dgm:t>
    </dgm:pt>
    <dgm:pt modelId="{87A40F80-08C1-454C-87B3-803D6DC5DF87}" type="parTrans" cxnId="{53B42781-62AE-4F42-81CB-8FF075722D0D}">
      <dgm:prSet/>
      <dgm:spPr/>
      <dgm:t>
        <a:bodyPr/>
        <a:lstStyle/>
        <a:p>
          <a:endParaRPr lang="en-US"/>
        </a:p>
      </dgm:t>
    </dgm:pt>
    <dgm:pt modelId="{8721D18E-A0C9-4011-B850-770AF7DDFF50}" type="sibTrans" cxnId="{53B42781-62AE-4F42-81CB-8FF075722D0D}">
      <dgm:prSet/>
      <dgm:spPr/>
      <dgm:t>
        <a:bodyPr/>
        <a:lstStyle/>
        <a:p>
          <a:endParaRPr lang="en-US"/>
        </a:p>
      </dgm:t>
    </dgm:pt>
    <dgm:pt modelId="{4D7B8E59-B3F3-43E7-BAED-59F91DF17083}">
      <dgm:prSet custT="1"/>
      <dgm:spPr>
        <a:solidFill>
          <a:schemeClr val="accent3">
            <a:lumMod val="75000"/>
          </a:schemeClr>
        </a:solidFill>
      </dgm:spPr>
      <dgm:t>
        <a:bodyPr/>
        <a:lstStyle/>
        <a:p>
          <a:r>
            <a:rPr lang="en-US" sz="2000" b="1" dirty="0"/>
            <a:t>Stage III</a:t>
          </a:r>
        </a:p>
      </dgm:t>
    </dgm:pt>
    <dgm:pt modelId="{EEE8CD31-4670-49D6-982E-2D9385C15084}" type="parTrans" cxnId="{7B45820D-8B07-44D7-89FB-CB0F01DF9170}">
      <dgm:prSet/>
      <dgm:spPr/>
      <dgm:t>
        <a:bodyPr/>
        <a:lstStyle/>
        <a:p>
          <a:endParaRPr lang="en-US"/>
        </a:p>
      </dgm:t>
    </dgm:pt>
    <dgm:pt modelId="{09451E3C-33A5-4A91-92C2-8F63196D5083}" type="sibTrans" cxnId="{7B45820D-8B07-44D7-89FB-CB0F01DF9170}">
      <dgm:prSet/>
      <dgm:spPr/>
      <dgm:t>
        <a:bodyPr/>
        <a:lstStyle/>
        <a:p>
          <a:endParaRPr lang="en-US"/>
        </a:p>
      </dgm:t>
    </dgm:pt>
    <dgm:pt modelId="{AB4A1AF2-7663-4BC3-B6C7-8946ADFD9CFD}">
      <dgm:prSet phldrT="[Text]"/>
      <dgm:spPr>
        <a:solidFill>
          <a:schemeClr val="accent3">
            <a:lumMod val="75000"/>
          </a:schemeClr>
        </a:solidFill>
      </dgm:spPr>
      <dgm:t>
        <a:bodyPr/>
        <a:lstStyle/>
        <a:p>
          <a:r>
            <a:rPr lang="en-US" dirty="0"/>
            <a:t>Diffuse Anaplasia</a:t>
          </a:r>
        </a:p>
      </dgm:t>
    </dgm:pt>
    <dgm:pt modelId="{AD23D167-628B-4CF3-AF1F-D95E3BED6C73}" type="parTrans" cxnId="{50E1B9E8-E319-499B-B3DF-429BF729B24B}">
      <dgm:prSet/>
      <dgm:spPr/>
      <dgm:t>
        <a:bodyPr/>
        <a:lstStyle/>
        <a:p>
          <a:endParaRPr lang="en-US"/>
        </a:p>
      </dgm:t>
    </dgm:pt>
    <dgm:pt modelId="{5676EA9F-D297-4364-B7C0-95A24FA9E362}" type="sibTrans" cxnId="{50E1B9E8-E319-499B-B3DF-429BF729B24B}">
      <dgm:prSet/>
      <dgm:spPr/>
      <dgm:t>
        <a:bodyPr/>
        <a:lstStyle/>
        <a:p>
          <a:endParaRPr lang="en-US"/>
        </a:p>
      </dgm:t>
    </dgm:pt>
    <dgm:pt modelId="{DC6E205C-3098-4AC7-AE7D-A948B31A1EBB}">
      <dgm:prSet/>
      <dgm:spPr>
        <a:solidFill>
          <a:schemeClr val="accent3">
            <a:lumMod val="75000"/>
          </a:schemeClr>
        </a:solidFill>
      </dgm:spPr>
      <dgm:t>
        <a:bodyPr/>
        <a:lstStyle/>
        <a:p>
          <a:r>
            <a:rPr lang="en-US" dirty="0"/>
            <a:t>HRR </a:t>
          </a:r>
        </a:p>
        <a:p>
          <a:r>
            <a:rPr lang="en-US" dirty="0"/>
            <a:t>+ Local XRT</a:t>
          </a:r>
        </a:p>
      </dgm:t>
    </dgm:pt>
    <dgm:pt modelId="{F8597E22-078A-469C-9D25-ED3742752D8C}" type="parTrans" cxnId="{329D37E0-5CEA-4F04-BFAB-024FB8B1C6F5}">
      <dgm:prSet/>
      <dgm:spPr/>
      <dgm:t>
        <a:bodyPr/>
        <a:lstStyle/>
        <a:p>
          <a:endParaRPr lang="en-US"/>
        </a:p>
      </dgm:t>
    </dgm:pt>
    <dgm:pt modelId="{086F2B59-D2BD-4AE5-9080-BBBD3362C3F9}" type="sibTrans" cxnId="{329D37E0-5CEA-4F04-BFAB-024FB8B1C6F5}">
      <dgm:prSet/>
      <dgm:spPr/>
      <dgm:t>
        <a:bodyPr/>
        <a:lstStyle/>
        <a:p>
          <a:endParaRPr lang="en-US"/>
        </a:p>
      </dgm:t>
    </dgm:pt>
    <dgm:pt modelId="{754B385E-97B1-4FD9-B64A-1FD01014DEEE}">
      <dgm:prSet phldrT="[Text]"/>
      <dgm:spPr>
        <a:solidFill>
          <a:schemeClr val="accent3">
            <a:lumMod val="75000"/>
          </a:schemeClr>
        </a:solidFill>
      </dgm:spPr>
      <dgm:t>
        <a:bodyPr/>
        <a:lstStyle/>
        <a:p>
          <a:r>
            <a:rPr lang="en-US" dirty="0"/>
            <a:t>DD4A  + Local XRT</a:t>
          </a:r>
        </a:p>
      </dgm:t>
    </dgm:pt>
    <dgm:pt modelId="{07E5AC63-0F08-41FE-9B66-0DD4D162BB3D}" type="parTrans" cxnId="{A360EAC3-327C-4D60-B8E0-FD4D25287EF5}">
      <dgm:prSet/>
      <dgm:spPr/>
      <dgm:t>
        <a:bodyPr/>
        <a:lstStyle/>
        <a:p>
          <a:endParaRPr lang="en-US"/>
        </a:p>
      </dgm:t>
    </dgm:pt>
    <dgm:pt modelId="{62DE2F03-E15A-4BC6-8220-E2EB71FFEFF7}" type="sibTrans" cxnId="{A360EAC3-327C-4D60-B8E0-FD4D25287EF5}">
      <dgm:prSet/>
      <dgm:spPr/>
      <dgm:t>
        <a:bodyPr/>
        <a:lstStyle/>
        <a:p>
          <a:endParaRPr lang="en-US"/>
        </a:p>
      </dgm:t>
    </dgm:pt>
    <dgm:pt modelId="{55FFD4D0-FB22-4A9D-A3C2-E4578ED9A85D}" type="pres">
      <dgm:prSet presAssocID="{E0685D5B-1A04-4DA3-81AD-0B36991DB1CA}" presName="mainComposite" presStyleCnt="0">
        <dgm:presLayoutVars>
          <dgm:chPref val="1"/>
          <dgm:dir/>
          <dgm:animOne val="branch"/>
          <dgm:animLvl val="lvl"/>
          <dgm:resizeHandles val="exact"/>
        </dgm:presLayoutVars>
      </dgm:prSet>
      <dgm:spPr/>
      <dgm:t>
        <a:bodyPr/>
        <a:lstStyle/>
        <a:p>
          <a:endParaRPr lang="en-US"/>
        </a:p>
      </dgm:t>
    </dgm:pt>
    <dgm:pt modelId="{E0F43D9B-3425-47E9-BDB3-B41719252237}" type="pres">
      <dgm:prSet presAssocID="{E0685D5B-1A04-4DA3-81AD-0B36991DB1CA}" presName="hierFlow" presStyleCnt="0"/>
      <dgm:spPr/>
    </dgm:pt>
    <dgm:pt modelId="{6B3C45F7-C2C1-4A49-99A3-A0CFD01DD898}" type="pres">
      <dgm:prSet presAssocID="{E0685D5B-1A04-4DA3-81AD-0B36991DB1CA}" presName="hierChild1" presStyleCnt="0">
        <dgm:presLayoutVars>
          <dgm:chPref val="1"/>
          <dgm:animOne val="branch"/>
          <dgm:animLvl val="lvl"/>
        </dgm:presLayoutVars>
      </dgm:prSet>
      <dgm:spPr/>
    </dgm:pt>
    <dgm:pt modelId="{F71627A4-0850-4F5E-A7D2-CD63FC329FA8}" type="pres">
      <dgm:prSet presAssocID="{4D7B8E59-B3F3-43E7-BAED-59F91DF17083}" presName="Name14" presStyleCnt="0"/>
      <dgm:spPr/>
    </dgm:pt>
    <dgm:pt modelId="{730C55E2-FA32-4A15-A64F-289250BD6541}" type="pres">
      <dgm:prSet presAssocID="{4D7B8E59-B3F3-43E7-BAED-59F91DF17083}" presName="level1Shape" presStyleLbl="node0" presStyleIdx="0" presStyleCnt="1" custScaleX="93481" custScaleY="67387" custLinFactNeighborX="-273" custLinFactNeighborY="-1454">
        <dgm:presLayoutVars>
          <dgm:chPref val="3"/>
        </dgm:presLayoutVars>
      </dgm:prSet>
      <dgm:spPr/>
      <dgm:t>
        <a:bodyPr/>
        <a:lstStyle/>
        <a:p>
          <a:endParaRPr lang="en-US"/>
        </a:p>
      </dgm:t>
    </dgm:pt>
    <dgm:pt modelId="{4C8927FE-6C71-4604-84A4-0207F5BC8EF1}" type="pres">
      <dgm:prSet presAssocID="{4D7B8E59-B3F3-43E7-BAED-59F91DF17083}" presName="hierChild2" presStyleCnt="0"/>
      <dgm:spPr/>
    </dgm:pt>
    <dgm:pt modelId="{AF7EE688-D1B9-4AF4-98CD-76963F65B67C}" type="pres">
      <dgm:prSet presAssocID="{0B91949E-8A03-41B8-AF54-DEE569B5FC36}" presName="Name19" presStyleLbl="parChTrans1D2" presStyleIdx="0" presStyleCnt="1"/>
      <dgm:spPr/>
      <dgm:t>
        <a:bodyPr/>
        <a:lstStyle/>
        <a:p>
          <a:endParaRPr lang="en-US"/>
        </a:p>
      </dgm:t>
    </dgm:pt>
    <dgm:pt modelId="{991103E4-73FC-4290-BDCE-032B9996DE76}" type="pres">
      <dgm:prSet presAssocID="{CC414611-C1F7-457F-80F6-3B4D2D5C60BA}" presName="Name21" presStyleCnt="0"/>
      <dgm:spPr/>
    </dgm:pt>
    <dgm:pt modelId="{354B1169-8E73-44E0-92F1-07D8421CC96B}" type="pres">
      <dgm:prSet presAssocID="{CC414611-C1F7-457F-80F6-3B4D2D5C60BA}" presName="level2Shape" presStyleLbl="node2" presStyleIdx="0" presStyleCnt="1" custScaleX="91454" custScaleY="29756" custLinFactNeighborX="-273" custLinFactNeighborY="-1454"/>
      <dgm:spPr/>
      <dgm:t>
        <a:bodyPr/>
        <a:lstStyle/>
        <a:p>
          <a:endParaRPr lang="en-US"/>
        </a:p>
      </dgm:t>
    </dgm:pt>
    <dgm:pt modelId="{36FB31DE-CACF-444D-9272-E192A6D37136}" type="pres">
      <dgm:prSet presAssocID="{CC414611-C1F7-457F-80F6-3B4D2D5C60BA}" presName="hierChild3" presStyleCnt="0"/>
      <dgm:spPr/>
    </dgm:pt>
    <dgm:pt modelId="{805A3512-7656-458D-B600-0EDAD4AB8FA9}" type="pres">
      <dgm:prSet presAssocID="{3B29F238-045F-4D65-BD60-181F19D0ED7C}" presName="Name19" presStyleLbl="parChTrans1D3" presStyleIdx="0" presStyleCnt="3"/>
      <dgm:spPr/>
      <dgm:t>
        <a:bodyPr/>
        <a:lstStyle/>
        <a:p>
          <a:endParaRPr lang="en-US"/>
        </a:p>
      </dgm:t>
    </dgm:pt>
    <dgm:pt modelId="{D73B40AB-9040-4688-9AE1-1302F36ECDFB}" type="pres">
      <dgm:prSet presAssocID="{CDF86233-CEB3-47D8-8E86-AC2C66454A67}" presName="Name21" presStyleCnt="0"/>
      <dgm:spPr/>
    </dgm:pt>
    <dgm:pt modelId="{B2D85816-2DAD-4885-9EB0-FCD18FEAD6DA}" type="pres">
      <dgm:prSet presAssocID="{CDF86233-CEB3-47D8-8E86-AC2C66454A67}" presName="level2Shape" presStyleLbl="node3" presStyleIdx="0" presStyleCnt="3" custScaleX="79410" custScaleY="34486" custLinFactNeighborX="-273" custLinFactNeighborY="-1454"/>
      <dgm:spPr/>
      <dgm:t>
        <a:bodyPr/>
        <a:lstStyle/>
        <a:p>
          <a:endParaRPr lang="en-US"/>
        </a:p>
      </dgm:t>
    </dgm:pt>
    <dgm:pt modelId="{6E43AFCD-7F29-4C32-B9F7-0C968F338E10}" type="pres">
      <dgm:prSet presAssocID="{CDF86233-CEB3-47D8-8E86-AC2C66454A67}" presName="hierChild3" presStyleCnt="0"/>
      <dgm:spPr/>
    </dgm:pt>
    <dgm:pt modelId="{B67F8AE4-688A-49BA-8435-CB50F2012D08}" type="pres">
      <dgm:prSet presAssocID="{07E5AC63-0F08-41FE-9B66-0DD4D162BB3D}" presName="Name19" presStyleLbl="parChTrans1D4" presStyleIdx="0" presStyleCnt="5"/>
      <dgm:spPr/>
      <dgm:t>
        <a:bodyPr/>
        <a:lstStyle/>
        <a:p>
          <a:endParaRPr lang="en-US"/>
        </a:p>
      </dgm:t>
    </dgm:pt>
    <dgm:pt modelId="{C982970E-25B2-4DC9-B958-F4AD5283B378}" type="pres">
      <dgm:prSet presAssocID="{754B385E-97B1-4FD9-B64A-1FD01014DEEE}" presName="Name21" presStyleCnt="0"/>
      <dgm:spPr/>
    </dgm:pt>
    <dgm:pt modelId="{39E9E245-39DE-4C79-89B2-8D02409B4D44}" type="pres">
      <dgm:prSet presAssocID="{754B385E-97B1-4FD9-B64A-1FD01014DEEE}" presName="level2Shape" presStyleLbl="node4" presStyleIdx="0" presStyleCnt="5" custScaleX="69032" custScaleY="47369" custLinFactNeighborX="-273" custLinFactNeighborY="-1454"/>
      <dgm:spPr/>
      <dgm:t>
        <a:bodyPr/>
        <a:lstStyle/>
        <a:p>
          <a:endParaRPr lang="en-US"/>
        </a:p>
      </dgm:t>
    </dgm:pt>
    <dgm:pt modelId="{5C46ADD0-2664-4B0A-8028-46EA7A443079}" type="pres">
      <dgm:prSet presAssocID="{754B385E-97B1-4FD9-B64A-1FD01014DEEE}" presName="hierChild3" presStyleCnt="0"/>
      <dgm:spPr/>
    </dgm:pt>
    <dgm:pt modelId="{308E1ED9-441C-4A8E-ACB0-7AEF295D09EC}" type="pres">
      <dgm:prSet presAssocID="{5695CF4E-0EC7-44DE-AD12-D3727D3A8203}" presName="Name19" presStyleLbl="parChTrans1D4" presStyleIdx="1" presStyleCnt="5"/>
      <dgm:spPr/>
      <dgm:t>
        <a:bodyPr/>
        <a:lstStyle/>
        <a:p>
          <a:endParaRPr lang="en-US"/>
        </a:p>
      </dgm:t>
    </dgm:pt>
    <dgm:pt modelId="{183F8139-6D5A-4806-8C47-FDCB764A6C9B}" type="pres">
      <dgm:prSet presAssocID="{0E16C5F2-4B02-441F-9BDD-E54D76796162}" presName="Name21" presStyleCnt="0"/>
      <dgm:spPr/>
    </dgm:pt>
    <dgm:pt modelId="{4A22B5FC-CC78-4ADB-A552-A058592F049F}" type="pres">
      <dgm:prSet presAssocID="{0E16C5F2-4B02-441F-9BDD-E54D76796162}" presName="level2Shape" presStyleLbl="node4" presStyleIdx="1" presStyleCnt="5" custScaleX="61805" custScaleY="48678" custLinFactNeighborX="-273" custLinFactNeighborY="-1454"/>
      <dgm:spPr/>
      <dgm:t>
        <a:bodyPr/>
        <a:lstStyle/>
        <a:p>
          <a:endParaRPr lang="en-US"/>
        </a:p>
      </dgm:t>
    </dgm:pt>
    <dgm:pt modelId="{33D30D73-6C1D-4707-B140-C6CF7596816E}" type="pres">
      <dgm:prSet presAssocID="{0E16C5F2-4B02-441F-9BDD-E54D76796162}" presName="hierChild3" presStyleCnt="0"/>
      <dgm:spPr/>
    </dgm:pt>
    <dgm:pt modelId="{882DD0C5-3570-4D26-81BF-518A6489E1BC}" type="pres">
      <dgm:prSet presAssocID="{35418AFD-A354-4569-BB86-37B9284E0A8A}" presName="Name19" presStyleLbl="parChTrans1D4" presStyleIdx="2" presStyleCnt="5"/>
      <dgm:spPr/>
      <dgm:t>
        <a:bodyPr/>
        <a:lstStyle/>
        <a:p>
          <a:endParaRPr lang="en-US"/>
        </a:p>
      </dgm:t>
    </dgm:pt>
    <dgm:pt modelId="{9D6F1601-8F05-473B-9823-D0C7A2AFF711}" type="pres">
      <dgm:prSet presAssocID="{BFBF5CCA-99D6-439C-BDB7-11E7A68291BB}" presName="Name21" presStyleCnt="0"/>
      <dgm:spPr/>
    </dgm:pt>
    <dgm:pt modelId="{DEF3D09E-7E7B-43F1-B9EA-87C9269270C3}" type="pres">
      <dgm:prSet presAssocID="{BFBF5CCA-99D6-439C-BDB7-11E7A68291BB}" presName="level2Shape" presStyleLbl="node4" presStyleIdx="2" presStyleCnt="5" custScaleX="57989" custScaleY="49916"/>
      <dgm:spPr/>
      <dgm:t>
        <a:bodyPr/>
        <a:lstStyle/>
        <a:p>
          <a:endParaRPr lang="en-US"/>
        </a:p>
      </dgm:t>
    </dgm:pt>
    <dgm:pt modelId="{410165B0-2A87-4B93-A1FA-7967467E3537}" type="pres">
      <dgm:prSet presAssocID="{BFBF5CCA-99D6-439C-BDB7-11E7A68291BB}" presName="hierChild3" presStyleCnt="0"/>
      <dgm:spPr/>
    </dgm:pt>
    <dgm:pt modelId="{B8905C15-A7B5-44DE-AD6F-4C893990EB64}" type="pres">
      <dgm:prSet presAssocID="{2B249C9E-D78C-4B06-ADAB-ACAC2941F435}" presName="Name19" presStyleLbl="parChTrans1D3" presStyleIdx="1" presStyleCnt="3"/>
      <dgm:spPr/>
      <dgm:t>
        <a:bodyPr/>
        <a:lstStyle/>
        <a:p>
          <a:endParaRPr lang="en-US"/>
        </a:p>
      </dgm:t>
    </dgm:pt>
    <dgm:pt modelId="{64691373-141F-441E-B8ED-92EF6AA27AD3}" type="pres">
      <dgm:prSet presAssocID="{E5AFF5C0-B34D-41D1-86AA-063B8E895E0D}" presName="Name21" presStyleCnt="0"/>
      <dgm:spPr/>
    </dgm:pt>
    <dgm:pt modelId="{883363F7-EFB4-435E-964C-9968E806D591}" type="pres">
      <dgm:prSet presAssocID="{E5AFF5C0-B34D-41D1-86AA-063B8E895E0D}" presName="level2Shape" presStyleLbl="node3" presStyleIdx="1" presStyleCnt="3" custScaleX="74033" custScaleY="28020" custLinFactNeighborX="-273" custLinFactNeighborY="-1454"/>
      <dgm:spPr/>
      <dgm:t>
        <a:bodyPr/>
        <a:lstStyle/>
        <a:p>
          <a:endParaRPr lang="en-US"/>
        </a:p>
      </dgm:t>
    </dgm:pt>
    <dgm:pt modelId="{1C727F98-3BF3-45B0-AC4A-A28EF61B7DE8}" type="pres">
      <dgm:prSet presAssocID="{E5AFF5C0-B34D-41D1-86AA-063B8E895E0D}" presName="hierChild3" presStyleCnt="0"/>
      <dgm:spPr/>
    </dgm:pt>
    <dgm:pt modelId="{FA7EA90D-CC0C-4F55-B74A-AB708F245D55}" type="pres">
      <dgm:prSet presAssocID="{87A40F80-08C1-454C-87B3-803D6DC5DF87}" presName="Name19" presStyleLbl="parChTrans1D4" presStyleIdx="3" presStyleCnt="5"/>
      <dgm:spPr/>
      <dgm:t>
        <a:bodyPr/>
        <a:lstStyle/>
        <a:p>
          <a:endParaRPr lang="en-US"/>
        </a:p>
      </dgm:t>
    </dgm:pt>
    <dgm:pt modelId="{F3414A37-67A2-41E9-8C64-A70B7527739E}" type="pres">
      <dgm:prSet presAssocID="{EC065AD4-A2F7-4223-B04A-2B10B654BDCB}" presName="Name21" presStyleCnt="0"/>
      <dgm:spPr/>
    </dgm:pt>
    <dgm:pt modelId="{A317479F-AAD5-4AE8-BA03-EE4CE2D87BA9}" type="pres">
      <dgm:prSet presAssocID="{EC065AD4-A2F7-4223-B04A-2B10B654BDCB}" presName="level2Shape" presStyleLbl="node4" presStyleIdx="3" presStyleCnt="5" custScaleX="66705" custScaleY="51532" custLinFactNeighborX="-273" custLinFactNeighborY="-1454"/>
      <dgm:spPr/>
      <dgm:t>
        <a:bodyPr/>
        <a:lstStyle/>
        <a:p>
          <a:endParaRPr lang="en-US"/>
        </a:p>
      </dgm:t>
    </dgm:pt>
    <dgm:pt modelId="{EB5D15BB-B89F-44C7-A34E-3D87926A5BFA}" type="pres">
      <dgm:prSet presAssocID="{EC065AD4-A2F7-4223-B04A-2B10B654BDCB}" presName="hierChild3" presStyleCnt="0"/>
      <dgm:spPr/>
    </dgm:pt>
    <dgm:pt modelId="{CA45938B-96C0-476E-9917-82A82965E5AA}" type="pres">
      <dgm:prSet presAssocID="{AD23D167-628B-4CF3-AF1F-D95E3BED6C73}" presName="Name19" presStyleLbl="parChTrans1D3" presStyleIdx="2" presStyleCnt="3"/>
      <dgm:spPr/>
      <dgm:t>
        <a:bodyPr/>
        <a:lstStyle/>
        <a:p>
          <a:endParaRPr lang="en-US"/>
        </a:p>
      </dgm:t>
    </dgm:pt>
    <dgm:pt modelId="{34C71FEA-E3F8-42B6-A843-357CE1B2EBA1}" type="pres">
      <dgm:prSet presAssocID="{AB4A1AF2-7663-4BC3-B6C7-8946ADFD9CFD}" presName="Name21" presStyleCnt="0"/>
      <dgm:spPr/>
    </dgm:pt>
    <dgm:pt modelId="{514FF0D7-54D9-48E8-9088-5AF4B30CDA06}" type="pres">
      <dgm:prSet presAssocID="{AB4A1AF2-7663-4BC3-B6C7-8946ADFD9CFD}" presName="level2Shape" presStyleLbl="node3" presStyleIdx="2" presStyleCnt="3" custScaleX="76443" custScaleY="28020" custLinFactNeighborX="-273" custLinFactNeighborY="-1454"/>
      <dgm:spPr/>
      <dgm:t>
        <a:bodyPr/>
        <a:lstStyle/>
        <a:p>
          <a:endParaRPr lang="en-US"/>
        </a:p>
      </dgm:t>
    </dgm:pt>
    <dgm:pt modelId="{21FA50AC-1103-4CAB-90E1-C9C3BCBC572B}" type="pres">
      <dgm:prSet presAssocID="{AB4A1AF2-7663-4BC3-B6C7-8946ADFD9CFD}" presName="hierChild3" presStyleCnt="0"/>
      <dgm:spPr/>
    </dgm:pt>
    <dgm:pt modelId="{B4C0C496-245D-472A-9A2D-3A6426DAEF9B}" type="pres">
      <dgm:prSet presAssocID="{F8597E22-078A-469C-9D25-ED3742752D8C}" presName="Name19" presStyleLbl="parChTrans1D4" presStyleIdx="4" presStyleCnt="5"/>
      <dgm:spPr/>
      <dgm:t>
        <a:bodyPr/>
        <a:lstStyle/>
        <a:p>
          <a:endParaRPr lang="en-US"/>
        </a:p>
      </dgm:t>
    </dgm:pt>
    <dgm:pt modelId="{7F086CE5-AC78-4683-B776-27616996F2B3}" type="pres">
      <dgm:prSet presAssocID="{DC6E205C-3098-4AC7-AE7D-A948B31A1EBB}" presName="Name21" presStyleCnt="0"/>
      <dgm:spPr/>
    </dgm:pt>
    <dgm:pt modelId="{DF68DAE1-8E11-4100-8F55-BBB6DE842DAA}" type="pres">
      <dgm:prSet presAssocID="{DC6E205C-3098-4AC7-AE7D-A948B31A1EBB}" presName="level2Shape" presStyleLbl="node4" presStyleIdx="4" presStyleCnt="5" custScaleX="70366" custScaleY="43582" custLinFactNeighborX="-273" custLinFactNeighborY="-1454"/>
      <dgm:spPr/>
      <dgm:t>
        <a:bodyPr/>
        <a:lstStyle/>
        <a:p>
          <a:endParaRPr lang="en-US"/>
        </a:p>
      </dgm:t>
    </dgm:pt>
    <dgm:pt modelId="{A2B1BE65-FDDE-44E4-89FA-98FDA21665BB}" type="pres">
      <dgm:prSet presAssocID="{DC6E205C-3098-4AC7-AE7D-A948B31A1EBB}" presName="hierChild3" presStyleCnt="0"/>
      <dgm:spPr/>
    </dgm:pt>
    <dgm:pt modelId="{C873D4E3-232E-47B5-9E41-8073171789A3}" type="pres">
      <dgm:prSet presAssocID="{E0685D5B-1A04-4DA3-81AD-0B36991DB1CA}" presName="bgShapesFlow" presStyleCnt="0"/>
      <dgm:spPr/>
    </dgm:pt>
  </dgm:ptLst>
  <dgm:cxnLst>
    <dgm:cxn modelId="{C16EFB47-0DC3-4B9F-BF5C-CD4CB6F1B9BF}" type="presOf" srcId="{DC6E205C-3098-4AC7-AE7D-A948B31A1EBB}" destId="{DF68DAE1-8E11-4100-8F55-BBB6DE842DAA}" srcOrd="0" destOrd="0" presId="urn:microsoft.com/office/officeart/2005/8/layout/hierarchy6"/>
    <dgm:cxn modelId="{50E1B9E8-E319-499B-B3DF-429BF729B24B}" srcId="{CC414611-C1F7-457F-80F6-3B4D2D5C60BA}" destId="{AB4A1AF2-7663-4BC3-B6C7-8946ADFD9CFD}" srcOrd="2" destOrd="0" parTransId="{AD23D167-628B-4CF3-AF1F-D95E3BED6C73}" sibTransId="{5676EA9F-D297-4364-B7C0-95A24FA9E362}"/>
    <dgm:cxn modelId="{6BC1FCF8-0FBD-43C0-96D0-4383409C59D0}" type="presOf" srcId="{BFBF5CCA-99D6-439C-BDB7-11E7A68291BB}" destId="{DEF3D09E-7E7B-43F1-B9EA-87C9269270C3}" srcOrd="0" destOrd="0" presId="urn:microsoft.com/office/officeart/2005/8/layout/hierarchy6"/>
    <dgm:cxn modelId="{4A309702-230A-4FB2-98B1-A7EC81730CCB}" type="presOf" srcId="{35418AFD-A354-4569-BB86-37B9284E0A8A}" destId="{882DD0C5-3570-4D26-81BF-518A6489E1BC}" srcOrd="0" destOrd="0" presId="urn:microsoft.com/office/officeart/2005/8/layout/hierarchy6"/>
    <dgm:cxn modelId="{6BB16D22-4364-409F-BB9B-AED6BC81CFA7}" srcId="{754B385E-97B1-4FD9-B64A-1FD01014DEEE}" destId="{0E16C5F2-4B02-441F-9BDD-E54D76796162}" srcOrd="0" destOrd="0" parTransId="{5695CF4E-0EC7-44DE-AD12-D3727D3A8203}" sibTransId="{3EC8CDCE-A8E4-4E65-A112-357C38F73A9F}"/>
    <dgm:cxn modelId="{53B42781-62AE-4F42-81CB-8FF075722D0D}" srcId="{E5AFF5C0-B34D-41D1-86AA-063B8E895E0D}" destId="{EC065AD4-A2F7-4223-B04A-2B10B654BDCB}" srcOrd="0" destOrd="0" parTransId="{87A40F80-08C1-454C-87B3-803D6DC5DF87}" sibTransId="{8721D18E-A0C9-4011-B850-770AF7DDFF50}"/>
    <dgm:cxn modelId="{6035DA90-DD1E-432B-8386-A910E64047AF}" type="presOf" srcId="{3B29F238-045F-4D65-BD60-181F19D0ED7C}" destId="{805A3512-7656-458D-B600-0EDAD4AB8FA9}" srcOrd="0" destOrd="0" presId="urn:microsoft.com/office/officeart/2005/8/layout/hierarchy6"/>
    <dgm:cxn modelId="{4B283F10-96FB-4CC0-B9C3-024C34324E1A}" type="presOf" srcId="{2B249C9E-D78C-4B06-ADAB-ACAC2941F435}" destId="{B8905C15-A7B5-44DE-AD6F-4C893990EB64}" srcOrd="0" destOrd="0" presId="urn:microsoft.com/office/officeart/2005/8/layout/hierarchy6"/>
    <dgm:cxn modelId="{71956B1E-C6C9-48AF-9B35-FB3BAEC34665}" type="presOf" srcId="{0E16C5F2-4B02-441F-9BDD-E54D76796162}" destId="{4A22B5FC-CC78-4ADB-A552-A058592F049F}" srcOrd="0" destOrd="0" presId="urn:microsoft.com/office/officeart/2005/8/layout/hierarchy6"/>
    <dgm:cxn modelId="{B4B461AB-C2D9-4C44-8611-98D3D94BC1AD}" type="presOf" srcId="{E0685D5B-1A04-4DA3-81AD-0B36991DB1CA}" destId="{55FFD4D0-FB22-4A9D-A3C2-E4578ED9A85D}" srcOrd="0" destOrd="0" presId="urn:microsoft.com/office/officeart/2005/8/layout/hierarchy6"/>
    <dgm:cxn modelId="{0822CDD4-229D-4ABB-8472-6F52FEF0ABEC}" type="presOf" srcId="{F8597E22-078A-469C-9D25-ED3742752D8C}" destId="{B4C0C496-245D-472A-9A2D-3A6426DAEF9B}" srcOrd="0" destOrd="0" presId="urn:microsoft.com/office/officeart/2005/8/layout/hierarchy6"/>
    <dgm:cxn modelId="{7B45820D-8B07-44D7-89FB-CB0F01DF9170}" srcId="{E0685D5B-1A04-4DA3-81AD-0B36991DB1CA}" destId="{4D7B8E59-B3F3-43E7-BAED-59F91DF17083}" srcOrd="0" destOrd="0" parTransId="{EEE8CD31-4670-49D6-982E-2D9385C15084}" sibTransId="{09451E3C-33A5-4A91-92C2-8F63196D5083}"/>
    <dgm:cxn modelId="{5513BD67-42BC-4968-808A-169F9B8C1DA1}" srcId="{4D7B8E59-B3F3-43E7-BAED-59F91DF17083}" destId="{CC414611-C1F7-457F-80F6-3B4D2D5C60BA}" srcOrd="0" destOrd="0" parTransId="{0B91949E-8A03-41B8-AF54-DEE569B5FC36}" sibTransId="{82C4C4E3-BD36-44F3-8839-23FCB4A6713B}"/>
    <dgm:cxn modelId="{A360EAC3-327C-4D60-B8E0-FD4D25287EF5}" srcId="{CDF86233-CEB3-47D8-8E86-AC2C66454A67}" destId="{754B385E-97B1-4FD9-B64A-1FD01014DEEE}" srcOrd="0" destOrd="0" parTransId="{07E5AC63-0F08-41FE-9B66-0DD4D162BB3D}" sibTransId="{62DE2F03-E15A-4BC6-8220-E2EB71FFEFF7}"/>
    <dgm:cxn modelId="{F0F4A73C-F58D-46AC-98BF-9B07C4774503}" type="presOf" srcId="{CDF86233-CEB3-47D8-8E86-AC2C66454A67}" destId="{B2D85816-2DAD-4885-9EB0-FCD18FEAD6DA}" srcOrd="0" destOrd="0" presId="urn:microsoft.com/office/officeart/2005/8/layout/hierarchy6"/>
    <dgm:cxn modelId="{F0A4419E-FBA5-42D6-9290-EB6A12172F6B}" srcId="{754B385E-97B1-4FD9-B64A-1FD01014DEEE}" destId="{BFBF5CCA-99D6-439C-BDB7-11E7A68291BB}" srcOrd="1" destOrd="0" parTransId="{35418AFD-A354-4569-BB86-37B9284E0A8A}" sibTransId="{3754E3EA-4274-4091-8B54-A1EBADEC475B}"/>
    <dgm:cxn modelId="{7737C319-D1AA-44A4-B81A-65B6DD3D060E}" srcId="{CC414611-C1F7-457F-80F6-3B4D2D5C60BA}" destId="{E5AFF5C0-B34D-41D1-86AA-063B8E895E0D}" srcOrd="1" destOrd="0" parTransId="{2B249C9E-D78C-4B06-ADAB-ACAC2941F435}" sibTransId="{3F0C7CB7-0145-44B0-9538-294C4C6337B6}"/>
    <dgm:cxn modelId="{1B30D2AC-B5AB-4E2B-93BB-EA7A01AFAA0D}" type="presOf" srcId="{AB4A1AF2-7663-4BC3-B6C7-8946ADFD9CFD}" destId="{514FF0D7-54D9-48E8-9088-5AF4B30CDA06}" srcOrd="0" destOrd="0" presId="urn:microsoft.com/office/officeart/2005/8/layout/hierarchy6"/>
    <dgm:cxn modelId="{CADB8E86-2481-4785-94FE-8DAF3BC51F74}" type="presOf" srcId="{0B91949E-8A03-41B8-AF54-DEE569B5FC36}" destId="{AF7EE688-D1B9-4AF4-98CD-76963F65B67C}" srcOrd="0" destOrd="0" presId="urn:microsoft.com/office/officeart/2005/8/layout/hierarchy6"/>
    <dgm:cxn modelId="{3CA332D9-ACA6-486B-AF9D-F12B361113CA}" type="presOf" srcId="{CC414611-C1F7-457F-80F6-3B4D2D5C60BA}" destId="{354B1169-8E73-44E0-92F1-07D8421CC96B}" srcOrd="0" destOrd="0" presId="urn:microsoft.com/office/officeart/2005/8/layout/hierarchy6"/>
    <dgm:cxn modelId="{329D37E0-5CEA-4F04-BFAB-024FB8B1C6F5}" srcId="{AB4A1AF2-7663-4BC3-B6C7-8946ADFD9CFD}" destId="{DC6E205C-3098-4AC7-AE7D-A948B31A1EBB}" srcOrd="0" destOrd="0" parTransId="{F8597E22-078A-469C-9D25-ED3742752D8C}" sibTransId="{086F2B59-D2BD-4AE5-9080-BBBD3362C3F9}"/>
    <dgm:cxn modelId="{CE33BE37-8964-4E94-9089-8C707332DB3D}" type="presOf" srcId="{E5AFF5C0-B34D-41D1-86AA-063B8E895E0D}" destId="{883363F7-EFB4-435E-964C-9968E806D591}" srcOrd="0" destOrd="0" presId="urn:microsoft.com/office/officeart/2005/8/layout/hierarchy6"/>
    <dgm:cxn modelId="{354FCF81-4BCD-4E39-99FF-0B0022C06D22}" type="presOf" srcId="{4D7B8E59-B3F3-43E7-BAED-59F91DF17083}" destId="{730C55E2-FA32-4A15-A64F-289250BD6541}" srcOrd="0" destOrd="0" presId="urn:microsoft.com/office/officeart/2005/8/layout/hierarchy6"/>
    <dgm:cxn modelId="{E4E9DC8D-5B5A-4CF2-B3E6-C8D23897F764}" type="presOf" srcId="{754B385E-97B1-4FD9-B64A-1FD01014DEEE}" destId="{39E9E245-39DE-4C79-89B2-8D02409B4D44}" srcOrd="0" destOrd="0" presId="urn:microsoft.com/office/officeart/2005/8/layout/hierarchy6"/>
    <dgm:cxn modelId="{E146F2E4-4438-4D76-8521-516B744E42A8}" type="presOf" srcId="{AD23D167-628B-4CF3-AF1F-D95E3BED6C73}" destId="{CA45938B-96C0-476E-9917-82A82965E5AA}" srcOrd="0" destOrd="0" presId="urn:microsoft.com/office/officeart/2005/8/layout/hierarchy6"/>
    <dgm:cxn modelId="{B9419B8B-4988-4CB6-AFE1-8219A01B1257}" type="presOf" srcId="{5695CF4E-0EC7-44DE-AD12-D3727D3A8203}" destId="{308E1ED9-441C-4A8E-ACB0-7AEF295D09EC}" srcOrd="0" destOrd="0" presId="urn:microsoft.com/office/officeart/2005/8/layout/hierarchy6"/>
    <dgm:cxn modelId="{CC82979D-CB98-43E4-AD59-75FA798E8275}" type="presOf" srcId="{07E5AC63-0F08-41FE-9B66-0DD4D162BB3D}" destId="{B67F8AE4-688A-49BA-8435-CB50F2012D08}" srcOrd="0" destOrd="0" presId="urn:microsoft.com/office/officeart/2005/8/layout/hierarchy6"/>
    <dgm:cxn modelId="{FC266E40-0848-45D6-B0C6-6E0CF9E67607}" type="presOf" srcId="{EC065AD4-A2F7-4223-B04A-2B10B654BDCB}" destId="{A317479F-AAD5-4AE8-BA03-EE4CE2D87BA9}" srcOrd="0" destOrd="0" presId="urn:microsoft.com/office/officeart/2005/8/layout/hierarchy6"/>
    <dgm:cxn modelId="{46BFFEB0-7003-45E3-963D-890475442F47}" srcId="{CC414611-C1F7-457F-80F6-3B4D2D5C60BA}" destId="{CDF86233-CEB3-47D8-8E86-AC2C66454A67}" srcOrd="0" destOrd="0" parTransId="{3B29F238-045F-4D65-BD60-181F19D0ED7C}" sibTransId="{FD5C8923-D38C-4172-A5F6-FA9F86DC71F0}"/>
    <dgm:cxn modelId="{5D626AA0-8E09-44E3-968C-29D0A2F23E55}" type="presOf" srcId="{87A40F80-08C1-454C-87B3-803D6DC5DF87}" destId="{FA7EA90D-CC0C-4F55-B74A-AB708F245D55}" srcOrd="0" destOrd="0" presId="urn:microsoft.com/office/officeart/2005/8/layout/hierarchy6"/>
    <dgm:cxn modelId="{4114B022-685E-4178-969D-87B3972B0984}" type="presParOf" srcId="{55FFD4D0-FB22-4A9D-A3C2-E4578ED9A85D}" destId="{E0F43D9B-3425-47E9-BDB3-B41719252237}" srcOrd="0" destOrd="0" presId="urn:microsoft.com/office/officeart/2005/8/layout/hierarchy6"/>
    <dgm:cxn modelId="{6AD5CF2C-3D40-480B-BFFA-B57728387ECB}" type="presParOf" srcId="{E0F43D9B-3425-47E9-BDB3-B41719252237}" destId="{6B3C45F7-C2C1-4A49-99A3-A0CFD01DD898}" srcOrd="0" destOrd="0" presId="urn:microsoft.com/office/officeart/2005/8/layout/hierarchy6"/>
    <dgm:cxn modelId="{5827D360-7E2F-4007-91DD-58349E7A14A4}" type="presParOf" srcId="{6B3C45F7-C2C1-4A49-99A3-A0CFD01DD898}" destId="{F71627A4-0850-4F5E-A7D2-CD63FC329FA8}" srcOrd="0" destOrd="0" presId="urn:microsoft.com/office/officeart/2005/8/layout/hierarchy6"/>
    <dgm:cxn modelId="{0BD8A765-4464-4965-A3D1-E496098D6E42}" type="presParOf" srcId="{F71627A4-0850-4F5E-A7D2-CD63FC329FA8}" destId="{730C55E2-FA32-4A15-A64F-289250BD6541}" srcOrd="0" destOrd="0" presId="urn:microsoft.com/office/officeart/2005/8/layout/hierarchy6"/>
    <dgm:cxn modelId="{8446BBD1-55C2-4609-8BED-106CB3CE869E}" type="presParOf" srcId="{F71627A4-0850-4F5E-A7D2-CD63FC329FA8}" destId="{4C8927FE-6C71-4604-84A4-0207F5BC8EF1}" srcOrd="1" destOrd="0" presId="urn:microsoft.com/office/officeart/2005/8/layout/hierarchy6"/>
    <dgm:cxn modelId="{1EED33E6-9F92-4C14-9342-D6F7BAE2EC3F}" type="presParOf" srcId="{4C8927FE-6C71-4604-84A4-0207F5BC8EF1}" destId="{AF7EE688-D1B9-4AF4-98CD-76963F65B67C}" srcOrd="0" destOrd="0" presId="urn:microsoft.com/office/officeart/2005/8/layout/hierarchy6"/>
    <dgm:cxn modelId="{7B0B4BD6-6CE3-4492-BDF3-24DED3E09716}" type="presParOf" srcId="{4C8927FE-6C71-4604-84A4-0207F5BC8EF1}" destId="{991103E4-73FC-4290-BDCE-032B9996DE76}" srcOrd="1" destOrd="0" presId="urn:microsoft.com/office/officeart/2005/8/layout/hierarchy6"/>
    <dgm:cxn modelId="{94C1EBAD-EABD-4258-B4FF-E420EEB8CAE9}" type="presParOf" srcId="{991103E4-73FC-4290-BDCE-032B9996DE76}" destId="{354B1169-8E73-44E0-92F1-07D8421CC96B}" srcOrd="0" destOrd="0" presId="urn:microsoft.com/office/officeart/2005/8/layout/hierarchy6"/>
    <dgm:cxn modelId="{2CB1AC28-0B35-4D15-8CC7-3856DC5E8912}" type="presParOf" srcId="{991103E4-73FC-4290-BDCE-032B9996DE76}" destId="{36FB31DE-CACF-444D-9272-E192A6D37136}" srcOrd="1" destOrd="0" presId="urn:microsoft.com/office/officeart/2005/8/layout/hierarchy6"/>
    <dgm:cxn modelId="{480E385B-D499-4F25-BDEB-1C9626C9C83C}" type="presParOf" srcId="{36FB31DE-CACF-444D-9272-E192A6D37136}" destId="{805A3512-7656-458D-B600-0EDAD4AB8FA9}" srcOrd="0" destOrd="0" presId="urn:microsoft.com/office/officeart/2005/8/layout/hierarchy6"/>
    <dgm:cxn modelId="{F8A7012B-A830-44E1-80D7-9D4F609D88F7}" type="presParOf" srcId="{36FB31DE-CACF-444D-9272-E192A6D37136}" destId="{D73B40AB-9040-4688-9AE1-1302F36ECDFB}" srcOrd="1" destOrd="0" presId="urn:microsoft.com/office/officeart/2005/8/layout/hierarchy6"/>
    <dgm:cxn modelId="{96825454-699E-493E-80B4-4336FC5382FE}" type="presParOf" srcId="{D73B40AB-9040-4688-9AE1-1302F36ECDFB}" destId="{B2D85816-2DAD-4885-9EB0-FCD18FEAD6DA}" srcOrd="0" destOrd="0" presId="urn:microsoft.com/office/officeart/2005/8/layout/hierarchy6"/>
    <dgm:cxn modelId="{860C9A7F-844E-43FA-88C7-25749BF4FDA0}" type="presParOf" srcId="{D73B40AB-9040-4688-9AE1-1302F36ECDFB}" destId="{6E43AFCD-7F29-4C32-B9F7-0C968F338E10}" srcOrd="1" destOrd="0" presId="urn:microsoft.com/office/officeart/2005/8/layout/hierarchy6"/>
    <dgm:cxn modelId="{AA1F56F1-8A2F-4384-AFDC-D4527623A7E4}" type="presParOf" srcId="{6E43AFCD-7F29-4C32-B9F7-0C968F338E10}" destId="{B67F8AE4-688A-49BA-8435-CB50F2012D08}" srcOrd="0" destOrd="0" presId="urn:microsoft.com/office/officeart/2005/8/layout/hierarchy6"/>
    <dgm:cxn modelId="{5168E4BB-A77A-4E31-86F7-A71971F25590}" type="presParOf" srcId="{6E43AFCD-7F29-4C32-B9F7-0C968F338E10}" destId="{C982970E-25B2-4DC9-B958-F4AD5283B378}" srcOrd="1" destOrd="0" presId="urn:microsoft.com/office/officeart/2005/8/layout/hierarchy6"/>
    <dgm:cxn modelId="{58D92E08-243C-4C67-8253-CF9981E1BC05}" type="presParOf" srcId="{C982970E-25B2-4DC9-B958-F4AD5283B378}" destId="{39E9E245-39DE-4C79-89B2-8D02409B4D44}" srcOrd="0" destOrd="0" presId="urn:microsoft.com/office/officeart/2005/8/layout/hierarchy6"/>
    <dgm:cxn modelId="{09E2C8A0-3E02-4F43-80AB-F77CCB4EECB9}" type="presParOf" srcId="{C982970E-25B2-4DC9-B958-F4AD5283B378}" destId="{5C46ADD0-2664-4B0A-8028-46EA7A443079}" srcOrd="1" destOrd="0" presId="urn:microsoft.com/office/officeart/2005/8/layout/hierarchy6"/>
    <dgm:cxn modelId="{6B2FE327-A8EE-4A49-8CC9-C4D90E9C73EB}" type="presParOf" srcId="{5C46ADD0-2664-4B0A-8028-46EA7A443079}" destId="{308E1ED9-441C-4A8E-ACB0-7AEF295D09EC}" srcOrd="0" destOrd="0" presId="urn:microsoft.com/office/officeart/2005/8/layout/hierarchy6"/>
    <dgm:cxn modelId="{AB1F81A6-04FC-4B2A-BF65-D9BF70A92526}" type="presParOf" srcId="{5C46ADD0-2664-4B0A-8028-46EA7A443079}" destId="{183F8139-6D5A-4806-8C47-FDCB764A6C9B}" srcOrd="1" destOrd="0" presId="urn:microsoft.com/office/officeart/2005/8/layout/hierarchy6"/>
    <dgm:cxn modelId="{4BB8B236-727E-40BB-AC96-BB805C89159C}" type="presParOf" srcId="{183F8139-6D5A-4806-8C47-FDCB764A6C9B}" destId="{4A22B5FC-CC78-4ADB-A552-A058592F049F}" srcOrd="0" destOrd="0" presId="urn:microsoft.com/office/officeart/2005/8/layout/hierarchy6"/>
    <dgm:cxn modelId="{6EB9D4CA-B71F-45F9-86A6-45ABDE901E6C}" type="presParOf" srcId="{183F8139-6D5A-4806-8C47-FDCB764A6C9B}" destId="{33D30D73-6C1D-4707-B140-C6CF7596816E}" srcOrd="1" destOrd="0" presId="urn:microsoft.com/office/officeart/2005/8/layout/hierarchy6"/>
    <dgm:cxn modelId="{CD38B960-79A7-402F-B15B-8572604A30F2}" type="presParOf" srcId="{5C46ADD0-2664-4B0A-8028-46EA7A443079}" destId="{882DD0C5-3570-4D26-81BF-518A6489E1BC}" srcOrd="2" destOrd="0" presId="urn:microsoft.com/office/officeart/2005/8/layout/hierarchy6"/>
    <dgm:cxn modelId="{32F2F351-4B63-4979-8819-4CB3CCED6DFC}" type="presParOf" srcId="{5C46ADD0-2664-4B0A-8028-46EA7A443079}" destId="{9D6F1601-8F05-473B-9823-D0C7A2AFF711}" srcOrd="3" destOrd="0" presId="urn:microsoft.com/office/officeart/2005/8/layout/hierarchy6"/>
    <dgm:cxn modelId="{E2467DE3-0EA9-465F-B33E-1D68473DC275}" type="presParOf" srcId="{9D6F1601-8F05-473B-9823-D0C7A2AFF711}" destId="{DEF3D09E-7E7B-43F1-B9EA-87C9269270C3}" srcOrd="0" destOrd="0" presId="urn:microsoft.com/office/officeart/2005/8/layout/hierarchy6"/>
    <dgm:cxn modelId="{F0E89F3A-3871-4775-A962-83F3D0F4F7B2}" type="presParOf" srcId="{9D6F1601-8F05-473B-9823-D0C7A2AFF711}" destId="{410165B0-2A87-4B93-A1FA-7967467E3537}" srcOrd="1" destOrd="0" presId="urn:microsoft.com/office/officeart/2005/8/layout/hierarchy6"/>
    <dgm:cxn modelId="{D6442F54-C790-491D-B200-6F2638D98745}" type="presParOf" srcId="{36FB31DE-CACF-444D-9272-E192A6D37136}" destId="{B8905C15-A7B5-44DE-AD6F-4C893990EB64}" srcOrd="2" destOrd="0" presId="urn:microsoft.com/office/officeart/2005/8/layout/hierarchy6"/>
    <dgm:cxn modelId="{B9D3044B-76BF-4492-BFE4-D7BC74D98793}" type="presParOf" srcId="{36FB31DE-CACF-444D-9272-E192A6D37136}" destId="{64691373-141F-441E-B8ED-92EF6AA27AD3}" srcOrd="3" destOrd="0" presId="urn:microsoft.com/office/officeart/2005/8/layout/hierarchy6"/>
    <dgm:cxn modelId="{63239D41-3563-4E94-8275-52285C7872F2}" type="presParOf" srcId="{64691373-141F-441E-B8ED-92EF6AA27AD3}" destId="{883363F7-EFB4-435E-964C-9968E806D591}" srcOrd="0" destOrd="0" presId="urn:microsoft.com/office/officeart/2005/8/layout/hierarchy6"/>
    <dgm:cxn modelId="{88C5B425-A710-4ADB-B64A-2FC11C39035A}" type="presParOf" srcId="{64691373-141F-441E-B8ED-92EF6AA27AD3}" destId="{1C727F98-3BF3-45B0-AC4A-A28EF61B7DE8}" srcOrd="1" destOrd="0" presId="urn:microsoft.com/office/officeart/2005/8/layout/hierarchy6"/>
    <dgm:cxn modelId="{441FE2A4-6FD1-4F09-B2A8-3F38DC235405}" type="presParOf" srcId="{1C727F98-3BF3-45B0-AC4A-A28EF61B7DE8}" destId="{FA7EA90D-CC0C-4F55-B74A-AB708F245D55}" srcOrd="0" destOrd="0" presId="urn:microsoft.com/office/officeart/2005/8/layout/hierarchy6"/>
    <dgm:cxn modelId="{ADE7DC27-24DF-4B48-A427-0321908D094B}" type="presParOf" srcId="{1C727F98-3BF3-45B0-AC4A-A28EF61B7DE8}" destId="{F3414A37-67A2-41E9-8C64-A70B7527739E}" srcOrd="1" destOrd="0" presId="urn:microsoft.com/office/officeart/2005/8/layout/hierarchy6"/>
    <dgm:cxn modelId="{E76CBDA1-94BC-41E2-98D2-9411E9B9E544}" type="presParOf" srcId="{F3414A37-67A2-41E9-8C64-A70B7527739E}" destId="{A317479F-AAD5-4AE8-BA03-EE4CE2D87BA9}" srcOrd="0" destOrd="0" presId="urn:microsoft.com/office/officeart/2005/8/layout/hierarchy6"/>
    <dgm:cxn modelId="{B70459CF-5755-4B6B-8B8D-D054AD8F399B}" type="presParOf" srcId="{F3414A37-67A2-41E9-8C64-A70B7527739E}" destId="{EB5D15BB-B89F-44C7-A34E-3D87926A5BFA}" srcOrd="1" destOrd="0" presId="urn:microsoft.com/office/officeart/2005/8/layout/hierarchy6"/>
    <dgm:cxn modelId="{E8B76CD5-7CD1-4450-9DBD-47D27D41D67A}" type="presParOf" srcId="{36FB31DE-CACF-444D-9272-E192A6D37136}" destId="{CA45938B-96C0-476E-9917-82A82965E5AA}" srcOrd="4" destOrd="0" presId="urn:microsoft.com/office/officeart/2005/8/layout/hierarchy6"/>
    <dgm:cxn modelId="{9F7449DD-381C-41A9-AEB0-163A298B17CE}" type="presParOf" srcId="{36FB31DE-CACF-444D-9272-E192A6D37136}" destId="{34C71FEA-E3F8-42B6-A843-357CE1B2EBA1}" srcOrd="5" destOrd="0" presId="urn:microsoft.com/office/officeart/2005/8/layout/hierarchy6"/>
    <dgm:cxn modelId="{FD355378-CB32-4063-B87B-8BC45C146903}" type="presParOf" srcId="{34C71FEA-E3F8-42B6-A843-357CE1B2EBA1}" destId="{514FF0D7-54D9-48E8-9088-5AF4B30CDA06}" srcOrd="0" destOrd="0" presId="urn:microsoft.com/office/officeart/2005/8/layout/hierarchy6"/>
    <dgm:cxn modelId="{F90FBC84-4CFD-4794-B204-F06AE2A07886}" type="presParOf" srcId="{34C71FEA-E3F8-42B6-A843-357CE1B2EBA1}" destId="{21FA50AC-1103-4CAB-90E1-C9C3BCBC572B}" srcOrd="1" destOrd="0" presId="urn:microsoft.com/office/officeart/2005/8/layout/hierarchy6"/>
    <dgm:cxn modelId="{082E2491-383E-4665-BCC9-4EAE026738A9}" type="presParOf" srcId="{21FA50AC-1103-4CAB-90E1-C9C3BCBC572B}" destId="{B4C0C496-245D-472A-9A2D-3A6426DAEF9B}" srcOrd="0" destOrd="0" presId="urn:microsoft.com/office/officeart/2005/8/layout/hierarchy6"/>
    <dgm:cxn modelId="{0F3AA0C5-46D5-4761-8607-25D461DD2952}" type="presParOf" srcId="{21FA50AC-1103-4CAB-90E1-C9C3BCBC572B}" destId="{7F086CE5-AC78-4683-B776-27616996F2B3}" srcOrd="1" destOrd="0" presId="urn:microsoft.com/office/officeart/2005/8/layout/hierarchy6"/>
    <dgm:cxn modelId="{0B41B00A-2C9B-4DBA-9BA5-3EC15EB6CC6D}" type="presParOf" srcId="{7F086CE5-AC78-4683-B776-27616996F2B3}" destId="{DF68DAE1-8E11-4100-8F55-BBB6DE842DAA}" srcOrd="0" destOrd="0" presId="urn:microsoft.com/office/officeart/2005/8/layout/hierarchy6"/>
    <dgm:cxn modelId="{459794D0-4F4C-4A43-8446-4503CB10CA5F}" type="presParOf" srcId="{7F086CE5-AC78-4683-B776-27616996F2B3}" destId="{A2B1BE65-FDDE-44E4-89FA-98FDA21665BB}" srcOrd="1" destOrd="0" presId="urn:microsoft.com/office/officeart/2005/8/layout/hierarchy6"/>
    <dgm:cxn modelId="{F2840B61-F189-492A-95EC-AD5243A69B07}" type="presParOf" srcId="{55FFD4D0-FB22-4A9D-A3C2-E4578ED9A85D}" destId="{C873D4E3-232E-47B5-9E41-8073171789A3}"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0685D5B-1A04-4DA3-81AD-0B36991DB1CA}"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CC414611-C1F7-457F-80F6-3B4D2D5C60BA}">
      <dgm:prSet phldrT="[Text]" custT="1"/>
      <dgm:spPr>
        <a:solidFill>
          <a:schemeClr val="accent2">
            <a:lumMod val="75000"/>
          </a:schemeClr>
        </a:solidFill>
        <a:ln w="12700"/>
      </dgm:spPr>
      <dgm:t>
        <a:bodyPr/>
        <a:lstStyle/>
        <a:p>
          <a:r>
            <a:rPr lang="en-US" sz="1400" dirty="0"/>
            <a:t>Histology</a:t>
          </a:r>
        </a:p>
      </dgm:t>
    </dgm:pt>
    <dgm:pt modelId="{0B91949E-8A03-41B8-AF54-DEE569B5FC36}" type="parTrans" cxnId="{5513BD67-42BC-4968-808A-169F9B8C1DA1}">
      <dgm:prSet/>
      <dgm:spPr/>
      <dgm:t>
        <a:bodyPr/>
        <a:lstStyle/>
        <a:p>
          <a:endParaRPr lang="en-US"/>
        </a:p>
      </dgm:t>
    </dgm:pt>
    <dgm:pt modelId="{82C4C4E3-BD36-44F3-8839-23FCB4A6713B}" type="sibTrans" cxnId="{5513BD67-42BC-4968-808A-169F9B8C1DA1}">
      <dgm:prSet/>
      <dgm:spPr/>
      <dgm:t>
        <a:bodyPr/>
        <a:lstStyle/>
        <a:p>
          <a:endParaRPr lang="en-US"/>
        </a:p>
      </dgm:t>
    </dgm:pt>
    <dgm:pt modelId="{CDF86233-CEB3-47D8-8E86-AC2C66454A67}">
      <dgm:prSet phldrT="[Text]"/>
      <dgm:spPr>
        <a:solidFill>
          <a:schemeClr val="accent2">
            <a:lumMod val="75000"/>
          </a:schemeClr>
        </a:solidFill>
        <a:ln w="12700"/>
      </dgm:spPr>
      <dgm:t>
        <a:bodyPr/>
        <a:lstStyle/>
        <a:p>
          <a:r>
            <a:rPr lang="en-US" dirty="0"/>
            <a:t>Favorable Histology</a:t>
          </a:r>
        </a:p>
      </dgm:t>
    </dgm:pt>
    <dgm:pt modelId="{3B29F238-045F-4D65-BD60-181F19D0ED7C}" type="parTrans" cxnId="{46BFFEB0-7003-45E3-963D-890475442F47}">
      <dgm:prSet/>
      <dgm:spPr/>
      <dgm:t>
        <a:bodyPr/>
        <a:lstStyle/>
        <a:p>
          <a:endParaRPr lang="en-US"/>
        </a:p>
      </dgm:t>
    </dgm:pt>
    <dgm:pt modelId="{FD5C8923-D38C-4172-A5F6-FA9F86DC71F0}" type="sibTrans" cxnId="{46BFFEB0-7003-45E3-963D-890475442F47}">
      <dgm:prSet/>
      <dgm:spPr/>
      <dgm:t>
        <a:bodyPr/>
        <a:lstStyle/>
        <a:p>
          <a:endParaRPr lang="en-US"/>
        </a:p>
      </dgm:t>
    </dgm:pt>
    <dgm:pt modelId="{0E16C5F2-4B02-441F-9BDD-E54D76796162}">
      <dgm:prSet phldrT="[Text]"/>
      <dgm:spPr>
        <a:solidFill>
          <a:schemeClr val="accent2">
            <a:lumMod val="75000"/>
          </a:schemeClr>
        </a:solidFill>
        <a:ln w="12700"/>
      </dgm:spPr>
      <dgm:t>
        <a:bodyPr/>
        <a:lstStyle/>
        <a:p>
          <a:r>
            <a:rPr lang="en-US" dirty="0"/>
            <a:t>Regimen M </a:t>
          </a:r>
        </a:p>
        <a:p>
          <a:r>
            <a:rPr lang="en-US" dirty="0"/>
            <a:t>+XRT</a:t>
          </a:r>
        </a:p>
      </dgm:t>
    </dgm:pt>
    <dgm:pt modelId="{5695CF4E-0EC7-44DE-AD12-D3727D3A8203}" type="parTrans" cxnId="{6BB16D22-4364-409F-BB9B-AED6BC81CFA7}">
      <dgm:prSet/>
      <dgm:spPr/>
      <dgm:t>
        <a:bodyPr/>
        <a:lstStyle/>
        <a:p>
          <a:endParaRPr lang="en-US"/>
        </a:p>
      </dgm:t>
    </dgm:pt>
    <dgm:pt modelId="{3EC8CDCE-A8E4-4E65-A112-357C38F73A9F}" type="sibTrans" cxnId="{6BB16D22-4364-409F-BB9B-AED6BC81CFA7}">
      <dgm:prSet/>
      <dgm:spPr/>
      <dgm:t>
        <a:bodyPr/>
        <a:lstStyle/>
        <a:p>
          <a:endParaRPr lang="en-US"/>
        </a:p>
      </dgm:t>
    </dgm:pt>
    <dgm:pt modelId="{BFBF5CCA-99D6-439C-BDB7-11E7A68291BB}">
      <dgm:prSet phldrT="[Text]"/>
      <dgm:spPr>
        <a:solidFill>
          <a:schemeClr val="accent2">
            <a:lumMod val="75000"/>
          </a:schemeClr>
        </a:solidFill>
        <a:ln w="12700"/>
      </dgm:spPr>
      <dgm:t>
        <a:bodyPr/>
        <a:lstStyle/>
        <a:p>
          <a:r>
            <a:rPr lang="en-US" dirty="0"/>
            <a:t>CR at Week 6 </a:t>
          </a:r>
        </a:p>
      </dgm:t>
    </dgm:pt>
    <dgm:pt modelId="{35418AFD-A354-4569-BB86-37B9284E0A8A}" type="parTrans" cxnId="{F0A4419E-FBA5-42D6-9290-EB6A12172F6B}">
      <dgm:prSet/>
      <dgm:spPr/>
      <dgm:t>
        <a:bodyPr/>
        <a:lstStyle/>
        <a:p>
          <a:endParaRPr lang="en-US"/>
        </a:p>
      </dgm:t>
    </dgm:pt>
    <dgm:pt modelId="{3754E3EA-4274-4091-8B54-A1EBADEC475B}" type="sibTrans" cxnId="{F0A4419E-FBA5-42D6-9290-EB6A12172F6B}">
      <dgm:prSet/>
      <dgm:spPr/>
      <dgm:t>
        <a:bodyPr/>
        <a:lstStyle/>
        <a:p>
          <a:endParaRPr lang="en-US"/>
        </a:p>
      </dgm:t>
    </dgm:pt>
    <dgm:pt modelId="{E5AFF5C0-B34D-41D1-86AA-063B8E895E0D}">
      <dgm:prSet phldrT="[Text]"/>
      <dgm:spPr>
        <a:solidFill>
          <a:schemeClr val="accent2">
            <a:lumMod val="75000"/>
          </a:schemeClr>
        </a:solidFill>
        <a:ln w="12700"/>
      </dgm:spPr>
      <dgm:t>
        <a:bodyPr/>
        <a:lstStyle/>
        <a:p>
          <a:r>
            <a:rPr lang="en-US" dirty="0"/>
            <a:t>Focal Anaplasia</a:t>
          </a:r>
        </a:p>
      </dgm:t>
    </dgm:pt>
    <dgm:pt modelId="{2B249C9E-D78C-4B06-ADAB-ACAC2941F435}" type="parTrans" cxnId="{7737C319-D1AA-44A4-B81A-65B6DD3D060E}">
      <dgm:prSet/>
      <dgm:spPr/>
      <dgm:t>
        <a:bodyPr/>
        <a:lstStyle/>
        <a:p>
          <a:endParaRPr lang="en-US"/>
        </a:p>
      </dgm:t>
    </dgm:pt>
    <dgm:pt modelId="{3F0C7CB7-0145-44B0-9538-294C4C6337B6}" type="sibTrans" cxnId="{7737C319-D1AA-44A4-B81A-65B6DD3D060E}">
      <dgm:prSet/>
      <dgm:spPr/>
      <dgm:t>
        <a:bodyPr/>
        <a:lstStyle/>
        <a:p>
          <a:endParaRPr lang="en-US"/>
        </a:p>
      </dgm:t>
    </dgm:pt>
    <dgm:pt modelId="{EC065AD4-A2F7-4223-B04A-2B10B654BDCB}">
      <dgm:prSet phldrT="[Text]"/>
      <dgm:spPr>
        <a:solidFill>
          <a:schemeClr val="accent2">
            <a:lumMod val="75000"/>
          </a:schemeClr>
        </a:solidFill>
        <a:ln w="12700"/>
      </dgm:spPr>
      <dgm:t>
        <a:bodyPr/>
        <a:lstStyle/>
        <a:p>
          <a:r>
            <a:rPr lang="en-US" dirty="0"/>
            <a:t>HRR </a:t>
          </a:r>
        </a:p>
        <a:p>
          <a:r>
            <a:rPr lang="en-US" dirty="0"/>
            <a:t>+ XRT</a:t>
          </a:r>
        </a:p>
      </dgm:t>
    </dgm:pt>
    <dgm:pt modelId="{87A40F80-08C1-454C-87B3-803D6DC5DF87}" type="parTrans" cxnId="{53B42781-62AE-4F42-81CB-8FF075722D0D}">
      <dgm:prSet/>
      <dgm:spPr/>
      <dgm:t>
        <a:bodyPr/>
        <a:lstStyle/>
        <a:p>
          <a:endParaRPr lang="en-US"/>
        </a:p>
      </dgm:t>
    </dgm:pt>
    <dgm:pt modelId="{8721D18E-A0C9-4011-B850-770AF7DDFF50}" type="sibTrans" cxnId="{53B42781-62AE-4F42-81CB-8FF075722D0D}">
      <dgm:prSet/>
      <dgm:spPr/>
      <dgm:t>
        <a:bodyPr/>
        <a:lstStyle/>
        <a:p>
          <a:endParaRPr lang="en-US"/>
        </a:p>
      </dgm:t>
    </dgm:pt>
    <dgm:pt modelId="{4D7B8E59-B3F3-43E7-BAED-59F91DF17083}">
      <dgm:prSet custT="1"/>
      <dgm:spPr>
        <a:solidFill>
          <a:schemeClr val="accent2">
            <a:lumMod val="75000"/>
          </a:schemeClr>
        </a:solidFill>
        <a:ln w="12700"/>
      </dgm:spPr>
      <dgm:t>
        <a:bodyPr/>
        <a:lstStyle/>
        <a:p>
          <a:r>
            <a:rPr lang="en-US" sz="2000" b="1" dirty="0"/>
            <a:t>Stage IV</a:t>
          </a:r>
        </a:p>
      </dgm:t>
    </dgm:pt>
    <dgm:pt modelId="{EEE8CD31-4670-49D6-982E-2D9385C15084}" type="parTrans" cxnId="{7B45820D-8B07-44D7-89FB-CB0F01DF9170}">
      <dgm:prSet/>
      <dgm:spPr/>
      <dgm:t>
        <a:bodyPr/>
        <a:lstStyle/>
        <a:p>
          <a:endParaRPr lang="en-US"/>
        </a:p>
      </dgm:t>
    </dgm:pt>
    <dgm:pt modelId="{09451E3C-33A5-4A91-92C2-8F63196D5083}" type="sibTrans" cxnId="{7B45820D-8B07-44D7-89FB-CB0F01DF9170}">
      <dgm:prSet/>
      <dgm:spPr/>
      <dgm:t>
        <a:bodyPr/>
        <a:lstStyle/>
        <a:p>
          <a:endParaRPr lang="en-US"/>
        </a:p>
      </dgm:t>
    </dgm:pt>
    <dgm:pt modelId="{AB4A1AF2-7663-4BC3-B6C7-8946ADFD9CFD}">
      <dgm:prSet phldrT="[Text]"/>
      <dgm:spPr>
        <a:solidFill>
          <a:schemeClr val="accent2">
            <a:lumMod val="75000"/>
          </a:schemeClr>
        </a:solidFill>
        <a:ln w="12700"/>
      </dgm:spPr>
      <dgm:t>
        <a:bodyPr/>
        <a:lstStyle/>
        <a:p>
          <a:r>
            <a:rPr lang="en-US" dirty="0"/>
            <a:t>Diffuse Anaplasia</a:t>
          </a:r>
        </a:p>
      </dgm:t>
    </dgm:pt>
    <dgm:pt modelId="{AD23D167-628B-4CF3-AF1F-D95E3BED6C73}" type="parTrans" cxnId="{50E1B9E8-E319-499B-B3DF-429BF729B24B}">
      <dgm:prSet/>
      <dgm:spPr/>
      <dgm:t>
        <a:bodyPr/>
        <a:lstStyle/>
        <a:p>
          <a:endParaRPr lang="en-US"/>
        </a:p>
      </dgm:t>
    </dgm:pt>
    <dgm:pt modelId="{5676EA9F-D297-4364-B7C0-95A24FA9E362}" type="sibTrans" cxnId="{50E1B9E8-E319-499B-B3DF-429BF729B24B}">
      <dgm:prSet/>
      <dgm:spPr/>
      <dgm:t>
        <a:bodyPr/>
        <a:lstStyle/>
        <a:p>
          <a:endParaRPr lang="en-US"/>
        </a:p>
      </dgm:t>
    </dgm:pt>
    <dgm:pt modelId="{DC6E205C-3098-4AC7-AE7D-A948B31A1EBB}">
      <dgm:prSet/>
      <dgm:spPr>
        <a:solidFill>
          <a:schemeClr val="accent2">
            <a:lumMod val="75000"/>
          </a:schemeClr>
        </a:solidFill>
        <a:ln w="12700"/>
      </dgm:spPr>
      <dgm:t>
        <a:bodyPr/>
        <a:lstStyle/>
        <a:p>
          <a:r>
            <a:rPr lang="en-US" dirty="0"/>
            <a:t>HRR , (?</a:t>
          </a:r>
          <a:r>
            <a:rPr lang="en-US" i="1" dirty="0"/>
            <a:t>rUH-2)</a:t>
          </a:r>
        </a:p>
        <a:p>
          <a:r>
            <a:rPr lang="en-US" dirty="0"/>
            <a:t>+ XRT</a:t>
          </a:r>
        </a:p>
      </dgm:t>
    </dgm:pt>
    <dgm:pt modelId="{F8597E22-078A-469C-9D25-ED3742752D8C}" type="parTrans" cxnId="{329D37E0-5CEA-4F04-BFAB-024FB8B1C6F5}">
      <dgm:prSet/>
      <dgm:spPr/>
      <dgm:t>
        <a:bodyPr/>
        <a:lstStyle/>
        <a:p>
          <a:endParaRPr lang="en-US"/>
        </a:p>
      </dgm:t>
    </dgm:pt>
    <dgm:pt modelId="{086F2B59-D2BD-4AE5-9080-BBBD3362C3F9}" type="sibTrans" cxnId="{329D37E0-5CEA-4F04-BFAB-024FB8B1C6F5}">
      <dgm:prSet/>
      <dgm:spPr/>
      <dgm:t>
        <a:bodyPr/>
        <a:lstStyle/>
        <a:p>
          <a:endParaRPr lang="en-US"/>
        </a:p>
      </dgm:t>
    </dgm:pt>
    <dgm:pt modelId="{6F1C13C5-5270-4A2F-A391-E4E2F174CA5F}">
      <dgm:prSet/>
      <dgm:spPr>
        <a:solidFill>
          <a:schemeClr val="accent2">
            <a:lumMod val="75000"/>
          </a:schemeClr>
        </a:solidFill>
        <a:ln w="12700"/>
      </dgm:spPr>
      <dgm:t>
        <a:bodyPr/>
        <a:lstStyle/>
        <a:p>
          <a:r>
            <a:rPr lang="en-US" dirty="0"/>
            <a:t>DD4A </a:t>
          </a:r>
        </a:p>
        <a:p>
          <a:r>
            <a:rPr lang="en-US" dirty="0"/>
            <a:t>*Omit lung XRT</a:t>
          </a:r>
        </a:p>
      </dgm:t>
    </dgm:pt>
    <dgm:pt modelId="{04F7716A-D4BB-44D8-AE7F-4F80EA0D9AFA}" type="parTrans" cxnId="{85E61B82-FCC2-4D89-BAC8-39FCFB6A3BC9}">
      <dgm:prSet/>
      <dgm:spPr/>
      <dgm:t>
        <a:bodyPr/>
        <a:lstStyle/>
        <a:p>
          <a:endParaRPr lang="en-US"/>
        </a:p>
      </dgm:t>
    </dgm:pt>
    <dgm:pt modelId="{114763F5-747F-42B7-924A-D2F93694C673}" type="sibTrans" cxnId="{85E61B82-FCC2-4D89-BAC8-39FCFB6A3BC9}">
      <dgm:prSet/>
      <dgm:spPr/>
      <dgm:t>
        <a:bodyPr/>
        <a:lstStyle/>
        <a:p>
          <a:endParaRPr lang="en-US"/>
        </a:p>
      </dgm:t>
    </dgm:pt>
    <dgm:pt modelId="{BA753169-ADB4-4F08-A391-61642297436A}">
      <dgm:prSet/>
      <dgm:spPr>
        <a:solidFill>
          <a:schemeClr val="accent2">
            <a:lumMod val="75000"/>
          </a:schemeClr>
        </a:solidFill>
        <a:ln w="12700"/>
      </dgm:spPr>
      <dgm:t>
        <a:bodyPr/>
        <a:lstStyle/>
        <a:p>
          <a:r>
            <a:rPr lang="en-US" dirty="0"/>
            <a:t>Regimen M </a:t>
          </a:r>
        </a:p>
        <a:p>
          <a:r>
            <a:rPr lang="en-US" dirty="0"/>
            <a:t>+ XRT to metastatic sites</a:t>
          </a:r>
        </a:p>
      </dgm:t>
    </dgm:pt>
    <dgm:pt modelId="{8CABEC79-FAEA-47A7-9DEC-8659BB8D4E23}" type="parTrans" cxnId="{72DD94D1-826A-415B-ACD8-209345288870}">
      <dgm:prSet/>
      <dgm:spPr/>
      <dgm:t>
        <a:bodyPr/>
        <a:lstStyle/>
        <a:p>
          <a:endParaRPr lang="en-US"/>
        </a:p>
      </dgm:t>
    </dgm:pt>
    <dgm:pt modelId="{D5EDE278-5C84-42CE-B719-AE96D2C20580}" type="sibTrans" cxnId="{72DD94D1-826A-415B-ACD8-209345288870}">
      <dgm:prSet/>
      <dgm:spPr/>
      <dgm:t>
        <a:bodyPr/>
        <a:lstStyle/>
        <a:p>
          <a:endParaRPr lang="en-US"/>
        </a:p>
      </dgm:t>
    </dgm:pt>
    <dgm:pt modelId="{9FEEB969-3EE6-4729-8BC5-FE7984B2E167}">
      <dgm:prSet phldrT="[Text]"/>
      <dgm:spPr>
        <a:solidFill>
          <a:schemeClr val="accent2">
            <a:lumMod val="75000"/>
          </a:schemeClr>
        </a:solidFill>
        <a:ln w="12700"/>
      </dgm:spPr>
      <dgm:t>
        <a:bodyPr/>
        <a:lstStyle/>
        <a:p>
          <a:r>
            <a:rPr lang="en-US" dirty="0"/>
            <a:t>DD4A +XRT</a:t>
          </a:r>
        </a:p>
      </dgm:t>
    </dgm:pt>
    <dgm:pt modelId="{FB8525BC-54B4-42B5-9A70-5915A8829213}" type="parTrans" cxnId="{45BCFB2F-4FAD-443B-85C9-E8002408189E}">
      <dgm:prSet/>
      <dgm:spPr/>
      <dgm:t>
        <a:bodyPr/>
        <a:lstStyle/>
        <a:p>
          <a:endParaRPr lang="en-US"/>
        </a:p>
      </dgm:t>
    </dgm:pt>
    <dgm:pt modelId="{9AE4B7CF-CE8F-4913-89B9-86CDEC3289C6}" type="sibTrans" cxnId="{45BCFB2F-4FAD-443B-85C9-E8002408189E}">
      <dgm:prSet/>
      <dgm:spPr/>
      <dgm:t>
        <a:bodyPr/>
        <a:lstStyle/>
        <a:p>
          <a:endParaRPr lang="en-US"/>
        </a:p>
      </dgm:t>
    </dgm:pt>
    <dgm:pt modelId="{55FFD4D0-FB22-4A9D-A3C2-E4578ED9A85D}" type="pres">
      <dgm:prSet presAssocID="{E0685D5B-1A04-4DA3-81AD-0B36991DB1CA}" presName="mainComposite" presStyleCnt="0">
        <dgm:presLayoutVars>
          <dgm:chPref val="1"/>
          <dgm:dir/>
          <dgm:animOne val="branch"/>
          <dgm:animLvl val="lvl"/>
          <dgm:resizeHandles val="exact"/>
        </dgm:presLayoutVars>
      </dgm:prSet>
      <dgm:spPr/>
      <dgm:t>
        <a:bodyPr/>
        <a:lstStyle/>
        <a:p>
          <a:endParaRPr lang="en-US"/>
        </a:p>
      </dgm:t>
    </dgm:pt>
    <dgm:pt modelId="{E0F43D9B-3425-47E9-BDB3-B41719252237}" type="pres">
      <dgm:prSet presAssocID="{E0685D5B-1A04-4DA3-81AD-0B36991DB1CA}" presName="hierFlow" presStyleCnt="0"/>
      <dgm:spPr/>
    </dgm:pt>
    <dgm:pt modelId="{6B3C45F7-C2C1-4A49-99A3-A0CFD01DD898}" type="pres">
      <dgm:prSet presAssocID="{E0685D5B-1A04-4DA3-81AD-0B36991DB1CA}" presName="hierChild1" presStyleCnt="0">
        <dgm:presLayoutVars>
          <dgm:chPref val="1"/>
          <dgm:animOne val="branch"/>
          <dgm:animLvl val="lvl"/>
        </dgm:presLayoutVars>
      </dgm:prSet>
      <dgm:spPr/>
    </dgm:pt>
    <dgm:pt modelId="{F71627A4-0850-4F5E-A7D2-CD63FC329FA8}" type="pres">
      <dgm:prSet presAssocID="{4D7B8E59-B3F3-43E7-BAED-59F91DF17083}" presName="Name14" presStyleCnt="0"/>
      <dgm:spPr/>
    </dgm:pt>
    <dgm:pt modelId="{730C55E2-FA32-4A15-A64F-289250BD6541}" type="pres">
      <dgm:prSet presAssocID="{4D7B8E59-B3F3-43E7-BAED-59F91DF17083}" presName="level1Shape" presStyleLbl="node0" presStyleIdx="0" presStyleCnt="1" custScaleX="72203" custScaleY="37293">
        <dgm:presLayoutVars>
          <dgm:chPref val="3"/>
        </dgm:presLayoutVars>
      </dgm:prSet>
      <dgm:spPr/>
      <dgm:t>
        <a:bodyPr/>
        <a:lstStyle/>
        <a:p>
          <a:endParaRPr lang="en-US"/>
        </a:p>
      </dgm:t>
    </dgm:pt>
    <dgm:pt modelId="{4C8927FE-6C71-4604-84A4-0207F5BC8EF1}" type="pres">
      <dgm:prSet presAssocID="{4D7B8E59-B3F3-43E7-BAED-59F91DF17083}" presName="hierChild2" presStyleCnt="0"/>
      <dgm:spPr/>
    </dgm:pt>
    <dgm:pt modelId="{AF7EE688-D1B9-4AF4-98CD-76963F65B67C}" type="pres">
      <dgm:prSet presAssocID="{0B91949E-8A03-41B8-AF54-DEE569B5FC36}" presName="Name19" presStyleLbl="parChTrans1D2" presStyleIdx="0" presStyleCnt="1"/>
      <dgm:spPr/>
      <dgm:t>
        <a:bodyPr/>
        <a:lstStyle/>
        <a:p>
          <a:endParaRPr lang="en-US"/>
        </a:p>
      </dgm:t>
    </dgm:pt>
    <dgm:pt modelId="{991103E4-73FC-4290-BDCE-032B9996DE76}" type="pres">
      <dgm:prSet presAssocID="{CC414611-C1F7-457F-80F6-3B4D2D5C60BA}" presName="Name21" presStyleCnt="0"/>
      <dgm:spPr/>
    </dgm:pt>
    <dgm:pt modelId="{354B1169-8E73-44E0-92F1-07D8421CC96B}" type="pres">
      <dgm:prSet presAssocID="{CC414611-C1F7-457F-80F6-3B4D2D5C60BA}" presName="level2Shape" presStyleLbl="node2" presStyleIdx="0" presStyleCnt="1" custScaleX="76970" custScaleY="23714"/>
      <dgm:spPr/>
      <dgm:t>
        <a:bodyPr/>
        <a:lstStyle/>
        <a:p>
          <a:endParaRPr lang="en-US"/>
        </a:p>
      </dgm:t>
    </dgm:pt>
    <dgm:pt modelId="{36FB31DE-CACF-444D-9272-E192A6D37136}" type="pres">
      <dgm:prSet presAssocID="{CC414611-C1F7-457F-80F6-3B4D2D5C60BA}" presName="hierChild3" presStyleCnt="0"/>
      <dgm:spPr/>
    </dgm:pt>
    <dgm:pt modelId="{805A3512-7656-458D-B600-0EDAD4AB8FA9}" type="pres">
      <dgm:prSet presAssocID="{3B29F238-045F-4D65-BD60-181F19D0ED7C}" presName="Name19" presStyleLbl="parChTrans1D3" presStyleIdx="0" presStyleCnt="3"/>
      <dgm:spPr/>
      <dgm:t>
        <a:bodyPr/>
        <a:lstStyle/>
        <a:p>
          <a:endParaRPr lang="en-US"/>
        </a:p>
      </dgm:t>
    </dgm:pt>
    <dgm:pt modelId="{D73B40AB-9040-4688-9AE1-1302F36ECDFB}" type="pres">
      <dgm:prSet presAssocID="{CDF86233-CEB3-47D8-8E86-AC2C66454A67}" presName="Name21" presStyleCnt="0"/>
      <dgm:spPr/>
    </dgm:pt>
    <dgm:pt modelId="{B2D85816-2DAD-4885-9EB0-FCD18FEAD6DA}" type="pres">
      <dgm:prSet presAssocID="{CDF86233-CEB3-47D8-8E86-AC2C66454A67}" presName="level2Shape" presStyleLbl="node3" presStyleIdx="0" presStyleCnt="3" custScaleX="61814" custScaleY="27996"/>
      <dgm:spPr/>
      <dgm:t>
        <a:bodyPr/>
        <a:lstStyle/>
        <a:p>
          <a:endParaRPr lang="en-US"/>
        </a:p>
      </dgm:t>
    </dgm:pt>
    <dgm:pt modelId="{6E43AFCD-7F29-4C32-B9F7-0C968F338E10}" type="pres">
      <dgm:prSet presAssocID="{CDF86233-CEB3-47D8-8E86-AC2C66454A67}" presName="hierChild3" presStyleCnt="0"/>
      <dgm:spPr/>
    </dgm:pt>
    <dgm:pt modelId="{A5F4960F-A4B4-407F-9C8C-2E57E7CB8714}" type="pres">
      <dgm:prSet presAssocID="{FB8525BC-54B4-42B5-9A70-5915A8829213}" presName="Name19" presStyleLbl="parChTrans1D4" presStyleIdx="0" presStyleCnt="7"/>
      <dgm:spPr/>
      <dgm:t>
        <a:bodyPr/>
        <a:lstStyle/>
        <a:p>
          <a:endParaRPr lang="en-US"/>
        </a:p>
      </dgm:t>
    </dgm:pt>
    <dgm:pt modelId="{6780472E-BC10-4579-B127-72D959F371B3}" type="pres">
      <dgm:prSet presAssocID="{9FEEB969-3EE6-4729-8BC5-FE7984B2E167}" presName="Name21" presStyleCnt="0"/>
      <dgm:spPr/>
    </dgm:pt>
    <dgm:pt modelId="{F21F488F-EBB2-4C05-9B4C-25ECF3A10257}" type="pres">
      <dgm:prSet presAssocID="{9FEEB969-3EE6-4729-8BC5-FE7984B2E167}" presName="level2Shape" presStyleLbl="node4" presStyleIdx="0" presStyleCnt="7" custScaleX="55534" custScaleY="34960"/>
      <dgm:spPr/>
      <dgm:t>
        <a:bodyPr/>
        <a:lstStyle/>
        <a:p>
          <a:endParaRPr lang="en-US"/>
        </a:p>
      </dgm:t>
    </dgm:pt>
    <dgm:pt modelId="{3D495F2F-7706-4C20-9D2E-B6E7CE5FBE3A}" type="pres">
      <dgm:prSet presAssocID="{9FEEB969-3EE6-4729-8BC5-FE7984B2E167}" presName="hierChild3" presStyleCnt="0"/>
      <dgm:spPr/>
    </dgm:pt>
    <dgm:pt modelId="{308E1ED9-441C-4A8E-ACB0-7AEF295D09EC}" type="pres">
      <dgm:prSet presAssocID="{5695CF4E-0EC7-44DE-AD12-D3727D3A8203}" presName="Name19" presStyleLbl="parChTrans1D4" presStyleIdx="1" presStyleCnt="7"/>
      <dgm:spPr/>
      <dgm:t>
        <a:bodyPr/>
        <a:lstStyle/>
        <a:p>
          <a:endParaRPr lang="en-US"/>
        </a:p>
      </dgm:t>
    </dgm:pt>
    <dgm:pt modelId="{183F8139-6D5A-4806-8C47-FDCB764A6C9B}" type="pres">
      <dgm:prSet presAssocID="{0E16C5F2-4B02-441F-9BDD-E54D76796162}" presName="Name21" presStyleCnt="0"/>
      <dgm:spPr/>
    </dgm:pt>
    <dgm:pt modelId="{4A22B5FC-CC78-4ADB-A552-A058592F049F}" type="pres">
      <dgm:prSet presAssocID="{0E16C5F2-4B02-441F-9BDD-E54D76796162}" presName="level2Shape" presStyleLbl="node4" presStyleIdx="1" presStyleCnt="7" custScaleX="57089" custScaleY="39025"/>
      <dgm:spPr/>
      <dgm:t>
        <a:bodyPr/>
        <a:lstStyle/>
        <a:p>
          <a:endParaRPr lang="en-US"/>
        </a:p>
      </dgm:t>
    </dgm:pt>
    <dgm:pt modelId="{33D30D73-6C1D-4707-B140-C6CF7596816E}" type="pres">
      <dgm:prSet presAssocID="{0E16C5F2-4B02-441F-9BDD-E54D76796162}" presName="hierChild3" presStyleCnt="0"/>
      <dgm:spPr/>
    </dgm:pt>
    <dgm:pt modelId="{882DD0C5-3570-4D26-81BF-518A6489E1BC}" type="pres">
      <dgm:prSet presAssocID="{35418AFD-A354-4569-BB86-37B9284E0A8A}" presName="Name19" presStyleLbl="parChTrans1D4" presStyleIdx="2" presStyleCnt="7"/>
      <dgm:spPr/>
      <dgm:t>
        <a:bodyPr/>
        <a:lstStyle/>
        <a:p>
          <a:endParaRPr lang="en-US"/>
        </a:p>
      </dgm:t>
    </dgm:pt>
    <dgm:pt modelId="{9D6F1601-8F05-473B-9823-D0C7A2AFF711}" type="pres">
      <dgm:prSet presAssocID="{BFBF5CCA-99D6-439C-BDB7-11E7A68291BB}" presName="Name21" presStyleCnt="0"/>
      <dgm:spPr/>
    </dgm:pt>
    <dgm:pt modelId="{DEF3D09E-7E7B-43F1-B9EA-87C9269270C3}" type="pres">
      <dgm:prSet presAssocID="{BFBF5CCA-99D6-439C-BDB7-11E7A68291BB}" presName="level2Shape" presStyleLbl="node4" presStyleIdx="2" presStyleCnt="7" custScaleX="57127" custScaleY="33705" custLinFactNeighborX="1466" custLinFactNeighborY="80"/>
      <dgm:spPr/>
      <dgm:t>
        <a:bodyPr/>
        <a:lstStyle/>
        <a:p>
          <a:endParaRPr lang="en-US"/>
        </a:p>
      </dgm:t>
    </dgm:pt>
    <dgm:pt modelId="{410165B0-2A87-4B93-A1FA-7967467E3537}" type="pres">
      <dgm:prSet presAssocID="{BFBF5CCA-99D6-439C-BDB7-11E7A68291BB}" presName="hierChild3" presStyleCnt="0"/>
      <dgm:spPr/>
    </dgm:pt>
    <dgm:pt modelId="{6ED2BAF3-B246-4337-8D33-94EC71C4AAFF}" type="pres">
      <dgm:prSet presAssocID="{04F7716A-D4BB-44D8-AE7F-4F80EA0D9AFA}" presName="Name19" presStyleLbl="parChTrans1D4" presStyleIdx="3" presStyleCnt="7"/>
      <dgm:spPr/>
      <dgm:t>
        <a:bodyPr/>
        <a:lstStyle/>
        <a:p>
          <a:endParaRPr lang="en-US"/>
        </a:p>
      </dgm:t>
    </dgm:pt>
    <dgm:pt modelId="{DE5EEAC4-A734-4FD5-ABBF-A86AD0F7EB91}" type="pres">
      <dgm:prSet presAssocID="{6F1C13C5-5270-4A2F-A391-E4E2F174CA5F}" presName="Name21" presStyleCnt="0"/>
      <dgm:spPr/>
    </dgm:pt>
    <dgm:pt modelId="{CF4662BD-00CE-4F31-8971-34540D7F7944}" type="pres">
      <dgm:prSet presAssocID="{6F1C13C5-5270-4A2F-A391-E4E2F174CA5F}" presName="level2Shape" presStyleLbl="node4" presStyleIdx="3" presStyleCnt="7" custScaleX="55073" custScaleY="43952"/>
      <dgm:spPr/>
      <dgm:t>
        <a:bodyPr/>
        <a:lstStyle/>
        <a:p>
          <a:endParaRPr lang="en-US"/>
        </a:p>
      </dgm:t>
    </dgm:pt>
    <dgm:pt modelId="{31718495-3AC8-4179-824F-CF5FA4901E37}" type="pres">
      <dgm:prSet presAssocID="{6F1C13C5-5270-4A2F-A391-E4E2F174CA5F}" presName="hierChild3" presStyleCnt="0"/>
      <dgm:spPr/>
    </dgm:pt>
    <dgm:pt modelId="{D69D4B27-0807-4923-9DF3-8FE525B4C169}" type="pres">
      <dgm:prSet presAssocID="{8CABEC79-FAEA-47A7-9DEC-8659BB8D4E23}" presName="Name19" presStyleLbl="parChTrans1D4" presStyleIdx="4" presStyleCnt="7"/>
      <dgm:spPr/>
      <dgm:t>
        <a:bodyPr/>
        <a:lstStyle/>
        <a:p>
          <a:endParaRPr lang="en-US"/>
        </a:p>
      </dgm:t>
    </dgm:pt>
    <dgm:pt modelId="{12204899-0F56-48A7-9433-AAEDDEA0A2B5}" type="pres">
      <dgm:prSet presAssocID="{BA753169-ADB4-4F08-A391-61642297436A}" presName="Name21" presStyleCnt="0"/>
      <dgm:spPr/>
    </dgm:pt>
    <dgm:pt modelId="{BF6B1A73-5B72-4C54-BCEA-F8DD563B28C9}" type="pres">
      <dgm:prSet presAssocID="{BA753169-ADB4-4F08-A391-61642297436A}" presName="level2Shape" presStyleLbl="node4" presStyleIdx="4" presStyleCnt="7" custScaleX="68760" custScaleY="43318"/>
      <dgm:spPr/>
      <dgm:t>
        <a:bodyPr/>
        <a:lstStyle/>
        <a:p>
          <a:endParaRPr lang="en-US"/>
        </a:p>
      </dgm:t>
    </dgm:pt>
    <dgm:pt modelId="{115475AB-32EB-4CA2-AE45-B8D9E8378B72}" type="pres">
      <dgm:prSet presAssocID="{BA753169-ADB4-4F08-A391-61642297436A}" presName="hierChild3" presStyleCnt="0"/>
      <dgm:spPr/>
    </dgm:pt>
    <dgm:pt modelId="{B8905C15-A7B5-44DE-AD6F-4C893990EB64}" type="pres">
      <dgm:prSet presAssocID="{2B249C9E-D78C-4B06-ADAB-ACAC2941F435}" presName="Name19" presStyleLbl="parChTrans1D3" presStyleIdx="1" presStyleCnt="3"/>
      <dgm:spPr/>
      <dgm:t>
        <a:bodyPr/>
        <a:lstStyle/>
        <a:p>
          <a:endParaRPr lang="en-US"/>
        </a:p>
      </dgm:t>
    </dgm:pt>
    <dgm:pt modelId="{64691373-141F-441E-B8ED-92EF6AA27AD3}" type="pres">
      <dgm:prSet presAssocID="{E5AFF5C0-B34D-41D1-86AA-063B8E895E0D}" presName="Name21" presStyleCnt="0"/>
      <dgm:spPr/>
    </dgm:pt>
    <dgm:pt modelId="{883363F7-EFB4-435E-964C-9968E806D591}" type="pres">
      <dgm:prSet presAssocID="{E5AFF5C0-B34D-41D1-86AA-063B8E895E0D}" presName="level2Shape" presStyleLbl="node3" presStyleIdx="1" presStyleCnt="3" custScaleX="61542" custScaleY="28263"/>
      <dgm:spPr/>
      <dgm:t>
        <a:bodyPr/>
        <a:lstStyle/>
        <a:p>
          <a:endParaRPr lang="en-US"/>
        </a:p>
      </dgm:t>
    </dgm:pt>
    <dgm:pt modelId="{1C727F98-3BF3-45B0-AC4A-A28EF61B7DE8}" type="pres">
      <dgm:prSet presAssocID="{E5AFF5C0-B34D-41D1-86AA-063B8E895E0D}" presName="hierChild3" presStyleCnt="0"/>
      <dgm:spPr/>
    </dgm:pt>
    <dgm:pt modelId="{FA7EA90D-CC0C-4F55-B74A-AB708F245D55}" type="pres">
      <dgm:prSet presAssocID="{87A40F80-08C1-454C-87B3-803D6DC5DF87}" presName="Name19" presStyleLbl="parChTrans1D4" presStyleIdx="5" presStyleCnt="7"/>
      <dgm:spPr/>
      <dgm:t>
        <a:bodyPr/>
        <a:lstStyle/>
        <a:p>
          <a:endParaRPr lang="en-US"/>
        </a:p>
      </dgm:t>
    </dgm:pt>
    <dgm:pt modelId="{F3414A37-67A2-41E9-8C64-A70B7527739E}" type="pres">
      <dgm:prSet presAssocID="{EC065AD4-A2F7-4223-B04A-2B10B654BDCB}" presName="Name21" presStyleCnt="0"/>
      <dgm:spPr/>
    </dgm:pt>
    <dgm:pt modelId="{A317479F-AAD5-4AE8-BA03-EE4CE2D87BA9}" type="pres">
      <dgm:prSet presAssocID="{EC065AD4-A2F7-4223-B04A-2B10B654BDCB}" presName="level2Shape" presStyleLbl="node4" presStyleIdx="5" presStyleCnt="7" custScaleX="62380" custScaleY="32885"/>
      <dgm:spPr/>
      <dgm:t>
        <a:bodyPr/>
        <a:lstStyle/>
        <a:p>
          <a:endParaRPr lang="en-US"/>
        </a:p>
      </dgm:t>
    </dgm:pt>
    <dgm:pt modelId="{EB5D15BB-B89F-44C7-A34E-3D87926A5BFA}" type="pres">
      <dgm:prSet presAssocID="{EC065AD4-A2F7-4223-B04A-2B10B654BDCB}" presName="hierChild3" presStyleCnt="0"/>
      <dgm:spPr/>
    </dgm:pt>
    <dgm:pt modelId="{CA45938B-96C0-476E-9917-82A82965E5AA}" type="pres">
      <dgm:prSet presAssocID="{AD23D167-628B-4CF3-AF1F-D95E3BED6C73}" presName="Name19" presStyleLbl="parChTrans1D3" presStyleIdx="2" presStyleCnt="3"/>
      <dgm:spPr/>
      <dgm:t>
        <a:bodyPr/>
        <a:lstStyle/>
        <a:p>
          <a:endParaRPr lang="en-US"/>
        </a:p>
      </dgm:t>
    </dgm:pt>
    <dgm:pt modelId="{34C71FEA-E3F8-42B6-A843-357CE1B2EBA1}" type="pres">
      <dgm:prSet presAssocID="{AB4A1AF2-7663-4BC3-B6C7-8946ADFD9CFD}" presName="Name21" presStyleCnt="0"/>
      <dgm:spPr/>
    </dgm:pt>
    <dgm:pt modelId="{514FF0D7-54D9-48E8-9088-5AF4B30CDA06}" type="pres">
      <dgm:prSet presAssocID="{AB4A1AF2-7663-4BC3-B6C7-8946ADFD9CFD}" presName="level2Shape" presStyleLbl="node3" presStyleIdx="2" presStyleCnt="3" custScaleX="61542" custScaleY="28263"/>
      <dgm:spPr/>
      <dgm:t>
        <a:bodyPr/>
        <a:lstStyle/>
        <a:p>
          <a:endParaRPr lang="en-US"/>
        </a:p>
      </dgm:t>
    </dgm:pt>
    <dgm:pt modelId="{21FA50AC-1103-4CAB-90E1-C9C3BCBC572B}" type="pres">
      <dgm:prSet presAssocID="{AB4A1AF2-7663-4BC3-B6C7-8946ADFD9CFD}" presName="hierChild3" presStyleCnt="0"/>
      <dgm:spPr/>
    </dgm:pt>
    <dgm:pt modelId="{B4C0C496-245D-472A-9A2D-3A6426DAEF9B}" type="pres">
      <dgm:prSet presAssocID="{F8597E22-078A-469C-9D25-ED3742752D8C}" presName="Name19" presStyleLbl="parChTrans1D4" presStyleIdx="6" presStyleCnt="7"/>
      <dgm:spPr/>
      <dgm:t>
        <a:bodyPr/>
        <a:lstStyle/>
        <a:p>
          <a:endParaRPr lang="en-US"/>
        </a:p>
      </dgm:t>
    </dgm:pt>
    <dgm:pt modelId="{7F086CE5-AC78-4683-B776-27616996F2B3}" type="pres">
      <dgm:prSet presAssocID="{DC6E205C-3098-4AC7-AE7D-A948B31A1EBB}" presName="Name21" presStyleCnt="0"/>
      <dgm:spPr/>
    </dgm:pt>
    <dgm:pt modelId="{DF68DAE1-8E11-4100-8F55-BBB6DE842DAA}" type="pres">
      <dgm:prSet presAssocID="{DC6E205C-3098-4AC7-AE7D-A948B31A1EBB}" presName="level2Shape" presStyleLbl="node4" presStyleIdx="6" presStyleCnt="7" custScaleX="56826" custScaleY="39349"/>
      <dgm:spPr/>
      <dgm:t>
        <a:bodyPr/>
        <a:lstStyle/>
        <a:p>
          <a:endParaRPr lang="en-US"/>
        </a:p>
      </dgm:t>
    </dgm:pt>
    <dgm:pt modelId="{A2B1BE65-FDDE-44E4-89FA-98FDA21665BB}" type="pres">
      <dgm:prSet presAssocID="{DC6E205C-3098-4AC7-AE7D-A948B31A1EBB}" presName="hierChild3" presStyleCnt="0"/>
      <dgm:spPr/>
    </dgm:pt>
    <dgm:pt modelId="{C873D4E3-232E-47B5-9E41-8073171789A3}" type="pres">
      <dgm:prSet presAssocID="{E0685D5B-1A04-4DA3-81AD-0B36991DB1CA}" presName="bgShapesFlow" presStyleCnt="0"/>
      <dgm:spPr/>
    </dgm:pt>
  </dgm:ptLst>
  <dgm:cxnLst>
    <dgm:cxn modelId="{527E5FBC-BDD2-453C-945B-956BA40A150B}" type="presOf" srcId="{87A40F80-08C1-454C-87B3-803D6DC5DF87}" destId="{FA7EA90D-CC0C-4F55-B74A-AB708F245D55}" srcOrd="0" destOrd="0" presId="urn:microsoft.com/office/officeart/2005/8/layout/hierarchy6"/>
    <dgm:cxn modelId="{20EDD06D-6C23-4D4B-B085-E2CE81889836}" type="presOf" srcId="{8CABEC79-FAEA-47A7-9DEC-8659BB8D4E23}" destId="{D69D4B27-0807-4923-9DF3-8FE525B4C169}" srcOrd="0" destOrd="0" presId="urn:microsoft.com/office/officeart/2005/8/layout/hierarchy6"/>
    <dgm:cxn modelId="{48169EB7-B99A-483B-8B44-6C9B77562BAD}" type="presOf" srcId="{E0685D5B-1A04-4DA3-81AD-0B36991DB1CA}" destId="{55FFD4D0-FB22-4A9D-A3C2-E4578ED9A85D}" srcOrd="0" destOrd="0" presId="urn:microsoft.com/office/officeart/2005/8/layout/hierarchy6"/>
    <dgm:cxn modelId="{50E1B9E8-E319-499B-B3DF-429BF729B24B}" srcId="{CC414611-C1F7-457F-80F6-3B4D2D5C60BA}" destId="{AB4A1AF2-7663-4BC3-B6C7-8946ADFD9CFD}" srcOrd="2" destOrd="0" parTransId="{AD23D167-628B-4CF3-AF1F-D95E3BED6C73}" sibTransId="{5676EA9F-D297-4364-B7C0-95A24FA9E362}"/>
    <dgm:cxn modelId="{B543953F-14EB-4AE4-A08B-2919E58335C8}" type="presOf" srcId="{EC065AD4-A2F7-4223-B04A-2B10B654BDCB}" destId="{A317479F-AAD5-4AE8-BA03-EE4CE2D87BA9}" srcOrd="0" destOrd="0" presId="urn:microsoft.com/office/officeart/2005/8/layout/hierarchy6"/>
    <dgm:cxn modelId="{CBB74CC7-D023-44C6-94E0-FEB9E2949522}" type="presOf" srcId="{FB8525BC-54B4-42B5-9A70-5915A8829213}" destId="{A5F4960F-A4B4-407F-9C8C-2E57E7CB8714}" srcOrd="0" destOrd="0" presId="urn:microsoft.com/office/officeart/2005/8/layout/hierarchy6"/>
    <dgm:cxn modelId="{6BB16D22-4364-409F-BB9B-AED6BC81CFA7}" srcId="{9FEEB969-3EE6-4729-8BC5-FE7984B2E167}" destId="{0E16C5F2-4B02-441F-9BDD-E54D76796162}" srcOrd="0" destOrd="0" parTransId="{5695CF4E-0EC7-44DE-AD12-D3727D3A8203}" sibTransId="{3EC8CDCE-A8E4-4E65-A112-357C38F73A9F}"/>
    <dgm:cxn modelId="{53B42781-62AE-4F42-81CB-8FF075722D0D}" srcId="{E5AFF5C0-B34D-41D1-86AA-063B8E895E0D}" destId="{EC065AD4-A2F7-4223-B04A-2B10B654BDCB}" srcOrd="0" destOrd="0" parTransId="{87A40F80-08C1-454C-87B3-803D6DC5DF87}" sibTransId="{8721D18E-A0C9-4011-B850-770AF7DDFF50}"/>
    <dgm:cxn modelId="{7B45820D-8B07-44D7-89FB-CB0F01DF9170}" srcId="{E0685D5B-1A04-4DA3-81AD-0B36991DB1CA}" destId="{4D7B8E59-B3F3-43E7-BAED-59F91DF17083}" srcOrd="0" destOrd="0" parTransId="{EEE8CD31-4670-49D6-982E-2D9385C15084}" sibTransId="{09451E3C-33A5-4A91-92C2-8F63196D5083}"/>
    <dgm:cxn modelId="{0EDE4322-7CCE-4C0A-855F-DD79F2733C0A}" type="presOf" srcId="{4D7B8E59-B3F3-43E7-BAED-59F91DF17083}" destId="{730C55E2-FA32-4A15-A64F-289250BD6541}" srcOrd="0" destOrd="0" presId="urn:microsoft.com/office/officeart/2005/8/layout/hierarchy6"/>
    <dgm:cxn modelId="{85E61B82-FCC2-4D89-BAC8-39FCFB6A3BC9}" srcId="{BFBF5CCA-99D6-439C-BDB7-11E7A68291BB}" destId="{6F1C13C5-5270-4A2F-A391-E4E2F174CA5F}" srcOrd="0" destOrd="0" parTransId="{04F7716A-D4BB-44D8-AE7F-4F80EA0D9AFA}" sibTransId="{114763F5-747F-42B7-924A-D2F93694C673}"/>
    <dgm:cxn modelId="{C7E7127A-EBD8-4F45-9FE2-9E68AA2EA485}" type="presOf" srcId="{CDF86233-CEB3-47D8-8E86-AC2C66454A67}" destId="{B2D85816-2DAD-4885-9EB0-FCD18FEAD6DA}" srcOrd="0" destOrd="0" presId="urn:microsoft.com/office/officeart/2005/8/layout/hierarchy6"/>
    <dgm:cxn modelId="{2D416896-4BD4-4039-96DA-37C460642FE9}" type="presOf" srcId="{0B91949E-8A03-41B8-AF54-DEE569B5FC36}" destId="{AF7EE688-D1B9-4AF4-98CD-76963F65B67C}" srcOrd="0" destOrd="0" presId="urn:microsoft.com/office/officeart/2005/8/layout/hierarchy6"/>
    <dgm:cxn modelId="{72DD94D1-826A-415B-ACD8-209345288870}" srcId="{BFBF5CCA-99D6-439C-BDB7-11E7A68291BB}" destId="{BA753169-ADB4-4F08-A391-61642297436A}" srcOrd="1" destOrd="0" parTransId="{8CABEC79-FAEA-47A7-9DEC-8659BB8D4E23}" sibTransId="{D5EDE278-5C84-42CE-B719-AE96D2C20580}"/>
    <dgm:cxn modelId="{5513BD67-42BC-4968-808A-169F9B8C1DA1}" srcId="{4D7B8E59-B3F3-43E7-BAED-59F91DF17083}" destId="{CC414611-C1F7-457F-80F6-3B4D2D5C60BA}" srcOrd="0" destOrd="0" parTransId="{0B91949E-8A03-41B8-AF54-DEE569B5FC36}" sibTransId="{82C4C4E3-BD36-44F3-8839-23FCB4A6713B}"/>
    <dgm:cxn modelId="{79EE9CB4-AA0E-43C4-807B-87CD3734A50A}" type="presOf" srcId="{04F7716A-D4BB-44D8-AE7F-4F80EA0D9AFA}" destId="{6ED2BAF3-B246-4337-8D33-94EC71C4AAFF}" srcOrd="0" destOrd="0" presId="urn:microsoft.com/office/officeart/2005/8/layout/hierarchy6"/>
    <dgm:cxn modelId="{9976D247-63EE-419C-94D8-E3B67F81746C}" type="presOf" srcId="{DC6E205C-3098-4AC7-AE7D-A948B31A1EBB}" destId="{DF68DAE1-8E11-4100-8F55-BBB6DE842DAA}" srcOrd="0" destOrd="0" presId="urn:microsoft.com/office/officeart/2005/8/layout/hierarchy6"/>
    <dgm:cxn modelId="{F0A4419E-FBA5-42D6-9290-EB6A12172F6B}" srcId="{9FEEB969-3EE6-4729-8BC5-FE7984B2E167}" destId="{BFBF5CCA-99D6-439C-BDB7-11E7A68291BB}" srcOrd="1" destOrd="0" parTransId="{35418AFD-A354-4569-BB86-37B9284E0A8A}" sibTransId="{3754E3EA-4274-4091-8B54-A1EBADEC475B}"/>
    <dgm:cxn modelId="{D5D521FB-3EEE-485F-99F0-84C45F8DCE05}" type="presOf" srcId="{0E16C5F2-4B02-441F-9BDD-E54D76796162}" destId="{4A22B5FC-CC78-4ADB-A552-A058592F049F}" srcOrd="0" destOrd="0" presId="urn:microsoft.com/office/officeart/2005/8/layout/hierarchy6"/>
    <dgm:cxn modelId="{7737C319-D1AA-44A4-B81A-65B6DD3D060E}" srcId="{CC414611-C1F7-457F-80F6-3B4D2D5C60BA}" destId="{E5AFF5C0-B34D-41D1-86AA-063B8E895E0D}" srcOrd="1" destOrd="0" parTransId="{2B249C9E-D78C-4B06-ADAB-ACAC2941F435}" sibTransId="{3F0C7CB7-0145-44B0-9538-294C4C6337B6}"/>
    <dgm:cxn modelId="{280C4148-8CD4-47AB-B15E-E6CB0C8E1678}" type="presOf" srcId="{9FEEB969-3EE6-4729-8BC5-FE7984B2E167}" destId="{F21F488F-EBB2-4C05-9B4C-25ECF3A10257}" srcOrd="0" destOrd="0" presId="urn:microsoft.com/office/officeart/2005/8/layout/hierarchy6"/>
    <dgm:cxn modelId="{329D37E0-5CEA-4F04-BFAB-024FB8B1C6F5}" srcId="{AB4A1AF2-7663-4BC3-B6C7-8946ADFD9CFD}" destId="{DC6E205C-3098-4AC7-AE7D-A948B31A1EBB}" srcOrd="0" destOrd="0" parTransId="{F8597E22-078A-469C-9D25-ED3742752D8C}" sibTransId="{086F2B59-D2BD-4AE5-9080-BBBD3362C3F9}"/>
    <dgm:cxn modelId="{1770EC72-7B73-46B7-8AF8-DD14E9643217}" type="presOf" srcId="{35418AFD-A354-4569-BB86-37B9284E0A8A}" destId="{882DD0C5-3570-4D26-81BF-518A6489E1BC}" srcOrd="0" destOrd="0" presId="urn:microsoft.com/office/officeart/2005/8/layout/hierarchy6"/>
    <dgm:cxn modelId="{778DFE2E-B56E-436C-A246-01E97C8C7F6B}" type="presOf" srcId="{AD23D167-628B-4CF3-AF1F-D95E3BED6C73}" destId="{CA45938B-96C0-476E-9917-82A82965E5AA}" srcOrd="0" destOrd="0" presId="urn:microsoft.com/office/officeart/2005/8/layout/hierarchy6"/>
    <dgm:cxn modelId="{9C92B242-C592-45A8-958A-CBE4A2E5C37D}" type="presOf" srcId="{5695CF4E-0EC7-44DE-AD12-D3727D3A8203}" destId="{308E1ED9-441C-4A8E-ACB0-7AEF295D09EC}" srcOrd="0" destOrd="0" presId="urn:microsoft.com/office/officeart/2005/8/layout/hierarchy6"/>
    <dgm:cxn modelId="{0B4FE19A-4864-463F-940B-0B888B790AC4}" type="presOf" srcId="{3B29F238-045F-4D65-BD60-181F19D0ED7C}" destId="{805A3512-7656-458D-B600-0EDAD4AB8FA9}" srcOrd="0" destOrd="0" presId="urn:microsoft.com/office/officeart/2005/8/layout/hierarchy6"/>
    <dgm:cxn modelId="{45BCFB2F-4FAD-443B-85C9-E8002408189E}" srcId="{CDF86233-CEB3-47D8-8E86-AC2C66454A67}" destId="{9FEEB969-3EE6-4729-8BC5-FE7984B2E167}" srcOrd="0" destOrd="0" parTransId="{FB8525BC-54B4-42B5-9A70-5915A8829213}" sibTransId="{9AE4B7CF-CE8F-4913-89B9-86CDEC3289C6}"/>
    <dgm:cxn modelId="{68621CFA-37A3-4E0A-80FD-5CCC033F23CF}" type="presOf" srcId="{6F1C13C5-5270-4A2F-A391-E4E2F174CA5F}" destId="{CF4662BD-00CE-4F31-8971-34540D7F7944}" srcOrd="0" destOrd="0" presId="urn:microsoft.com/office/officeart/2005/8/layout/hierarchy6"/>
    <dgm:cxn modelId="{A819A0C1-CF7A-41ED-9C5A-502078F48890}" type="presOf" srcId="{AB4A1AF2-7663-4BC3-B6C7-8946ADFD9CFD}" destId="{514FF0D7-54D9-48E8-9088-5AF4B30CDA06}" srcOrd="0" destOrd="0" presId="urn:microsoft.com/office/officeart/2005/8/layout/hierarchy6"/>
    <dgm:cxn modelId="{3B3D0493-C36D-43C2-B816-F7E2C7199001}" type="presOf" srcId="{F8597E22-078A-469C-9D25-ED3742752D8C}" destId="{B4C0C496-245D-472A-9A2D-3A6426DAEF9B}" srcOrd="0" destOrd="0" presId="urn:microsoft.com/office/officeart/2005/8/layout/hierarchy6"/>
    <dgm:cxn modelId="{A5774BB9-55BF-43A8-908B-ED60CEA23704}" type="presOf" srcId="{E5AFF5C0-B34D-41D1-86AA-063B8E895E0D}" destId="{883363F7-EFB4-435E-964C-9968E806D591}" srcOrd="0" destOrd="0" presId="urn:microsoft.com/office/officeart/2005/8/layout/hierarchy6"/>
    <dgm:cxn modelId="{B534A7AC-4F6E-41DE-A314-1163A2D17985}" type="presOf" srcId="{BA753169-ADB4-4F08-A391-61642297436A}" destId="{BF6B1A73-5B72-4C54-BCEA-F8DD563B28C9}" srcOrd="0" destOrd="0" presId="urn:microsoft.com/office/officeart/2005/8/layout/hierarchy6"/>
    <dgm:cxn modelId="{8ACE1694-CD3D-4AF3-B533-B2FFEAC05F46}" type="presOf" srcId="{CC414611-C1F7-457F-80F6-3B4D2D5C60BA}" destId="{354B1169-8E73-44E0-92F1-07D8421CC96B}" srcOrd="0" destOrd="0" presId="urn:microsoft.com/office/officeart/2005/8/layout/hierarchy6"/>
    <dgm:cxn modelId="{46BFFEB0-7003-45E3-963D-890475442F47}" srcId="{CC414611-C1F7-457F-80F6-3B4D2D5C60BA}" destId="{CDF86233-CEB3-47D8-8E86-AC2C66454A67}" srcOrd="0" destOrd="0" parTransId="{3B29F238-045F-4D65-BD60-181F19D0ED7C}" sibTransId="{FD5C8923-D38C-4172-A5F6-FA9F86DC71F0}"/>
    <dgm:cxn modelId="{71301928-7B25-4340-A102-F68BA7E611BE}" type="presOf" srcId="{BFBF5CCA-99D6-439C-BDB7-11E7A68291BB}" destId="{DEF3D09E-7E7B-43F1-B9EA-87C9269270C3}" srcOrd="0" destOrd="0" presId="urn:microsoft.com/office/officeart/2005/8/layout/hierarchy6"/>
    <dgm:cxn modelId="{7CEC7165-9435-4C69-BFD5-03C15E0062E7}" type="presOf" srcId="{2B249C9E-D78C-4B06-ADAB-ACAC2941F435}" destId="{B8905C15-A7B5-44DE-AD6F-4C893990EB64}" srcOrd="0" destOrd="0" presId="urn:microsoft.com/office/officeart/2005/8/layout/hierarchy6"/>
    <dgm:cxn modelId="{8C3B09E3-7C39-4610-A836-0687CF65251E}" type="presParOf" srcId="{55FFD4D0-FB22-4A9D-A3C2-E4578ED9A85D}" destId="{E0F43D9B-3425-47E9-BDB3-B41719252237}" srcOrd="0" destOrd="0" presId="urn:microsoft.com/office/officeart/2005/8/layout/hierarchy6"/>
    <dgm:cxn modelId="{F60A604F-02D9-4895-A341-E768149BDB8D}" type="presParOf" srcId="{E0F43D9B-3425-47E9-BDB3-B41719252237}" destId="{6B3C45F7-C2C1-4A49-99A3-A0CFD01DD898}" srcOrd="0" destOrd="0" presId="urn:microsoft.com/office/officeart/2005/8/layout/hierarchy6"/>
    <dgm:cxn modelId="{612201B8-CEE3-423B-8001-650BBBF7DA04}" type="presParOf" srcId="{6B3C45F7-C2C1-4A49-99A3-A0CFD01DD898}" destId="{F71627A4-0850-4F5E-A7D2-CD63FC329FA8}" srcOrd="0" destOrd="0" presId="urn:microsoft.com/office/officeart/2005/8/layout/hierarchy6"/>
    <dgm:cxn modelId="{DA37D48B-B0CB-4373-9ADF-DF61F2F245D4}" type="presParOf" srcId="{F71627A4-0850-4F5E-A7D2-CD63FC329FA8}" destId="{730C55E2-FA32-4A15-A64F-289250BD6541}" srcOrd="0" destOrd="0" presId="urn:microsoft.com/office/officeart/2005/8/layout/hierarchy6"/>
    <dgm:cxn modelId="{E57C3B70-0E0C-4592-BE68-9A64B19B452F}" type="presParOf" srcId="{F71627A4-0850-4F5E-A7D2-CD63FC329FA8}" destId="{4C8927FE-6C71-4604-84A4-0207F5BC8EF1}" srcOrd="1" destOrd="0" presId="urn:microsoft.com/office/officeart/2005/8/layout/hierarchy6"/>
    <dgm:cxn modelId="{69865518-EA2B-4285-A1F9-A2FAA46E7617}" type="presParOf" srcId="{4C8927FE-6C71-4604-84A4-0207F5BC8EF1}" destId="{AF7EE688-D1B9-4AF4-98CD-76963F65B67C}" srcOrd="0" destOrd="0" presId="urn:microsoft.com/office/officeart/2005/8/layout/hierarchy6"/>
    <dgm:cxn modelId="{4B14EB78-6672-4138-86DF-9095D8EF286F}" type="presParOf" srcId="{4C8927FE-6C71-4604-84A4-0207F5BC8EF1}" destId="{991103E4-73FC-4290-BDCE-032B9996DE76}" srcOrd="1" destOrd="0" presId="urn:microsoft.com/office/officeart/2005/8/layout/hierarchy6"/>
    <dgm:cxn modelId="{4A10D0AB-36D7-420A-B675-F3A5BF334E06}" type="presParOf" srcId="{991103E4-73FC-4290-BDCE-032B9996DE76}" destId="{354B1169-8E73-44E0-92F1-07D8421CC96B}" srcOrd="0" destOrd="0" presId="urn:microsoft.com/office/officeart/2005/8/layout/hierarchy6"/>
    <dgm:cxn modelId="{372AD359-355D-4923-B70B-237422F01000}" type="presParOf" srcId="{991103E4-73FC-4290-BDCE-032B9996DE76}" destId="{36FB31DE-CACF-444D-9272-E192A6D37136}" srcOrd="1" destOrd="0" presId="urn:microsoft.com/office/officeart/2005/8/layout/hierarchy6"/>
    <dgm:cxn modelId="{24964EA9-DDF2-451F-8ABA-352FCEE4034F}" type="presParOf" srcId="{36FB31DE-CACF-444D-9272-E192A6D37136}" destId="{805A3512-7656-458D-B600-0EDAD4AB8FA9}" srcOrd="0" destOrd="0" presId="urn:microsoft.com/office/officeart/2005/8/layout/hierarchy6"/>
    <dgm:cxn modelId="{96B6E8BA-36B6-4683-B9BD-803A8A1D5FC2}" type="presParOf" srcId="{36FB31DE-CACF-444D-9272-E192A6D37136}" destId="{D73B40AB-9040-4688-9AE1-1302F36ECDFB}" srcOrd="1" destOrd="0" presId="urn:microsoft.com/office/officeart/2005/8/layout/hierarchy6"/>
    <dgm:cxn modelId="{AFF7BCBA-D15E-49F6-90C4-108CB39B906C}" type="presParOf" srcId="{D73B40AB-9040-4688-9AE1-1302F36ECDFB}" destId="{B2D85816-2DAD-4885-9EB0-FCD18FEAD6DA}" srcOrd="0" destOrd="0" presId="urn:microsoft.com/office/officeart/2005/8/layout/hierarchy6"/>
    <dgm:cxn modelId="{6FF2862C-49DD-48ED-B051-CD80A67CA0C7}" type="presParOf" srcId="{D73B40AB-9040-4688-9AE1-1302F36ECDFB}" destId="{6E43AFCD-7F29-4C32-B9F7-0C968F338E10}" srcOrd="1" destOrd="0" presId="urn:microsoft.com/office/officeart/2005/8/layout/hierarchy6"/>
    <dgm:cxn modelId="{57DD09BF-174D-4245-8C09-051A6D166AE9}" type="presParOf" srcId="{6E43AFCD-7F29-4C32-B9F7-0C968F338E10}" destId="{A5F4960F-A4B4-407F-9C8C-2E57E7CB8714}" srcOrd="0" destOrd="0" presId="urn:microsoft.com/office/officeart/2005/8/layout/hierarchy6"/>
    <dgm:cxn modelId="{CC527D42-D553-4F0A-B7A0-88AF508FFF98}" type="presParOf" srcId="{6E43AFCD-7F29-4C32-B9F7-0C968F338E10}" destId="{6780472E-BC10-4579-B127-72D959F371B3}" srcOrd="1" destOrd="0" presId="urn:microsoft.com/office/officeart/2005/8/layout/hierarchy6"/>
    <dgm:cxn modelId="{44919528-9C03-4BBE-934D-04CB3546A24F}" type="presParOf" srcId="{6780472E-BC10-4579-B127-72D959F371B3}" destId="{F21F488F-EBB2-4C05-9B4C-25ECF3A10257}" srcOrd="0" destOrd="0" presId="urn:microsoft.com/office/officeart/2005/8/layout/hierarchy6"/>
    <dgm:cxn modelId="{B86CC602-1C25-4CC6-81E1-C7A5A9E841C0}" type="presParOf" srcId="{6780472E-BC10-4579-B127-72D959F371B3}" destId="{3D495F2F-7706-4C20-9D2E-B6E7CE5FBE3A}" srcOrd="1" destOrd="0" presId="urn:microsoft.com/office/officeart/2005/8/layout/hierarchy6"/>
    <dgm:cxn modelId="{717514E9-7FD2-4E23-ABE1-F83BBE2D4C44}" type="presParOf" srcId="{3D495F2F-7706-4C20-9D2E-B6E7CE5FBE3A}" destId="{308E1ED9-441C-4A8E-ACB0-7AEF295D09EC}" srcOrd="0" destOrd="0" presId="urn:microsoft.com/office/officeart/2005/8/layout/hierarchy6"/>
    <dgm:cxn modelId="{895C1152-7DFC-4D14-973D-0143D570ED9E}" type="presParOf" srcId="{3D495F2F-7706-4C20-9D2E-B6E7CE5FBE3A}" destId="{183F8139-6D5A-4806-8C47-FDCB764A6C9B}" srcOrd="1" destOrd="0" presId="urn:microsoft.com/office/officeart/2005/8/layout/hierarchy6"/>
    <dgm:cxn modelId="{6A397EAF-B299-4710-ABE4-E3E2E1F9CECE}" type="presParOf" srcId="{183F8139-6D5A-4806-8C47-FDCB764A6C9B}" destId="{4A22B5FC-CC78-4ADB-A552-A058592F049F}" srcOrd="0" destOrd="0" presId="urn:microsoft.com/office/officeart/2005/8/layout/hierarchy6"/>
    <dgm:cxn modelId="{0D8DBF08-F0C7-4238-8D08-784E2D178B6E}" type="presParOf" srcId="{183F8139-6D5A-4806-8C47-FDCB764A6C9B}" destId="{33D30D73-6C1D-4707-B140-C6CF7596816E}" srcOrd="1" destOrd="0" presId="urn:microsoft.com/office/officeart/2005/8/layout/hierarchy6"/>
    <dgm:cxn modelId="{AC553EC3-B276-409F-9954-2462AC5B410A}" type="presParOf" srcId="{3D495F2F-7706-4C20-9D2E-B6E7CE5FBE3A}" destId="{882DD0C5-3570-4D26-81BF-518A6489E1BC}" srcOrd="2" destOrd="0" presId="urn:microsoft.com/office/officeart/2005/8/layout/hierarchy6"/>
    <dgm:cxn modelId="{65690439-EB2C-420B-BCBC-821319F9D1E1}" type="presParOf" srcId="{3D495F2F-7706-4C20-9D2E-B6E7CE5FBE3A}" destId="{9D6F1601-8F05-473B-9823-D0C7A2AFF711}" srcOrd="3" destOrd="0" presId="urn:microsoft.com/office/officeart/2005/8/layout/hierarchy6"/>
    <dgm:cxn modelId="{D8E4C090-5444-4940-8C43-C39D4B43245D}" type="presParOf" srcId="{9D6F1601-8F05-473B-9823-D0C7A2AFF711}" destId="{DEF3D09E-7E7B-43F1-B9EA-87C9269270C3}" srcOrd="0" destOrd="0" presId="urn:microsoft.com/office/officeart/2005/8/layout/hierarchy6"/>
    <dgm:cxn modelId="{6738AFD9-0957-4BCF-A3EA-0A0DB714D0F3}" type="presParOf" srcId="{9D6F1601-8F05-473B-9823-D0C7A2AFF711}" destId="{410165B0-2A87-4B93-A1FA-7967467E3537}" srcOrd="1" destOrd="0" presId="urn:microsoft.com/office/officeart/2005/8/layout/hierarchy6"/>
    <dgm:cxn modelId="{B1654BA6-A551-4980-AC77-DFC1349F5BD0}" type="presParOf" srcId="{410165B0-2A87-4B93-A1FA-7967467E3537}" destId="{6ED2BAF3-B246-4337-8D33-94EC71C4AAFF}" srcOrd="0" destOrd="0" presId="urn:microsoft.com/office/officeart/2005/8/layout/hierarchy6"/>
    <dgm:cxn modelId="{8DDB9536-4A23-4E7C-B39F-CEE9D73597F1}" type="presParOf" srcId="{410165B0-2A87-4B93-A1FA-7967467E3537}" destId="{DE5EEAC4-A734-4FD5-ABBF-A86AD0F7EB91}" srcOrd="1" destOrd="0" presId="urn:microsoft.com/office/officeart/2005/8/layout/hierarchy6"/>
    <dgm:cxn modelId="{0BE04B46-9E24-498A-8A0B-A06662056B3B}" type="presParOf" srcId="{DE5EEAC4-A734-4FD5-ABBF-A86AD0F7EB91}" destId="{CF4662BD-00CE-4F31-8971-34540D7F7944}" srcOrd="0" destOrd="0" presId="urn:microsoft.com/office/officeart/2005/8/layout/hierarchy6"/>
    <dgm:cxn modelId="{FD08CEF7-A5D8-42B4-B906-9F89AF138173}" type="presParOf" srcId="{DE5EEAC4-A734-4FD5-ABBF-A86AD0F7EB91}" destId="{31718495-3AC8-4179-824F-CF5FA4901E37}" srcOrd="1" destOrd="0" presId="urn:microsoft.com/office/officeart/2005/8/layout/hierarchy6"/>
    <dgm:cxn modelId="{C38410A2-8154-4B34-A623-088730FC2CF0}" type="presParOf" srcId="{410165B0-2A87-4B93-A1FA-7967467E3537}" destId="{D69D4B27-0807-4923-9DF3-8FE525B4C169}" srcOrd="2" destOrd="0" presId="urn:microsoft.com/office/officeart/2005/8/layout/hierarchy6"/>
    <dgm:cxn modelId="{1472B222-AF48-4409-87CE-DEDD861FE2FB}" type="presParOf" srcId="{410165B0-2A87-4B93-A1FA-7967467E3537}" destId="{12204899-0F56-48A7-9433-AAEDDEA0A2B5}" srcOrd="3" destOrd="0" presId="urn:microsoft.com/office/officeart/2005/8/layout/hierarchy6"/>
    <dgm:cxn modelId="{D95101E9-92D5-42AA-8F7F-E4E0F2EB9B52}" type="presParOf" srcId="{12204899-0F56-48A7-9433-AAEDDEA0A2B5}" destId="{BF6B1A73-5B72-4C54-BCEA-F8DD563B28C9}" srcOrd="0" destOrd="0" presId="urn:microsoft.com/office/officeart/2005/8/layout/hierarchy6"/>
    <dgm:cxn modelId="{6CFAD7BD-5914-4770-9F34-523C364C49E9}" type="presParOf" srcId="{12204899-0F56-48A7-9433-AAEDDEA0A2B5}" destId="{115475AB-32EB-4CA2-AE45-B8D9E8378B72}" srcOrd="1" destOrd="0" presId="urn:microsoft.com/office/officeart/2005/8/layout/hierarchy6"/>
    <dgm:cxn modelId="{8D248763-2442-44AF-B306-3086DB6D6779}" type="presParOf" srcId="{36FB31DE-CACF-444D-9272-E192A6D37136}" destId="{B8905C15-A7B5-44DE-AD6F-4C893990EB64}" srcOrd="2" destOrd="0" presId="urn:microsoft.com/office/officeart/2005/8/layout/hierarchy6"/>
    <dgm:cxn modelId="{B7F98085-E743-4483-8751-2F083D499F58}" type="presParOf" srcId="{36FB31DE-CACF-444D-9272-E192A6D37136}" destId="{64691373-141F-441E-B8ED-92EF6AA27AD3}" srcOrd="3" destOrd="0" presId="urn:microsoft.com/office/officeart/2005/8/layout/hierarchy6"/>
    <dgm:cxn modelId="{BEC8483C-DF58-4EB7-B50C-AC15C7AEA5A1}" type="presParOf" srcId="{64691373-141F-441E-B8ED-92EF6AA27AD3}" destId="{883363F7-EFB4-435E-964C-9968E806D591}" srcOrd="0" destOrd="0" presId="urn:microsoft.com/office/officeart/2005/8/layout/hierarchy6"/>
    <dgm:cxn modelId="{B2136231-31F9-4E1D-963E-458EDC74334C}" type="presParOf" srcId="{64691373-141F-441E-B8ED-92EF6AA27AD3}" destId="{1C727F98-3BF3-45B0-AC4A-A28EF61B7DE8}" srcOrd="1" destOrd="0" presId="urn:microsoft.com/office/officeart/2005/8/layout/hierarchy6"/>
    <dgm:cxn modelId="{3166C201-7BC2-4A63-B443-61C4868ED29F}" type="presParOf" srcId="{1C727F98-3BF3-45B0-AC4A-A28EF61B7DE8}" destId="{FA7EA90D-CC0C-4F55-B74A-AB708F245D55}" srcOrd="0" destOrd="0" presId="urn:microsoft.com/office/officeart/2005/8/layout/hierarchy6"/>
    <dgm:cxn modelId="{3F081D68-8A24-47E3-981D-DDD0A0B4E5BD}" type="presParOf" srcId="{1C727F98-3BF3-45B0-AC4A-A28EF61B7DE8}" destId="{F3414A37-67A2-41E9-8C64-A70B7527739E}" srcOrd="1" destOrd="0" presId="urn:microsoft.com/office/officeart/2005/8/layout/hierarchy6"/>
    <dgm:cxn modelId="{B092F4A6-B04F-49C3-B2A8-0523967FE99B}" type="presParOf" srcId="{F3414A37-67A2-41E9-8C64-A70B7527739E}" destId="{A317479F-AAD5-4AE8-BA03-EE4CE2D87BA9}" srcOrd="0" destOrd="0" presId="urn:microsoft.com/office/officeart/2005/8/layout/hierarchy6"/>
    <dgm:cxn modelId="{2C97C9B0-9132-483F-9C3E-6FD465A73525}" type="presParOf" srcId="{F3414A37-67A2-41E9-8C64-A70B7527739E}" destId="{EB5D15BB-B89F-44C7-A34E-3D87926A5BFA}" srcOrd="1" destOrd="0" presId="urn:microsoft.com/office/officeart/2005/8/layout/hierarchy6"/>
    <dgm:cxn modelId="{FB482297-2BED-44D0-B9D3-D71A900B6CB1}" type="presParOf" srcId="{36FB31DE-CACF-444D-9272-E192A6D37136}" destId="{CA45938B-96C0-476E-9917-82A82965E5AA}" srcOrd="4" destOrd="0" presId="urn:microsoft.com/office/officeart/2005/8/layout/hierarchy6"/>
    <dgm:cxn modelId="{68A6EE06-1AA8-492A-99D6-5CE896532410}" type="presParOf" srcId="{36FB31DE-CACF-444D-9272-E192A6D37136}" destId="{34C71FEA-E3F8-42B6-A843-357CE1B2EBA1}" srcOrd="5" destOrd="0" presId="urn:microsoft.com/office/officeart/2005/8/layout/hierarchy6"/>
    <dgm:cxn modelId="{8D27011C-06BC-4F67-9470-D934919A6854}" type="presParOf" srcId="{34C71FEA-E3F8-42B6-A843-357CE1B2EBA1}" destId="{514FF0D7-54D9-48E8-9088-5AF4B30CDA06}" srcOrd="0" destOrd="0" presId="urn:microsoft.com/office/officeart/2005/8/layout/hierarchy6"/>
    <dgm:cxn modelId="{71C51968-FBA1-4791-A91B-D6E919BD5EE9}" type="presParOf" srcId="{34C71FEA-E3F8-42B6-A843-357CE1B2EBA1}" destId="{21FA50AC-1103-4CAB-90E1-C9C3BCBC572B}" srcOrd="1" destOrd="0" presId="urn:microsoft.com/office/officeart/2005/8/layout/hierarchy6"/>
    <dgm:cxn modelId="{B1DF29E5-E9A0-4629-B2F2-903DC774D621}" type="presParOf" srcId="{21FA50AC-1103-4CAB-90E1-C9C3BCBC572B}" destId="{B4C0C496-245D-472A-9A2D-3A6426DAEF9B}" srcOrd="0" destOrd="0" presId="urn:microsoft.com/office/officeart/2005/8/layout/hierarchy6"/>
    <dgm:cxn modelId="{0E864876-56B7-425F-BED5-9AD884664CCF}" type="presParOf" srcId="{21FA50AC-1103-4CAB-90E1-C9C3BCBC572B}" destId="{7F086CE5-AC78-4683-B776-27616996F2B3}" srcOrd="1" destOrd="0" presId="urn:microsoft.com/office/officeart/2005/8/layout/hierarchy6"/>
    <dgm:cxn modelId="{22996CFA-0E27-4AB9-8922-5CF0CCB0FD0A}" type="presParOf" srcId="{7F086CE5-AC78-4683-B776-27616996F2B3}" destId="{DF68DAE1-8E11-4100-8F55-BBB6DE842DAA}" srcOrd="0" destOrd="0" presId="urn:microsoft.com/office/officeart/2005/8/layout/hierarchy6"/>
    <dgm:cxn modelId="{4932D260-D957-448C-99A2-A5D86318140D}" type="presParOf" srcId="{7F086CE5-AC78-4683-B776-27616996F2B3}" destId="{A2B1BE65-FDDE-44E4-89FA-98FDA21665BB}" srcOrd="1" destOrd="0" presId="urn:microsoft.com/office/officeart/2005/8/layout/hierarchy6"/>
    <dgm:cxn modelId="{94F2B0C8-A1C9-49E9-BCC1-EE8797EF94DA}" type="presParOf" srcId="{55FFD4D0-FB22-4A9D-A3C2-E4578ED9A85D}" destId="{C873D4E3-232E-47B5-9E41-8073171789A3}"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0C55E2-FA32-4A15-A64F-289250BD6541}">
      <dsp:nvSpPr>
        <dsp:cNvPr id="0" name=""/>
        <dsp:cNvSpPr/>
      </dsp:nvSpPr>
      <dsp:spPr>
        <a:xfrm>
          <a:off x="3777549" y="409799"/>
          <a:ext cx="1913674" cy="681473"/>
        </a:xfrm>
        <a:prstGeom prst="roundRect">
          <a:avLst>
            <a:gd name="adj" fmla="val 10000"/>
          </a:avLst>
        </a:prstGeom>
        <a:solidFill>
          <a:schemeClr val="accent1">
            <a:lumMod val="75000"/>
          </a:schemeClr>
        </a:solidFill>
        <a:ln w="127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t>Stage I</a:t>
          </a:r>
        </a:p>
        <a:p>
          <a:pPr lvl="0" algn="ctr" defTabSz="889000">
            <a:lnSpc>
              <a:spcPct val="90000"/>
            </a:lnSpc>
            <a:spcBef>
              <a:spcPct val="0"/>
            </a:spcBef>
            <a:spcAft>
              <a:spcPct val="35000"/>
            </a:spcAft>
          </a:pPr>
          <a:r>
            <a:rPr lang="en-US" sz="1000" b="1" u="sng" kern="1200" dirty="0"/>
            <a:t>(&gt; </a:t>
          </a:r>
          <a:r>
            <a:rPr lang="en-US" sz="1000" b="1" u="none" kern="1200" dirty="0"/>
            <a:t>2 years)</a:t>
          </a:r>
          <a:endParaRPr lang="en-US" sz="1000" b="1" u="sng" kern="1200" dirty="0"/>
        </a:p>
      </dsp:txBody>
      <dsp:txXfrm>
        <a:off x="3797509" y="429759"/>
        <a:ext cx="1873754" cy="641553"/>
      </dsp:txXfrm>
    </dsp:sp>
    <dsp:sp modelId="{AF7EE688-D1B9-4AF4-98CD-76963F65B67C}">
      <dsp:nvSpPr>
        <dsp:cNvPr id="0" name=""/>
        <dsp:cNvSpPr/>
      </dsp:nvSpPr>
      <dsp:spPr>
        <a:xfrm>
          <a:off x="4688666" y="1091273"/>
          <a:ext cx="91440" cy="530763"/>
        </a:xfrm>
        <a:custGeom>
          <a:avLst/>
          <a:gdLst/>
          <a:ahLst/>
          <a:cxnLst/>
          <a:rect l="0" t="0" r="0" b="0"/>
          <a:pathLst>
            <a:path>
              <a:moveTo>
                <a:pt x="45720" y="0"/>
              </a:moveTo>
              <a:lnTo>
                <a:pt x="45720" y="53076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4B1169-8E73-44E0-92F1-07D8421CC96B}">
      <dsp:nvSpPr>
        <dsp:cNvPr id="0" name=""/>
        <dsp:cNvSpPr/>
      </dsp:nvSpPr>
      <dsp:spPr>
        <a:xfrm>
          <a:off x="3968395" y="1622037"/>
          <a:ext cx="1531982" cy="314663"/>
        </a:xfrm>
        <a:prstGeom prst="roundRect">
          <a:avLst>
            <a:gd name="adj" fmla="val 10000"/>
          </a:avLst>
        </a:prstGeom>
        <a:solidFill>
          <a:schemeClr val="accent1">
            <a:lumMod val="75000"/>
          </a:schemeClr>
        </a:solidFill>
        <a:ln w="127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Histology</a:t>
          </a:r>
        </a:p>
      </dsp:txBody>
      <dsp:txXfrm>
        <a:off x="3977611" y="1631253"/>
        <a:ext cx="1513550" cy="296231"/>
      </dsp:txXfrm>
    </dsp:sp>
    <dsp:sp modelId="{805A3512-7656-458D-B600-0EDAD4AB8FA9}">
      <dsp:nvSpPr>
        <dsp:cNvPr id="0" name=""/>
        <dsp:cNvSpPr/>
      </dsp:nvSpPr>
      <dsp:spPr>
        <a:xfrm>
          <a:off x="3823377" y="1936700"/>
          <a:ext cx="911009" cy="530763"/>
        </a:xfrm>
        <a:custGeom>
          <a:avLst/>
          <a:gdLst/>
          <a:ahLst/>
          <a:cxnLst/>
          <a:rect l="0" t="0" r="0" b="0"/>
          <a:pathLst>
            <a:path>
              <a:moveTo>
                <a:pt x="911009" y="0"/>
              </a:moveTo>
              <a:lnTo>
                <a:pt x="911009" y="265381"/>
              </a:lnTo>
              <a:lnTo>
                <a:pt x="0" y="265381"/>
              </a:lnTo>
              <a:lnTo>
                <a:pt x="0" y="53076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D85816-2DAD-4885-9EB0-FCD18FEAD6DA}">
      <dsp:nvSpPr>
        <dsp:cNvPr id="0" name=""/>
        <dsp:cNvSpPr/>
      </dsp:nvSpPr>
      <dsp:spPr>
        <a:xfrm>
          <a:off x="3208216" y="2467463"/>
          <a:ext cx="1230323" cy="371481"/>
        </a:xfrm>
        <a:prstGeom prst="roundRect">
          <a:avLst>
            <a:gd name="adj" fmla="val 10000"/>
          </a:avLst>
        </a:prstGeom>
        <a:solidFill>
          <a:schemeClr val="accent1">
            <a:lumMod val="75000"/>
          </a:schemeClr>
        </a:solidFill>
        <a:ln w="127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t>Favorable Histology</a:t>
          </a:r>
        </a:p>
      </dsp:txBody>
      <dsp:txXfrm>
        <a:off x="3219096" y="2478343"/>
        <a:ext cx="1208563" cy="349721"/>
      </dsp:txXfrm>
    </dsp:sp>
    <dsp:sp modelId="{58654933-0CEA-4313-A476-DCCE59FB1B4A}">
      <dsp:nvSpPr>
        <dsp:cNvPr id="0" name=""/>
        <dsp:cNvSpPr/>
      </dsp:nvSpPr>
      <dsp:spPr>
        <a:xfrm>
          <a:off x="3777657" y="2838945"/>
          <a:ext cx="91440" cy="530763"/>
        </a:xfrm>
        <a:custGeom>
          <a:avLst/>
          <a:gdLst/>
          <a:ahLst/>
          <a:cxnLst/>
          <a:rect l="0" t="0" r="0" b="0"/>
          <a:pathLst>
            <a:path>
              <a:moveTo>
                <a:pt x="45720" y="0"/>
              </a:moveTo>
              <a:lnTo>
                <a:pt x="45720" y="53076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0476C0-5947-431C-A5D2-0C897F494A16}">
      <dsp:nvSpPr>
        <dsp:cNvPr id="0" name=""/>
        <dsp:cNvSpPr/>
      </dsp:nvSpPr>
      <dsp:spPr>
        <a:xfrm>
          <a:off x="3359424" y="3369708"/>
          <a:ext cx="927907" cy="399678"/>
        </a:xfrm>
        <a:prstGeom prst="roundRect">
          <a:avLst>
            <a:gd name="adj" fmla="val 10000"/>
          </a:avLst>
        </a:prstGeom>
        <a:solidFill>
          <a:schemeClr val="accent1">
            <a:lumMod val="75000"/>
          </a:schemeClr>
        </a:solidFill>
        <a:ln w="127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t>EE4A</a:t>
          </a:r>
        </a:p>
      </dsp:txBody>
      <dsp:txXfrm>
        <a:off x="3371130" y="3381414"/>
        <a:ext cx="904495" cy="376266"/>
      </dsp:txXfrm>
    </dsp:sp>
    <dsp:sp modelId="{308E1ED9-441C-4A8E-ACB0-7AEF295D09EC}">
      <dsp:nvSpPr>
        <dsp:cNvPr id="0" name=""/>
        <dsp:cNvSpPr/>
      </dsp:nvSpPr>
      <dsp:spPr>
        <a:xfrm>
          <a:off x="2954753" y="3769386"/>
          <a:ext cx="868624" cy="530763"/>
        </a:xfrm>
        <a:custGeom>
          <a:avLst/>
          <a:gdLst/>
          <a:ahLst/>
          <a:cxnLst/>
          <a:rect l="0" t="0" r="0" b="0"/>
          <a:pathLst>
            <a:path>
              <a:moveTo>
                <a:pt x="868624" y="0"/>
              </a:moveTo>
              <a:lnTo>
                <a:pt x="868624" y="265381"/>
              </a:lnTo>
              <a:lnTo>
                <a:pt x="0" y="265381"/>
              </a:lnTo>
              <a:lnTo>
                <a:pt x="0" y="53076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22B5FC-CC78-4ADB-A552-A058592F049F}">
      <dsp:nvSpPr>
        <dsp:cNvPr id="0" name=""/>
        <dsp:cNvSpPr/>
      </dsp:nvSpPr>
      <dsp:spPr>
        <a:xfrm>
          <a:off x="2340696" y="4300150"/>
          <a:ext cx="1228113" cy="243049"/>
        </a:xfrm>
        <a:prstGeom prst="roundRect">
          <a:avLst>
            <a:gd name="adj" fmla="val 10000"/>
          </a:avLst>
        </a:prstGeom>
        <a:solidFill>
          <a:schemeClr val="accent1">
            <a:lumMod val="75000"/>
          </a:schemeClr>
        </a:solidFill>
        <a:ln w="127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t>DD4A (no XRT)</a:t>
          </a:r>
        </a:p>
      </dsp:txBody>
      <dsp:txXfrm>
        <a:off x="2347815" y="4307269"/>
        <a:ext cx="1213875" cy="228811"/>
      </dsp:txXfrm>
    </dsp:sp>
    <dsp:sp modelId="{882DD0C5-3570-4D26-81BF-518A6489E1BC}">
      <dsp:nvSpPr>
        <dsp:cNvPr id="0" name=""/>
        <dsp:cNvSpPr/>
      </dsp:nvSpPr>
      <dsp:spPr>
        <a:xfrm>
          <a:off x="3823377" y="3769386"/>
          <a:ext cx="912611" cy="530763"/>
        </a:xfrm>
        <a:custGeom>
          <a:avLst/>
          <a:gdLst/>
          <a:ahLst/>
          <a:cxnLst/>
          <a:rect l="0" t="0" r="0" b="0"/>
          <a:pathLst>
            <a:path>
              <a:moveTo>
                <a:pt x="0" y="0"/>
              </a:moveTo>
              <a:lnTo>
                <a:pt x="0" y="265381"/>
              </a:lnTo>
              <a:lnTo>
                <a:pt x="912611" y="265381"/>
              </a:lnTo>
              <a:lnTo>
                <a:pt x="912611" y="53076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F3D09E-7E7B-43F1-B9EA-87C9269270C3}">
      <dsp:nvSpPr>
        <dsp:cNvPr id="0" name=""/>
        <dsp:cNvSpPr/>
      </dsp:nvSpPr>
      <dsp:spPr>
        <a:xfrm>
          <a:off x="4165919" y="4300150"/>
          <a:ext cx="1140139" cy="242704"/>
        </a:xfrm>
        <a:prstGeom prst="roundRect">
          <a:avLst>
            <a:gd name="adj" fmla="val 10000"/>
          </a:avLst>
        </a:prstGeom>
        <a:solidFill>
          <a:schemeClr val="accent1">
            <a:lumMod val="75000"/>
          </a:schemeClr>
        </a:solidFill>
        <a:ln w="127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t>EE4A</a:t>
          </a:r>
        </a:p>
      </dsp:txBody>
      <dsp:txXfrm>
        <a:off x="4173028" y="4307259"/>
        <a:ext cx="1125921" cy="228486"/>
      </dsp:txXfrm>
    </dsp:sp>
    <dsp:sp modelId="{B8905C15-A7B5-44DE-AD6F-4C893990EB64}">
      <dsp:nvSpPr>
        <dsp:cNvPr id="0" name=""/>
        <dsp:cNvSpPr/>
      </dsp:nvSpPr>
      <dsp:spPr>
        <a:xfrm>
          <a:off x="4734386" y="1936700"/>
          <a:ext cx="913716" cy="530763"/>
        </a:xfrm>
        <a:custGeom>
          <a:avLst/>
          <a:gdLst/>
          <a:ahLst/>
          <a:cxnLst/>
          <a:rect l="0" t="0" r="0" b="0"/>
          <a:pathLst>
            <a:path>
              <a:moveTo>
                <a:pt x="0" y="0"/>
              </a:moveTo>
              <a:lnTo>
                <a:pt x="0" y="265381"/>
              </a:lnTo>
              <a:lnTo>
                <a:pt x="913716" y="265381"/>
              </a:lnTo>
              <a:lnTo>
                <a:pt x="913716" y="53076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3363F7-EFB4-435E-964C-9968E806D591}">
      <dsp:nvSpPr>
        <dsp:cNvPr id="0" name=""/>
        <dsp:cNvSpPr/>
      </dsp:nvSpPr>
      <dsp:spPr>
        <a:xfrm>
          <a:off x="5035648" y="2467463"/>
          <a:ext cx="1224909" cy="375024"/>
        </a:xfrm>
        <a:prstGeom prst="roundRect">
          <a:avLst>
            <a:gd name="adj" fmla="val 10000"/>
          </a:avLst>
        </a:prstGeom>
        <a:solidFill>
          <a:schemeClr val="accent1">
            <a:lumMod val="75000"/>
          </a:schemeClr>
        </a:solidFill>
        <a:ln w="127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t>Focal Anaplasia or Diffuse Anaplasia</a:t>
          </a:r>
        </a:p>
      </dsp:txBody>
      <dsp:txXfrm>
        <a:off x="5046632" y="2478447"/>
        <a:ext cx="1202941" cy="353056"/>
      </dsp:txXfrm>
    </dsp:sp>
    <dsp:sp modelId="{FA7EA90D-CC0C-4F55-B74A-AB708F245D55}">
      <dsp:nvSpPr>
        <dsp:cNvPr id="0" name=""/>
        <dsp:cNvSpPr/>
      </dsp:nvSpPr>
      <dsp:spPr>
        <a:xfrm>
          <a:off x="5602383" y="2842487"/>
          <a:ext cx="91440" cy="530763"/>
        </a:xfrm>
        <a:custGeom>
          <a:avLst/>
          <a:gdLst/>
          <a:ahLst/>
          <a:cxnLst/>
          <a:rect l="0" t="0" r="0" b="0"/>
          <a:pathLst>
            <a:path>
              <a:moveTo>
                <a:pt x="45720" y="0"/>
              </a:moveTo>
              <a:lnTo>
                <a:pt x="45720" y="53076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17479F-AAD5-4AE8-BA03-EE4CE2D87BA9}">
      <dsp:nvSpPr>
        <dsp:cNvPr id="0" name=""/>
        <dsp:cNvSpPr/>
      </dsp:nvSpPr>
      <dsp:spPr>
        <a:xfrm>
          <a:off x="4950102" y="3373251"/>
          <a:ext cx="1396000" cy="434788"/>
        </a:xfrm>
        <a:prstGeom prst="roundRect">
          <a:avLst>
            <a:gd name="adj" fmla="val 10000"/>
          </a:avLst>
        </a:prstGeom>
        <a:solidFill>
          <a:schemeClr val="accent1">
            <a:lumMod val="75000"/>
          </a:schemeClr>
        </a:solidFill>
        <a:ln w="127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t>DD4A  </a:t>
          </a:r>
        </a:p>
        <a:p>
          <a:pPr lvl="0" algn="ctr" defTabSz="400050">
            <a:lnSpc>
              <a:spcPct val="90000"/>
            </a:lnSpc>
            <a:spcBef>
              <a:spcPct val="0"/>
            </a:spcBef>
            <a:spcAft>
              <a:spcPct val="35000"/>
            </a:spcAft>
          </a:pPr>
          <a:r>
            <a:rPr lang="en-US" sz="900" kern="1200" dirty="0"/>
            <a:t>+ Local XRT</a:t>
          </a:r>
        </a:p>
      </dsp:txBody>
      <dsp:txXfrm>
        <a:off x="4962837" y="3385986"/>
        <a:ext cx="1370530" cy="4093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0C55E2-FA32-4A15-A64F-289250BD6541}">
      <dsp:nvSpPr>
        <dsp:cNvPr id="0" name=""/>
        <dsp:cNvSpPr/>
      </dsp:nvSpPr>
      <dsp:spPr>
        <a:xfrm>
          <a:off x="3978494" y="489007"/>
          <a:ext cx="1530860" cy="527128"/>
        </a:xfrm>
        <a:prstGeom prst="roundRect">
          <a:avLst>
            <a:gd name="adj" fmla="val 10000"/>
          </a:avLst>
        </a:prstGeom>
        <a:solidFill>
          <a:schemeClr val="accent4">
            <a:lumMod val="75000"/>
          </a:schemeClr>
        </a:solidFill>
        <a:ln w="127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t>Stage II</a:t>
          </a:r>
        </a:p>
      </dsp:txBody>
      <dsp:txXfrm>
        <a:off x="3993933" y="504446"/>
        <a:ext cx="1499982" cy="496250"/>
      </dsp:txXfrm>
    </dsp:sp>
    <dsp:sp modelId="{AF7EE688-D1B9-4AF4-98CD-76963F65B67C}">
      <dsp:nvSpPr>
        <dsp:cNvPr id="0" name=""/>
        <dsp:cNvSpPr/>
      </dsp:nvSpPr>
      <dsp:spPr>
        <a:xfrm>
          <a:off x="4698204" y="1016136"/>
          <a:ext cx="91440" cy="565391"/>
        </a:xfrm>
        <a:custGeom>
          <a:avLst/>
          <a:gdLst/>
          <a:ahLst/>
          <a:cxnLst/>
          <a:rect l="0" t="0" r="0" b="0"/>
          <a:pathLst>
            <a:path>
              <a:moveTo>
                <a:pt x="45720" y="0"/>
              </a:moveTo>
              <a:lnTo>
                <a:pt x="45720" y="56539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4B1169-8E73-44E0-92F1-07D8421CC96B}">
      <dsp:nvSpPr>
        <dsp:cNvPr id="0" name=""/>
        <dsp:cNvSpPr/>
      </dsp:nvSpPr>
      <dsp:spPr>
        <a:xfrm>
          <a:off x="3927958" y="1581527"/>
          <a:ext cx="1631931" cy="335192"/>
        </a:xfrm>
        <a:prstGeom prst="roundRect">
          <a:avLst>
            <a:gd name="adj" fmla="val 10000"/>
          </a:avLst>
        </a:prstGeom>
        <a:solidFill>
          <a:schemeClr val="accent4">
            <a:lumMod val="75000"/>
          </a:schemeClr>
        </a:solidFill>
        <a:ln w="127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Histology</a:t>
          </a:r>
        </a:p>
      </dsp:txBody>
      <dsp:txXfrm>
        <a:off x="3937775" y="1591344"/>
        <a:ext cx="1612297" cy="315558"/>
      </dsp:txXfrm>
    </dsp:sp>
    <dsp:sp modelId="{805A3512-7656-458D-B600-0EDAD4AB8FA9}">
      <dsp:nvSpPr>
        <dsp:cNvPr id="0" name=""/>
        <dsp:cNvSpPr/>
      </dsp:nvSpPr>
      <dsp:spPr>
        <a:xfrm>
          <a:off x="2803034" y="1916719"/>
          <a:ext cx="1940889" cy="565391"/>
        </a:xfrm>
        <a:custGeom>
          <a:avLst/>
          <a:gdLst/>
          <a:ahLst/>
          <a:cxnLst/>
          <a:rect l="0" t="0" r="0" b="0"/>
          <a:pathLst>
            <a:path>
              <a:moveTo>
                <a:pt x="1940889" y="0"/>
              </a:moveTo>
              <a:lnTo>
                <a:pt x="1940889" y="282695"/>
              </a:lnTo>
              <a:lnTo>
                <a:pt x="0" y="282695"/>
              </a:lnTo>
              <a:lnTo>
                <a:pt x="0" y="56539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D85816-2DAD-4885-9EB0-FCD18FEAD6DA}">
      <dsp:nvSpPr>
        <dsp:cNvPr id="0" name=""/>
        <dsp:cNvSpPr/>
      </dsp:nvSpPr>
      <dsp:spPr>
        <a:xfrm>
          <a:off x="2147739" y="2482111"/>
          <a:ext cx="1310591" cy="395717"/>
        </a:xfrm>
        <a:prstGeom prst="roundRect">
          <a:avLst>
            <a:gd name="adj" fmla="val 10000"/>
          </a:avLst>
        </a:prstGeom>
        <a:solidFill>
          <a:schemeClr val="accent4">
            <a:lumMod val="75000"/>
          </a:schemeClr>
        </a:solidFill>
        <a:ln w="127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Favorable Histology</a:t>
          </a:r>
        </a:p>
      </dsp:txBody>
      <dsp:txXfrm>
        <a:off x="2159329" y="2493701"/>
        <a:ext cx="1287411" cy="372537"/>
      </dsp:txXfrm>
    </dsp:sp>
    <dsp:sp modelId="{971A31FB-875F-4E41-BDF7-C63B30EF225D}">
      <dsp:nvSpPr>
        <dsp:cNvPr id="0" name=""/>
        <dsp:cNvSpPr/>
      </dsp:nvSpPr>
      <dsp:spPr>
        <a:xfrm>
          <a:off x="2757314" y="2877828"/>
          <a:ext cx="91440" cy="565391"/>
        </a:xfrm>
        <a:custGeom>
          <a:avLst/>
          <a:gdLst/>
          <a:ahLst/>
          <a:cxnLst/>
          <a:rect l="0" t="0" r="0" b="0"/>
          <a:pathLst>
            <a:path>
              <a:moveTo>
                <a:pt x="45720" y="0"/>
              </a:moveTo>
              <a:lnTo>
                <a:pt x="45720" y="56539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48B2476-EF47-4952-A15F-3F8FC2F095A5}">
      <dsp:nvSpPr>
        <dsp:cNvPr id="0" name=""/>
        <dsp:cNvSpPr/>
      </dsp:nvSpPr>
      <dsp:spPr>
        <a:xfrm>
          <a:off x="2367892" y="3443219"/>
          <a:ext cx="870285" cy="255669"/>
        </a:xfrm>
        <a:prstGeom prst="roundRect">
          <a:avLst>
            <a:gd name="adj" fmla="val 10000"/>
          </a:avLst>
        </a:prstGeom>
        <a:solidFill>
          <a:schemeClr val="accent4">
            <a:lumMod val="75000"/>
          </a:schemeClr>
        </a:solidFill>
        <a:ln w="127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EE4A</a:t>
          </a:r>
        </a:p>
      </dsp:txBody>
      <dsp:txXfrm>
        <a:off x="2375380" y="3450707"/>
        <a:ext cx="855309" cy="240693"/>
      </dsp:txXfrm>
    </dsp:sp>
    <dsp:sp modelId="{308E1ED9-441C-4A8E-ACB0-7AEF295D09EC}">
      <dsp:nvSpPr>
        <dsp:cNvPr id="0" name=""/>
        <dsp:cNvSpPr/>
      </dsp:nvSpPr>
      <dsp:spPr>
        <a:xfrm>
          <a:off x="1995465" y="3698889"/>
          <a:ext cx="807569" cy="565391"/>
        </a:xfrm>
        <a:custGeom>
          <a:avLst/>
          <a:gdLst/>
          <a:ahLst/>
          <a:cxnLst/>
          <a:rect l="0" t="0" r="0" b="0"/>
          <a:pathLst>
            <a:path>
              <a:moveTo>
                <a:pt x="807569" y="0"/>
              </a:moveTo>
              <a:lnTo>
                <a:pt x="807569" y="282695"/>
              </a:lnTo>
              <a:lnTo>
                <a:pt x="0" y="282695"/>
              </a:lnTo>
              <a:lnTo>
                <a:pt x="0" y="56539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22B5FC-CC78-4ADB-A552-A058592F049F}">
      <dsp:nvSpPr>
        <dsp:cNvPr id="0" name=""/>
        <dsp:cNvSpPr/>
      </dsp:nvSpPr>
      <dsp:spPr>
        <a:xfrm>
          <a:off x="1499090" y="4264281"/>
          <a:ext cx="992749" cy="275910"/>
        </a:xfrm>
        <a:prstGeom prst="roundRect">
          <a:avLst>
            <a:gd name="adj" fmla="val 10000"/>
          </a:avLst>
        </a:prstGeom>
        <a:solidFill>
          <a:schemeClr val="accent4">
            <a:lumMod val="75000"/>
          </a:schemeClr>
        </a:solidFill>
        <a:ln w="127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DD4A</a:t>
          </a:r>
        </a:p>
      </dsp:txBody>
      <dsp:txXfrm>
        <a:off x="1507171" y="4272362"/>
        <a:ext cx="976587" cy="259748"/>
      </dsp:txXfrm>
    </dsp:sp>
    <dsp:sp modelId="{882DD0C5-3570-4D26-81BF-518A6489E1BC}">
      <dsp:nvSpPr>
        <dsp:cNvPr id="0" name=""/>
        <dsp:cNvSpPr/>
      </dsp:nvSpPr>
      <dsp:spPr>
        <a:xfrm>
          <a:off x="2803034" y="3698889"/>
          <a:ext cx="814407" cy="565391"/>
        </a:xfrm>
        <a:custGeom>
          <a:avLst/>
          <a:gdLst/>
          <a:ahLst/>
          <a:cxnLst/>
          <a:rect l="0" t="0" r="0" b="0"/>
          <a:pathLst>
            <a:path>
              <a:moveTo>
                <a:pt x="0" y="0"/>
              </a:moveTo>
              <a:lnTo>
                <a:pt x="0" y="282695"/>
              </a:lnTo>
              <a:lnTo>
                <a:pt x="814407" y="282695"/>
              </a:lnTo>
              <a:lnTo>
                <a:pt x="814407" y="56539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F3D09E-7E7B-43F1-B9EA-87C9269270C3}">
      <dsp:nvSpPr>
        <dsp:cNvPr id="0" name=""/>
        <dsp:cNvSpPr/>
      </dsp:nvSpPr>
      <dsp:spPr>
        <a:xfrm>
          <a:off x="3127905" y="4264281"/>
          <a:ext cx="979073" cy="274624"/>
        </a:xfrm>
        <a:prstGeom prst="roundRect">
          <a:avLst>
            <a:gd name="adj" fmla="val 10000"/>
          </a:avLst>
        </a:prstGeom>
        <a:solidFill>
          <a:schemeClr val="accent4">
            <a:lumMod val="75000"/>
          </a:schemeClr>
        </a:solidFill>
        <a:ln w="127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EE4A</a:t>
          </a:r>
        </a:p>
      </dsp:txBody>
      <dsp:txXfrm>
        <a:off x="3135948" y="4272324"/>
        <a:ext cx="962987" cy="258538"/>
      </dsp:txXfrm>
    </dsp:sp>
    <dsp:sp modelId="{B8905C15-A7B5-44DE-AD6F-4C893990EB64}">
      <dsp:nvSpPr>
        <dsp:cNvPr id="0" name=""/>
        <dsp:cNvSpPr/>
      </dsp:nvSpPr>
      <dsp:spPr>
        <a:xfrm>
          <a:off x="4698204" y="1916719"/>
          <a:ext cx="91440" cy="565391"/>
        </a:xfrm>
        <a:custGeom>
          <a:avLst/>
          <a:gdLst/>
          <a:ahLst/>
          <a:cxnLst/>
          <a:rect l="0" t="0" r="0" b="0"/>
          <a:pathLst>
            <a:path>
              <a:moveTo>
                <a:pt x="45720" y="0"/>
              </a:moveTo>
              <a:lnTo>
                <a:pt x="45720" y="282695"/>
              </a:lnTo>
              <a:lnTo>
                <a:pt x="48603" y="282695"/>
              </a:lnTo>
              <a:lnTo>
                <a:pt x="48603" y="56539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3363F7-EFB4-435E-964C-9968E806D591}">
      <dsp:nvSpPr>
        <dsp:cNvPr id="0" name=""/>
        <dsp:cNvSpPr/>
      </dsp:nvSpPr>
      <dsp:spPr>
        <a:xfrm>
          <a:off x="4094395" y="2482111"/>
          <a:ext cx="1304824" cy="399491"/>
        </a:xfrm>
        <a:prstGeom prst="roundRect">
          <a:avLst>
            <a:gd name="adj" fmla="val 10000"/>
          </a:avLst>
        </a:prstGeom>
        <a:solidFill>
          <a:schemeClr val="accent4">
            <a:lumMod val="75000"/>
          </a:schemeClr>
        </a:solidFill>
        <a:ln w="127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Focal Anaplasia</a:t>
          </a:r>
        </a:p>
      </dsp:txBody>
      <dsp:txXfrm>
        <a:off x="4106096" y="2493812"/>
        <a:ext cx="1281422" cy="376089"/>
      </dsp:txXfrm>
    </dsp:sp>
    <dsp:sp modelId="{FA7EA90D-CC0C-4F55-B74A-AB708F245D55}">
      <dsp:nvSpPr>
        <dsp:cNvPr id="0" name=""/>
        <dsp:cNvSpPr/>
      </dsp:nvSpPr>
      <dsp:spPr>
        <a:xfrm>
          <a:off x="4701087" y="2881602"/>
          <a:ext cx="91440" cy="565391"/>
        </a:xfrm>
        <a:custGeom>
          <a:avLst/>
          <a:gdLst/>
          <a:ahLst/>
          <a:cxnLst/>
          <a:rect l="0" t="0" r="0" b="0"/>
          <a:pathLst>
            <a:path>
              <a:moveTo>
                <a:pt x="45720" y="0"/>
              </a:moveTo>
              <a:lnTo>
                <a:pt x="45720" y="56539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17479F-AAD5-4AE8-BA03-EE4CE2D87BA9}">
      <dsp:nvSpPr>
        <dsp:cNvPr id="0" name=""/>
        <dsp:cNvSpPr/>
      </dsp:nvSpPr>
      <dsp:spPr>
        <a:xfrm>
          <a:off x="4085512" y="3446993"/>
          <a:ext cx="1322591" cy="464822"/>
        </a:xfrm>
        <a:prstGeom prst="roundRect">
          <a:avLst>
            <a:gd name="adj" fmla="val 10000"/>
          </a:avLst>
        </a:prstGeom>
        <a:solidFill>
          <a:schemeClr val="accent4">
            <a:lumMod val="75000"/>
          </a:schemeClr>
        </a:solidFill>
        <a:ln w="127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DD4A  </a:t>
          </a:r>
        </a:p>
        <a:p>
          <a:pPr lvl="0" algn="ctr" defTabSz="444500">
            <a:lnSpc>
              <a:spcPct val="90000"/>
            </a:lnSpc>
            <a:spcBef>
              <a:spcPct val="0"/>
            </a:spcBef>
            <a:spcAft>
              <a:spcPct val="35000"/>
            </a:spcAft>
          </a:pPr>
          <a:r>
            <a:rPr lang="en-US" sz="1000" kern="1200" dirty="0"/>
            <a:t>+ Local XRT</a:t>
          </a:r>
        </a:p>
      </dsp:txBody>
      <dsp:txXfrm>
        <a:off x="4099126" y="3460607"/>
        <a:ext cx="1295363" cy="437594"/>
      </dsp:txXfrm>
    </dsp:sp>
    <dsp:sp modelId="{CA45938B-96C0-476E-9917-82A82965E5AA}">
      <dsp:nvSpPr>
        <dsp:cNvPr id="0" name=""/>
        <dsp:cNvSpPr/>
      </dsp:nvSpPr>
      <dsp:spPr>
        <a:xfrm>
          <a:off x="4743924" y="1916719"/>
          <a:ext cx="1943772" cy="565391"/>
        </a:xfrm>
        <a:custGeom>
          <a:avLst/>
          <a:gdLst/>
          <a:ahLst/>
          <a:cxnLst/>
          <a:rect l="0" t="0" r="0" b="0"/>
          <a:pathLst>
            <a:path>
              <a:moveTo>
                <a:pt x="0" y="0"/>
              </a:moveTo>
              <a:lnTo>
                <a:pt x="0" y="282695"/>
              </a:lnTo>
              <a:lnTo>
                <a:pt x="1943772" y="282695"/>
              </a:lnTo>
              <a:lnTo>
                <a:pt x="1943772" y="56539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4FF0D7-54D9-48E8-9088-5AF4B30CDA06}">
      <dsp:nvSpPr>
        <dsp:cNvPr id="0" name=""/>
        <dsp:cNvSpPr/>
      </dsp:nvSpPr>
      <dsp:spPr>
        <a:xfrm>
          <a:off x="6035285" y="2482111"/>
          <a:ext cx="1304824" cy="399491"/>
        </a:xfrm>
        <a:prstGeom prst="roundRect">
          <a:avLst>
            <a:gd name="adj" fmla="val 10000"/>
          </a:avLst>
        </a:prstGeom>
        <a:solidFill>
          <a:schemeClr val="accent4">
            <a:lumMod val="75000"/>
          </a:schemeClr>
        </a:solidFill>
        <a:ln w="127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Diffuse Anaplasia</a:t>
          </a:r>
        </a:p>
      </dsp:txBody>
      <dsp:txXfrm>
        <a:off x="6046986" y="2493812"/>
        <a:ext cx="1281422" cy="376089"/>
      </dsp:txXfrm>
    </dsp:sp>
    <dsp:sp modelId="{B4C0C496-245D-472A-9A2D-3A6426DAEF9B}">
      <dsp:nvSpPr>
        <dsp:cNvPr id="0" name=""/>
        <dsp:cNvSpPr/>
      </dsp:nvSpPr>
      <dsp:spPr>
        <a:xfrm>
          <a:off x="6641977" y="2881602"/>
          <a:ext cx="91440" cy="565391"/>
        </a:xfrm>
        <a:custGeom>
          <a:avLst/>
          <a:gdLst/>
          <a:ahLst/>
          <a:cxnLst/>
          <a:rect l="0" t="0" r="0" b="0"/>
          <a:pathLst>
            <a:path>
              <a:moveTo>
                <a:pt x="45720" y="0"/>
              </a:moveTo>
              <a:lnTo>
                <a:pt x="45720" y="56539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F68DAE1-8E11-4100-8F55-BBB6DE842DAA}">
      <dsp:nvSpPr>
        <dsp:cNvPr id="0" name=""/>
        <dsp:cNvSpPr/>
      </dsp:nvSpPr>
      <dsp:spPr>
        <a:xfrm>
          <a:off x="6254568" y="3446993"/>
          <a:ext cx="866257" cy="616022"/>
        </a:xfrm>
        <a:prstGeom prst="roundRect">
          <a:avLst>
            <a:gd name="adj" fmla="val 10000"/>
          </a:avLst>
        </a:prstGeom>
        <a:solidFill>
          <a:schemeClr val="accent4">
            <a:lumMod val="75000"/>
          </a:schemeClr>
        </a:solidFill>
        <a:ln w="127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HRR</a:t>
          </a:r>
        </a:p>
        <a:p>
          <a:pPr lvl="0" algn="ctr" defTabSz="444500">
            <a:lnSpc>
              <a:spcPct val="90000"/>
            </a:lnSpc>
            <a:spcBef>
              <a:spcPct val="0"/>
            </a:spcBef>
            <a:spcAft>
              <a:spcPct val="35000"/>
            </a:spcAft>
          </a:pPr>
          <a:r>
            <a:rPr lang="en-US" sz="1000" kern="1200" dirty="0"/>
            <a:t>+ Local XRT</a:t>
          </a:r>
        </a:p>
      </dsp:txBody>
      <dsp:txXfrm>
        <a:off x="6272611" y="3465036"/>
        <a:ext cx="830171" cy="5799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0C55E2-FA32-4A15-A64F-289250BD6541}">
      <dsp:nvSpPr>
        <dsp:cNvPr id="0" name=""/>
        <dsp:cNvSpPr/>
      </dsp:nvSpPr>
      <dsp:spPr>
        <a:xfrm>
          <a:off x="3826604" y="251975"/>
          <a:ext cx="1521168" cy="731035"/>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t>Stage III</a:t>
          </a:r>
        </a:p>
      </dsp:txBody>
      <dsp:txXfrm>
        <a:off x="3848015" y="273386"/>
        <a:ext cx="1478346" cy="688213"/>
      </dsp:txXfrm>
    </dsp:sp>
    <dsp:sp modelId="{AF7EE688-D1B9-4AF4-98CD-76963F65B67C}">
      <dsp:nvSpPr>
        <dsp:cNvPr id="0" name=""/>
        <dsp:cNvSpPr/>
      </dsp:nvSpPr>
      <dsp:spPr>
        <a:xfrm>
          <a:off x="4541468" y="983011"/>
          <a:ext cx="91440" cy="433932"/>
        </a:xfrm>
        <a:custGeom>
          <a:avLst/>
          <a:gdLst/>
          <a:ahLst/>
          <a:cxnLst/>
          <a:rect l="0" t="0" r="0" b="0"/>
          <a:pathLst>
            <a:path>
              <a:moveTo>
                <a:pt x="45720" y="0"/>
              </a:moveTo>
              <a:lnTo>
                <a:pt x="45720" y="4339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4B1169-8E73-44E0-92F1-07D8421CC96B}">
      <dsp:nvSpPr>
        <dsp:cNvPr id="0" name=""/>
        <dsp:cNvSpPr/>
      </dsp:nvSpPr>
      <dsp:spPr>
        <a:xfrm>
          <a:off x="3843096" y="1416944"/>
          <a:ext cx="1488183" cy="322802"/>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Histology</a:t>
          </a:r>
        </a:p>
      </dsp:txBody>
      <dsp:txXfrm>
        <a:off x="3852551" y="1426399"/>
        <a:ext cx="1469273" cy="303892"/>
      </dsp:txXfrm>
    </dsp:sp>
    <dsp:sp modelId="{805A3512-7656-458D-B600-0EDAD4AB8FA9}">
      <dsp:nvSpPr>
        <dsp:cNvPr id="0" name=""/>
        <dsp:cNvSpPr/>
      </dsp:nvSpPr>
      <dsp:spPr>
        <a:xfrm>
          <a:off x="2874704" y="1739747"/>
          <a:ext cx="1712483" cy="433932"/>
        </a:xfrm>
        <a:custGeom>
          <a:avLst/>
          <a:gdLst/>
          <a:ahLst/>
          <a:cxnLst/>
          <a:rect l="0" t="0" r="0" b="0"/>
          <a:pathLst>
            <a:path>
              <a:moveTo>
                <a:pt x="1712483" y="0"/>
              </a:moveTo>
              <a:lnTo>
                <a:pt x="1712483" y="216966"/>
              </a:lnTo>
              <a:lnTo>
                <a:pt x="0" y="216966"/>
              </a:lnTo>
              <a:lnTo>
                <a:pt x="0" y="4339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D85816-2DAD-4885-9EB0-FCD18FEAD6DA}">
      <dsp:nvSpPr>
        <dsp:cNvPr id="0" name=""/>
        <dsp:cNvSpPr/>
      </dsp:nvSpPr>
      <dsp:spPr>
        <a:xfrm>
          <a:off x="2228605" y="2173680"/>
          <a:ext cx="1292198" cy="374115"/>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Favorable Histology</a:t>
          </a:r>
        </a:p>
      </dsp:txBody>
      <dsp:txXfrm>
        <a:off x="2239562" y="2184637"/>
        <a:ext cx="1270284" cy="352201"/>
      </dsp:txXfrm>
    </dsp:sp>
    <dsp:sp modelId="{B67F8AE4-688A-49BA-8435-CB50F2012D08}">
      <dsp:nvSpPr>
        <dsp:cNvPr id="0" name=""/>
        <dsp:cNvSpPr/>
      </dsp:nvSpPr>
      <dsp:spPr>
        <a:xfrm>
          <a:off x="2828984" y="2547795"/>
          <a:ext cx="91440" cy="433932"/>
        </a:xfrm>
        <a:custGeom>
          <a:avLst/>
          <a:gdLst/>
          <a:ahLst/>
          <a:cxnLst/>
          <a:rect l="0" t="0" r="0" b="0"/>
          <a:pathLst>
            <a:path>
              <a:moveTo>
                <a:pt x="45720" y="0"/>
              </a:moveTo>
              <a:lnTo>
                <a:pt x="45720" y="4339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E9E245-39DE-4C79-89B2-8D02409B4D44}">
      <dsp:nvSpPr>
        <dsp:cNvPr id="0" name=""/>
        <dsp:cNvSpPr/>
      </dsp:nvSpPr>
      <dsp:spPr>
        <a:xfrm>
          <a:off x="2313043" y="2981728"/>
          <a:ext cx="1123322" cy="513874"/>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DD4A  + Local XRT</a:t>
          </a:r>
        </a:p>
      </dsp:txBody>
      <dsp:txXfrm>
        <a:off x="2328094" y="2996779"/>
        <a:ext cx="1093220" cy="483772"/>
      </dsp:txXfrm>
    </dsp:sp>
    <dsp:sp modelId="{308E1ED9-441C-4A8E-ACB0-7AEF295D09EC}">
      <dsp:nvSpPr>
        <dsp:cNvPr id="0" name=""/>
        <dsp:cNvSpPr/>
      </dsp:nvSpPr>
      <dsp:spPr>
        <a:xfrm>
          <a:off x="2158804" y="3495602"/>
          <a:ext cx="715899" cy="433932"/>
        </a:xfrm>
        <a:custGeom>
          <a:avLst/>
          <a:gdLst/>
          <a:ahLst/>
          <a:cxnLst/>
          <a:rect l="0" t="0" r="0" b="0"/>
          <a:pathLst>
            <a:path>
              <a:moveTo>
                <a:pt x="715899" y="0"/>
              </a:moveTo>
              <a:lnTo>
                <a:pt x="715899" y="216966"/>
              </a:lnTo>
              <a:lnTo>
                <a:pt x="0" y="216966"/>
              </a:lnTo>
              <a:lnTo>
                <a:pt x="0" y="4339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22B5FC-CC78-4ADB-A552-A058592F049F}">
      <dsp:nvSpPr>
        <dsp:cNvPr id="0" name=""/>
        <dsp:cNvSpPr/>
      </dsp:nvSpPr>
      <dsp:spPr>
        <a:xfrm>
          <a:off x="1655944" y="3929535"/>
          <a:ext cx="1005720" cy="528074"/>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Regimen M </a:t>
          </a:r>
        </a:p>
        <a:p>
          <a:pPr lvl="0" algn="ctr" defTabSz="444500">
            <a:lnSpc>
              <a:spcPct val="90000"/>
            </a:lnSpc>
            <a:spcBef>
              <a:spcPct val="0"/>
            </a:spcBef>
            <a:spcAft>
              <a:spcPct val="35000"/>
            </a:spcAft>
          </a:pPr>
          <a:r>
            <a:rPr lang="en-US" sz="1000" kern="1200" dirty="0"/>
            <a:t>+Local XRT</a:t>
          </a:r>
        </a:p>
      </dsp:txBody>
      <dsp:txXfrm>
        <a:off x="1671411" y="3945002"/>
        <a:ext cx="974786" cy="497140"/>
      </dsp:txXfrm>
    </dsp:sp>
    <dsp:sp modelId="{882DD0C5-3570-4D26-81BF-518A6489E1BC}">
      <dsp:nvSpPr>
        <dsp:cNvPr id="0" name=""/>
        <dsp:cNvSpPr/>
      </dsp:nvSpPr>
      <dsp:spPr>
        <a:xfrm>
          <a:off x="2874704" y="3495602"/>
          <a:ext cx="751390" cy="449706"/>
        </a:xfrm>
        <a:custGeom>
          <a:avLst/>
          <a:gdLst/>
          <a:ahLst/>
          <a:cxnLst/>
          <a:rect l="0" t="0" r="0" b="0"/>
          <a:pathLst>
            <a:path>
              <a:moveTo>
                <a:pt x="0" y="0"/>
              </a:moveTo>
              <a:lnTo>
                <a:pt x="0" y="224853"/>
              </a:lnTo>
              <a:lnTo>
                <a:pt x="751390" y="224853"/>
              </a:lnTo>
              <a:lnTo>
                <a:pt x="751390" y="44970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F3D09E-7E7B-43F1-B9EA-87C9269270C3}">
      <dsp:nvSpPr>
        <dsp:cNvPr id="0" name=""/>
        <dsp:cNvSpPr/>
      </dsp:nvSpPr>
      <dsp:spPr>
        <a:xfrm>
          <a:off x="3154282" y="3945308"/>
          <a:ext cx="943625" cy="541504"/>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DD4A </a:t>
          </a:r>
        </a:p>
        <a:p>
          <a:pPr lvl="0" algn="ctr" defTabSz="444500">
            <a:lnSpc>
              <a:spcPct val="90000"/>
            </a:lnSpc>
            <a:spcBef>
              <a:spcPct val="0"/>
            </a:spcBef>
            <a:spcAft>
              <a:spcPct val="35000"/>
            </a:spcAft>
          </a:pPr>
          <a:r>
            <a:rPr lang="en-US" sz="1000" kern="1200" dirty="0"/>
            <a:t>+Local XRT</a:t>
          </a:r>
        </a:p>
      </dsp:txBody>
      <dsp:txXfrm>
        <a:off x="3170142" y="3961168"/>
        <a:ext cx="911905" cy="509784"/>
      </dsp:txXfrm>
    </dsp:sp>
    <dsp:sp modelId="{B8905C15-A7B5-44DE-AD6F-4C893990EB64}">
      <dsp:nvSpPr>
        <dsp:cNvPr id="0" name=""/>
        <dsp:cNvSpPr/>
      </dsp:nvSpPr>
      <dsp:spPr>
        <a:xfrm>
          <a:off x="4541468" y="1739747"/>
          <a:ext cx="91440" cy="433932"/>
        </a:xfrm>
        <a:custGeom>
          <a:avLst/>
          <a:gdLst/>
          <a:ahLst/>
          <a:cxnLst/>
          <a:rect l="0" t="0" r="0" b="0"/>
          <a:pathLst>
            <a:path>
              <a:moveTo>
                <a:pt x="45720" y="0"/>
              </a:moveTo>
              <a:lnTo>
                <a:pt x="45720" y="216966"/>
              </a:lnTo>
              <a:lnTo>
                <a:pt x="69860" y="216966"/>
              </a:lnTo>
              <a:lnTo>
                <a:pt x="69860" y="4339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3363F7-EFB4-435E-964C-9968E806D591}">
      <dsp:nvSpPr>
        <dsp:cNvPr id="0" name=""/>
        <dsp:cNvSpPr/>
      </dsp:nvSpPr>
      <dsp:spPr>
        <a:xfrm>
          <a:off x="4008978" y="2173680"/>
          <a:ext cx="1204700" cy="303970"/>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Focal Anaplasia</a:t>
          </a:r>
        </a:p>
      </dsp:txBody>
      <dsp:txXfrm>
        <a:off x="4017881" y="2182583"/>
        <a:ext cx="1186894" cy="286164"/>
      </dsp:txXfrm>
    </dsp:sp>
    <dsp:sp modelId="{FA7EA90D-CC0C-4F55-B74A-AB708F245D55}">
      <dsp:nvSpPr>
        <dsp:cNvPr id="0" name=""/>
        <dsp:cNvSpPr/>
      </dsp:nvSpPr>
      <dsp:spPr>
        <a:xfrm>
          <a:off x="4565608" y="2477650"/>
          <a:ext cx="91440" cy="433932"/>
        </a:xfrm>
        <a:custGeom>
          <a:avLst/>
          <a:gdLst/>
          <a:ahLst/>
          <a:cxnLst/>
          <a:rect l="0" t="0" r="0" b="0"/>
          <a:pathLst>
            <a:path>
              <a:moveTo>
                <a:pt x="45720" y="0"/>
              </a:moveTo>
              <a:lnTo>
                <a:pt x="45720" y="4339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17479F-AAD5-4AE8-BA03-EE4CE2D87BA9}">
      <dsp:nvSpPr>
        <dsp:cNvPr id="0" name=""/>
        <dsp:cNvSpPr/>
      </dsp:nvSpPr>
      <dsp:spPr>
        <a:xfrm>
          <a:off x="4068600" y="2911583"/>
          <a:ext cx="1085456" cy="559035"/>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DD4A  </a:t>
          </a:r>
        </a:p>
        <a:p>
          <a:pPr lvl="0" algn="ctr" defTabSz="444500">
            <a:lnSpc>
              <a:spcPct val="90000"/>
            </a:lnSpc>
            <a:spcBef>
              <a:spcPct val="0"/>
            </a:spcBef>
            <a:spcAft>
              <a:spcPct val="35000"/>
            </a:spcAft>
          </a:pPr>
          <a:r>
            <a:rPr lang="en-US" sz="1000" kern="1200" dirty="0"/>
            <a:t>+ Local XRT</a:t>
          </a:r>
        </a:p>
      </dsp:txBody>
      <dsp:txXfrm>
        <a:off x="4084974" y="2927957"/>
        <a:ext cx="1052708" cy="526287"/>
      </dsp:txXfrm>
    </dsp:sp>
    <dsp:sp modelId="{CA45938B-96C0-476E-9917-82A82965E5AA}">
      <dsp:nvSpPr>
        <dsp:cNvPr id="0" name=""/>
        <dsp:cNvSpPr/>
      </dsp:nvSpPr>
      <dsp:spPr>
        <a:xfrm>
          <a:off x="4587188" y="1739747"/>
          <a:ext cx="1736624" cy="433932"/>
        </a:xfrm>
        <a:custGeom>
          <a:avLst/>
          <a:gdLst/>
          <a:ahLst/>
          <a:cxnLst/>
          <a:rect l="0" t="0" r="0" b="0"/>
          <a:pathLst>
            <a:path>
              <a:moveTo>
                <a:pt x="0" y="0"/>
              </a:moveTo>
              <a:lnTo>
                <a:pt x="0" y="216966"/>
              </a:lnTo>
              <a:lnTo>
                <a:pt x="1736624" y="216966"/>
              </a:lnTo>
              <a:lnTo>
                <a:pt x="1736624" y="4339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4FF0D7-54D9-48E8-9088-5AF4B30CDA06}">
      <dsp:nvSpPr>
        <dsp:cNvPr id="0" name=""/>
        <dsp:cNvSpPr/>
      </dsp:nvSpPr>
      <dsp:spPr>
        <a:xfrm>
          <a:off x="5701853" y="2173680"/>
          <a:ext cx="1243917" cy="303970"/>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Diffuse Anaplasia</a:t>
          </a:r>
        </a:p>
      </dsp:txBody>
      <dsp:txXfrm>
        <a:off x="5710756" y="2182583"/>
        <a:ext cx="1226111" cy="286164"/>
      </dsp:txXfrm>
    </dsp:sp>
    <dsp:sp modelId="{B4C0C496-245D-472A-9A2D-3A6426DAEF9B}">
      <dsp:nvSpPr>
        <dsp:cNvPr id="0" name=""/>
        <dsp:cNvSpPr/>
      </dsp:nvSpPr>
      <dsp:spPr>
        <a:xfrm>
          <a:off x="6278092" y="2477650"/>
          <a:ext cx="91440" cy="433932"/>
        </a:xfrm>
        <a:custGeom>
          <a:avLst/>
          <a:gdLst/>
          <a:ahLst/>
          <a:cxnLst/>
          <a:rect l="0" t="0" r="0" b="0"/>
          <a:pathLst>
            <a:path>
              <a:moveTo>
                <a:pt x="45720" y="0"/>
              </a:moveTo>
              <a:lnTo>
                <a:pt x="45720" y="4339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F68DAE1-8E11-4100-8F55-BBB6DE842DAA}">
      <dsp:nvSpPr>
        <dsp:cNvPr id="0" name=""/>
        <dsp:cNvSpPr/>
      </dsp:nvSpPr>
      <dsp:spPr>
        <a:xfrm>
          <a:off x="5751297" y="2911583"/>
          <a:ext cx="1145029" cy="472791"/>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HRR </a:t>
          </a:r>
        </a:p>
        <a:p>
          <a:pPr lvl="0" algn="ctr" defTabSz="444500">
            <a:lnSpc>
              <a:spcPct val="90000"/>
            </a:lnSpc>
            <a:spcBef>
              <a:spcPct val="0"/>
            </a:spcBef>
            <a:spcAft>
              <a:spcPct val="35000"/>
            </a:spcAft>
          </a:pPr>
          <a:r>
            <a:rPr lang="en-US" sz="1000" kern="1200" dirty="0"/>
            <a:t>+ Local XRT</a:t>
          </a:r>
        </a:p>
      </dsp:txBody>
      <dsp:txXfrm>
        <a:off x="5765145" y="2925431"/>
        <a:ext cx="1117333" cy="4450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0C55E2-FA32-4A15-A64F-289250BD6541}">
      <dsp:nvSpPr>
        <dsp:cNvPr id="0" name=""/>
        <dsp:cNvSpPr/>
      </dsp:nvSpPr>
      <dsp:spPr>
        <a:xfrm>
          <a:off x="4939522" y="409216"/>
          <a:ext cx="1305057" cy="449376"/>
        </a:xfrm>
        <a:prstGeom prst="roundRect">
          <a:avLst>
            <a:gd name="adj" fmla="val 10000"/>
          </a:avLst>
        </a:prstGeom>
        <a:solidFill>
          <a:schemeClr val="accent2">
            <a:lumMod val="75000"/>
          </a:schemeClr>
        </a:solidFill>
        <a:ln w="127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t>Stage IV</a:t>
          </a:r>
        </a:p>
      </dsp:txBody>
      <dsp:txXfrm>
        <a:off x="4952684" y="422378"/>
        <a:ext cx="1278733" cy="423052"/>
      </dsp:txXfrm>
    </dsp:sp>
    <dsp:sp modelId="{AF7EE688-D1B9-4AF4-98CD-76963F65B67C}">
      <dsp:nvSpPr>
        <dsp:cNvPr id="0" name=""/>
        <dsp:cNvSpPr/>
      </dsp:nvSpPr>
      <dsp:spPr>
        <a:xfrm>
          <a:off x="5546330" y="858592"/>
          <a:ext cx="91440" cy="481995"/>
        </a:xfrm>
        <a:custGeom>
          <a:avLst/>
          <a:gdLst/>
          <a:ahLst/>
          <a:cxnLst/>
          <a:rect l="0" t="0" r="0" b="0"/>
          <a:pathLst>
            <a:path>
              <a:moveTo>
                <a:pt x="45720" y="0"/>
              </a:moveTo>
              <a:lnTo>
                <a:pt x="45720" y="4819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4B1169-8E73-44E0-92F1-07D8421CC96B}">
      <dsp:nvSpPr>
        <dsp:cNvPr id="0" name=""/>
        <dsp:cNvSpPr/>
      </dsp:nvSpPr>
      <dsp:spPr>
        <a:xfrm>
          <a:off x="4896440" y="1340588"/>
          <a:ext cx="1391219" cy="285751"/>
        </a:xfrm>
        <a:prstGeom prst="roundRect">
          <a:avLst>
            <a:gd name="adj" fmla="val 10000"/>
          </a:avLst>
        </a:prstGeom>
        <a:solidFill>
          <a:schemeClr val="accent2">
            <a:lumMod val="75000"/>
          </a:schemeClr>
        </a:solidFill>
        <a:ln w="127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Histology</a:t>
          </a:r>
        </a:p>
      </dsp:txBody>
      <dsp:txXfrm>
        <a:off x="4904809" y="1348957"/>
        <a:ext cx="1374481" cy="269013"/>
      </dsp:txXfrm>
    </dsp:sp>
    <dsp:sp modelId="{805A3512-7656-458D-B600-0EDAD4AB8FA9}">
      <dsp:nvSpPr>
        <dsp:cNvPr id="0" name=""/>
        <dsp:cNvSpPr/>
      </dsp:nvSpPr>
      <dsp:spPr>
        <a:xfrm>
          <a:off x="3937444" y="1626339"/>
          <a:ext cx="1654606" cy="481995"/>
        </a:xfrm>
        <a:custGeom>
          <a:avLst/>
          <a:gdLst/>
          <a:ahLst/>
          <a:cxnLst/>
          <a:rect l="0" t="0" r="0" b="0"/>
          <a:pathLst>
            <a:path>
              <a:moveTo>
                <a:pt x="1654606" y="0"/>
              </a:moveTo>
              <a:lnTo>
                <a:pt x="1654606" y="240997"/>
              </a:lnTo>
              <a:lnTo>
                <a:pt x="0" y="240997"/>
              </a:lnTo>
              <a:lnTo>
                <a:pt x="0" y="48199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D85816-2DAD-4885-9EB0-FCD18FEAD6DA}">
      <dsp:nvSpPr>
        <dsp:cNvPr id="0" name=""/>
        <dsp:cNvSpPr/>
      </dsp:nvSpPr>
      <dsp:spPr>
        <a:xfrm>
          <a:off x="3378805" y="2108335"/>
          <a:ext cx="1117277" cy="337348"/>
        </a:xfrm>
        <a:prstGeom prst="roundRect">
          <a:avLst>
            <a:gd name="adj" fmla="val 10000"/>
          </a:avLst>
        </a:prstGeom>
        <a:solidFill>
          <a:schemeClr val="accent2">
            <a:lumMod val="75000"/>
          </a:schemeClr>
        </a:solidFill>
        <a:ln w="127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t>Favorable Histology</a:t>
          </a:r>
        </a:p>
      </dsp:txBody>
      <dsp:txXfrm>
        <a:off x="3388686" y="2118216"/>
        <a:ext cx="1097515" cy="317586"/>
      </dsp:txXfrm>
    </dsp:sp>
    <dsp:sp modelId="{A5F4960F-A4B4-407F-9C8C-2E57E7CB8714}">
      <dsp:nvSpPr>
        <dsp:cNvPr id="0" name=""/>
        <dsp:cNvSpPr/>
      </dsp:nvSpPr>
      <dsp:spPr>
        <a:xfrm>
          <a:off x="3891724" y="2445683"/>
          <a:ext cx="91440" cy="481995"/>
        </a:xfrm>
        <a:custGeom>
          <a:avLst/>
          <a:gdLst/>
          <a:ahLst/>
          <a:cxnLst/>
          <a:rect l="0" t="0" r="0" b="0"/>
          <a:pathLst>
            <a:path>
              <a:moveTo>
                <a:pt x="45720" y="0"/>
              </a:moveTo>
              <a:lnTo>
                <a:pt x="45720" y="48199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1F488F-EBB2-4C05-9B4C-25ECF3A10257}">
      <dsp:nvSpPr>
        <dsp:cNvPr id="0" name=""/>
        <dsp:cNvSpPr/>
      </dsp:nvSpPr>
      <dsp:spPr>
        <a:xfrm>
          <a:off x="3435560" y="2927679"/>
          <a:ext cx="1003767" cy="421264"/>
        </a:xfrm>
        <a:prstGeom prst="roundRect">
          <a:avLst>
            <a:gd name="adj" fmla="val 10000"/>
          </a:avLst>
        </a:prstGeom>
        <a:solidFill>
          <a:schemeClr val="accent2">
            <a:lumMod val="75000"/>
          </a:schemeClr>
        </a:solidFill>
        <a:ln w="127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t>DD4A +XRT</a:t>
          </a:r>
        </a:p>
      </dsp:txBody>
      <dsp:txXfrm>
        <a:off x="3447898" y="2940017"/>
        <a:ext cx="979091" cy="396588"/>
      </dsp:txXfrm>
    </dsp:sp>
    <dsp:sp modelId="{308E1ED9-441C-4A8E-ACB0-7AEF295D09EC}">
      <dsp:nvSpPr>
        <dsp:cNvPr id="0" name=""/>
        <dsp:cNvSpPr/>
      </dsp:nvSpPr>
      <dsp:spPr>
        <a:xfrm>
          <a:off x="3150041" y="3348943"/>
          <a:ext cx="787402" cy="481995"/>
        </a:xfrm>
        <a:custGeom>
          <a:avLst/>
          <a:gdLst/>
          <a:ahLst/>
          <a:cxnLst/>
          <a:rect l="0" t="0" r="0" b="0"/>
          <a:pathLst>
            <a:path>
              <a:moveTo>
                <a:pt x="787402" y="0"/>
              </a:moveTo>
              <a:lnTo>
                <a:pt x="787402" y="240997"/>
              </a:lnTo>
              <a:lnTo>
                <a:pt x="0" y="240997"/>
              </a:lnTo>
              <a:lnTo>
                <a:pt x="0" y="48199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22B5FC-CC78-4ADB-A552-A058592F049F}">
      <dsp:nvSpPr>
        <dsp:cNvPr id="0" name=""/>
        <dsp:cNvSpPr/>
      </dsp:nvSpPr>
      <dsp:spPr>
        <a:xfrm>
          <a:off x="2634104" y="3830938"/>
          <a:ext cx="1031874" cy="470246"/>
        </a:xfrm>
        <a:prstGeom prst="roundRect">
          <a:avLst>
            <a:gd name="adj" fmla="val 10000"/>
          </a:avLst>
        </a:prstGeom>
        <a:solidFill>
          <a:schemeClr val="accent2">
            <a:lumMod val="75000"/>
          </a:schemeClr>
        </a:solidFill>
        <a:ln w="127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t>Regimen M </a:t>
          </a:r>
        </a:p>
        <a:p>
          <a:pPr lvl="0" algn="ctr" defTabSz="400050">
            <a:lnSpc>
              <a:spcPct val="90000"/>
            </a:lnSpc>
            <a:spcBef>
              <a:spcPct val="0"/>
            </a:spcBef>
            <a:spcAft>
              <a:spcPct val="35000"/>
            </a:spcAft>
          </a:pPr>
          <a:r>
            <a:rPr lang="en-US" sz="900" kern="1200" dirty="0"/>
            <a:t>+XRT</a:t>
          </a:r>
        </a:p>
      </dsp:txBody>
      <dsp:txXfrm>
        <a:off x="2647877" y="3844711"/>
        <a:ext cx="1004328" cy="442700"/>
      </dsp:txXfrm>
    </dsp:sp>
    <dsp:sp modelId="{882DD0C5-3570-4D26-81BF-518A6489E1BC}">
      <dsp:nvSpPr>
        <dsp:cNvPr id="0" name=""/>
        <dsp:cNvSpPr/>
      </dsp:nvSpPr>
      <dsp:spPr>
        <a:xfrm>
          <a:off x="3937444" y="3348943"/>
          <a:ext cx="813557" cy="482959"/>
        </a:xfrm>
        <a:custGeom>
          <a:avLst/>
          <a:gdLst/>
          <a:ahLst/>
          <a:cxnLst/>
          <a:rect l="0" t="0" r="0" b="0"/>
          <a:pathLst>
            <a:path>
              <a:moveTo>
                <a:pt x="0" y="0"/>
              </a:moveTo>
              <a:lnTo>
                <a:pt x="0" y="241479"/>
              </a:lnTo>
              <a:lnTo>
                <a:pt x="813557" y="241479"/>
              </a:lnTo>
              <a:lnTo>
                <a:pt x="813557" y="48295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F3D09E-7E7B-43F1-B9EA-87C9269270C3}">
      <dsp:nvSpPr>
        <dsp:cNvPr id="0" name=""/>
        <dsp:cNvSpPr/>
      </dsp:nvSpPr>
      <dsp:spPr>
        <a:xfrm>
          <a:off x="4234721" y="3831902"/>
          <a:ext cx="1032560" cy="406141"/>
        </a:xfrm>
        <a:prstGeom prst="roundRect">
          <a:avLst>
            <a:gd name="adj" fmla="val 10000"/>
          </a:avLst>
        </a:prstGeom>
        <a:solidFill>
          <a:schemeClr val="accent2">
            <a:lumMod val="75000"/>
          </a:schemeClr>
        </a:solidFill>
        <a:ln w="127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t>CR at Week 6 </a:t>
          </a:r>
        </a:p>
      </dsp:txBody>
      <dsp:txXfrm>
        <a:off x="4246616" y="3843797"/>
        <a:ext cx="1008770" cy="382351"/>
      </dsp:txXfrm>
    </dsp:sp>
    <dsp:sp modelId="{6ED2BAF3-B246-4337-8D33-94EC71C4AAFF}">
      <dsp:nvSpPr>
        <dsp:cNvPr id="0" name=""/>
        <dsp:cNvSpPr/>
      </dsp:nvSpPr>
      <dsp:spPr>
        <a:xfrm>
          <a:off x="3831968" y="4238044"/>
          <a:ext cx="919032" cy="481031"/>
        </a:xfrm>
        <a:custGeom>
          <a:avLst/>
          <a:gdLst/>
          <a:ahLst/>
          <a:cxnLst/>
          <a:rect l="0" t="0" r="0" b="0"/>
          <a:pathLst>
            <a:path>
              <a:moveTo>
                <a:pt x="919032" y="0"/>
              </a:moveTo>
              <a:lnTo>
                <a:pt x="919032" y="240515"/>
              </a:lnTo>
              <a:lnTo>
                <a:pt x="0" y="240515"/>
              </a:lnTo>
              <a:lnTo>
                <a:pt x="0" y="48103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4662BD-00CE-4F31-8971-34540D7F7944}">
      <dsp:nvSpPr>
        <dsp:cNvPr id="0" name=""/>
        <dsp:cNvSpPr/>
      </dsp:nvSpPr>
      <dsp:spPr>
        <a:xfrm>
          <a:off x="3334251" y="4719075"/>
          <a:ext cx="995435" cy="529616"/>
        </a:xfrm>
        <a:prstGeom prst="roundRect">
          <a:avLst>
            <a:gd name="adj" fmla="val 10000"/>
          </a:avLst>
        </a:prstGeom>
        <a:solidFill>
          <a:schemeClr val="accent2">
            <a:lumMod val="75000"/>
          </a:schemeClr>
        </a:solidFill>
        <a:ln w="127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t>DD4A </a:t>
          </a:r>
        </a:p>
        <a:p>
          <a:pPr lvl="0" algn="ctr" defTabSz="400050">
            <a:lnSpc>
              <a:spcPct val="90000"/>
            </a:lnSpc>
            <a:spcBef>
              <a:spcPct val="0"/>
            </a:spcBef>
            <a:spcAft>
              <a:spcPct val="35000"/>
            </a:spcAft>
          </a:pPr>
          <a:r>
            <a:rPr lang="en-US" sz="900" kern="1200" dirty="0"/>
            <a:t>*Omit lung XRT</a:t>
          </a:r>
        </a:p>
      </dsp:txBody>
      <dsp:txXfrm>
        <a:off x="3349763" y="4734587"/>
        <a:ext cx="964411" cy="498592"/>
      </dsp:txXfrm>
    </dsp:sp>
    <dsp:sp modelId="{D69D4B27-0807-4923-9DF3-8FE525B4C169}">
      <dsp:nvSpPr>
        <dsp:cNvPr id="0" name=""/>
        <dsp:cNvSpPr/>
      </dsp:nvSpPr>
      <dsp:spPr>
        <a:xfrm>
          <a:off x="4751001" y="4238044"/>
          <a:ext cx="742342" cy="481031"/>
        </a:xfrm>
        <a:custGeom>
          <a:avLst/>
          <a:gdLst/>
          <a:ahLst/>
          <a:cxnLst/>
          <a:rect l="0" t="0" r="0" b="0"/>
          <a:pathLst>
            <a:path>
              <a:moveTo>
                <a:pt x="0" y="0"/>
              </a:moveTo>
              <a:lnTo>
                <a:pt x="0" y="240515"/>
              </a:lnTo>
              <a:lnTo>
                <a:pt x="742342" y="240515"/>
              </a:lnTo>
              <a:lnTo>
                <a:pt x="742342" y="48103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6B1A73-5B72-4C54-BCEA-F8DD563B28C9}">
      <dsp:nvSpPr>
        <dsp:cNvPr id="0" name=""/>
        <dsp:cNvSpPr/>
      </dsp:nvSpPr>
      <dsp:spPr>
        <a:xfrm>
          <a:off x="4871931" y="4719075"/>
          <a:ext cx="1242825" cy="521977"/>
        </a:xfrm>
        <a:prstGeom prst="roundRect">
          <a:avLst>
            <a:gd name="adj" fmla="val 10000"/>
          </a:avLst>
        </a:prstGeom>
        <a:solidFill>
          <a:schemeClr val="accent2">
            <a:lumMod val="75000"/>
          </a:schemeClr>
        </a:solidFill>
        <a:ln w="127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t>Regimen M </a:t>
          </a:r>
        </a:p>
        <a:p>
          <a:pPr lvl="0" algn="ctr" defTabSz="400050">
            <a:lnSpc>
              <a:spcPct val="90000"/>
            </a:lnSpc>
            <a:spcBef>
              <a:spcPct val="0"/>
            </a:spcBef>
            <a:spcAft>
              <a:spcPct val="35000"/>
            </a:spcAft>
          </a:pPr>
          <a:r>
            <a:rPr lang="en-US" sz="900" kern="1200" dirty="0"/>
            <a:t>+ XRT to metastatic sites</a:t>
          </a:r>
        </a:p>
      </dsp:txBody>
      <dsp:txXfrm>
        <a:off x="4887219" y="4734363"/>
        <a:ext cx="1212249" cy="491401"/>
      </dsp:txXfrm>
    </dsp:sp>
    <dsp:sp modelId="{B8905C15-A7B5-44DE-AD6F-4C893990EB64}">
      <dsp:nvSpPr>
        <dsp:cNvPr id="0" name=""/>
        <dsp:cNvSpPr/>
      </dsp:nvSpPr>
      <dsp:spPr>
        <a:xfrm>
          <a:off x="5546330" y="1626339"/>
          <a:ext cx="91440" cy="481995"/>
        </a:xfrm>
        <a:custGeom>
          <a:avLst/>
          <a:gdLst/>
          <a:ahLst/>
          <a:cxnLst/>
          <a:rect l="0" t="0" r="0" b="0"/>
          <a:pathLst>
            <a:path>
              <a:moveTo>
                <a:pt x="45720" y="0"/>
              </a:moveTo>
              <a:lnTo>
                <a:pt x="45720" y="240997"/>
              </a:lnTo>
              <a:lnTo>
                <a:pt x="48178" y="240997"/>
              </a:lnTo>
              <a:lnTo>
                <a:pt x="48178" y="48199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3363F7-EFB4-435E-964C-9968E806D591}">
      <dsp:nvSpPr>
        <dsp:cNvPr id="0" name=""/>
        <dsp:cNvSpPr/>
      </dsp:nvSpPr>
      <dsp:spPr>
        <a:xfrm>
          <a:off x="5038328" y="2108335"/>
          <a:ext cx="1112361" cy="340565"/>
        </a:xfrm>
        <a:prstGeom prst="roundRect">
          <a:avLst>
            <a:gd name="adj" fmla="val 10000"/>
          </a:avLst>
        </a:prstGeom>
        <a:solidFill>
          <a:schemeClr val="accent2">
            <a:lumMod val="75000"/>
          </a:schemeClr>
        </a:solidFill>
        <a:ln w="127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t>Focal Anaplasia</a:t>
          </a:r>
        </a:p>
      </dsp:txBody>
      <dsp:txXfrm>
        <a:off x="5048303" y="2118310"/>
        <a:ext cx="1092411" cy="320615"/>
      </dsp:txXfrm>
    </dsp:sp>
    <dsp:sp modelId="{FA7EA90D-CC0C-4F55-B74A-AB708F245D55}">
      <dsp:nvSpPr>
        <dsp:cNvPr id="0" name=""/>
        <dsp:cNvSpPr/>
      </dsp:nvSpPr>
      <dsp:spPr>
        <a:xfrm>
          <a:off x="5548788" y="2448901"/>
          <a:ext cx="91440" cy="481995"/>
        </a:xfrm>
        <a:custGeom>
          <a:avLst/>
          <a:gdLst/>
          <a:ahLst/>
          <a:cxnLst/>
          <a:rect l="0" t="0" r="0" b="0"/>
          <a:pathLst>
            <a:path>
              <a:moveTo>
                <a:pt x="45720" y="0"/>
              </a:moveTo>
              <a:lnTo>
                <a:pt x="45720" y="48199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17479F-AAD5-4AE8-BA03-EE4CE2D87BA9}">
      <dsp:nvSpPr>
        <dsp:cNvPr id="0" name=""/>
        <dsp:cNvSpPr/>
      </dsp:nvSpPr>
      <dsp:spPr>
        <a:xfrm>
          <a:off x="5030754" y="2930896"/>
          <a:ext cx="1127508" cy="396260"/>
        </a:xfrm>
        <a:prstGeom prst="roundRect">
          <a:avLst>
            <a:gd name="adj" fmla="val 10000"/>
          </a:avLst>
        </a:prstGeom>
        <a:solidFill>
          <a:schemeClr val="accent2">
            <a:lumMod val="75000"/>
          </a:schemeClr>
        </a:solidFill>
        <a:ln w="127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t>HRR </a:t>
          </a:r>
        </a:p>
        <a:p>
          <a:pPr lvl="0" algn="ctr" defTabSz="400050">
            <a:lnSpc>
              <a:spcPct val="90000"/>
            </a:lnSpc>
            <a:spcBef>
              <a:spcPct val="0"/>
            </a:spcBef>
            <a:spcAft>
              <a:spcPct val="35000"/>
            </a:spcAft>
          </a:pPr>
          <a:r>
            <a:rPr lang="en-US" sz="900" kern="1200" dirty="0"/>
            <a:t>+ XRT</a:t>
          </a:r>
        </a:p>
      </dsp:txBody>
      <dsp:txXfrm>
        <a:off x="5042360" y="2942502"/>
        <a:ext cx="1104296" cy="373048"/>
      </dsp:txXfrm>
    </dsp:sp>
    <dsp:sp modelId="{CA45938B-96C0-476E-9917-82A82965E5AA}">
      <dsp:nvSpPr>
        <dsp:cNvPr id="0" name=""/>
        <dsp:cNvSpPr/>
      </dsp:nvSpPr>
      <dsp:spPr>
        <a:xfrm>
          <a:off x="5592050" y="1626339"/>
          <a:ext cx="1657064" cy="481995"/>
        </a:xfrm>
        <a:custGeom>
          <a:avLst/>
          <a:gdLst/>
          <a:ahLst/>
          <a:cxnLst/>
          <a:rect l="0" t="0" r="0" b="0"/>
          <a:pathLst>
            <a:path>
              <a:moveTo>
                <a:pt x="0" y="0"/>
              </a:moveTo>
              <a:lnTo>
                <a:pt x="0" y="240997"/>
              </a:lnTo>
              <a:lnTo>
                <a:pt x="1657064" y="240997"/>
              </a:lnTo>
              <a:lnTo>
                <a:pt x="1657064" y="48199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4FF0D7-54D9-48E8-9088-5AF4B30CDA06}">
      <dsp:nvSpPr>
        <dsp:cNvPr id="0" name=""/>
        <dsp:cNvSpPr/>
      </dsp:nvSpPr>
      <dsp:spPr>
        <a:xfrm>
          <a:off x="6692934" y="2108335"/>
          <a:ext cx="1112361" cy="340565"/>
        </a:xfrm>
        <a:prstGeom prst="roundRect">
          <a:avLst>
            <a:gd name="adj" fmla="val 10000"/>
          </a:avLst>
        </a:prstGeom>
        <a:solidFill>
          <a:schemeClr val="accent2">
            <a:lumMod val="75000"/>
          </a:schemeClr>
        </a:solidFill>
        <a:ln w="127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t>Diffuse Anaplasia</a:t>
          </a:r>
        </a:p>
      </dsp:txBody>
      <dsp:txXfrm>
        <a:off x="6702909" y="2118310"/>
        <a:ext cx="1092411" cy="320615"/>
      </dsp:txXfrm>
    </dsp:sp>
    <dsp:sp modelId="{B4C0C496-245D-472A-9A2D-3A6426DAEF9B}">
      <dsp:nvSpPr>
        <dsp:cNvPr id="0" name=""/>
        <dsp:cNvSpPr/>
      </dsp:nvSpPr>
      <dsp:spPr>
        <a:xfrm>
          <a:off x="7203395" y="2448901"/>
          <a:ext cx="91440" cy="481995"/>
        </a:xfrm>
        <a:custGeom>
          <a:avLst/>
          <a:gdLst/>
          <a:ahLst/>
          <a:cxnLst/>
          <a:rect l="0" t="0" r="0" b="0"/>
          <a:pathLst>
            <a:path>
              <a:moveTo>
                <a:pt x="45720" y="0"/>
              </a:moveTo>
              <a:lnTo>
                <a:pt x="45720" y="48199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F68DAE1-8E11-4100-8F55-BBB6DE842DAA}">
      <dsp:nvSpPr>
        <dsp:cNvPr id="0" name=""/>
        <dsp:cNvSpPr/>
      </dsp:nvSpPr>
      <dsp:spPr>
        <a:xfrm>
          <a:off x="6735554" y="2930896"/>
          <a:ext cx="1027120" cy="474151"/>
        </a:xfrm>
        <a:prstGeom prst="roundRect">
          <a:avLst>
            <a:gd name="adj" fmla="val 10000"/>
          </a:avLst>
        </a:prstGeom>
        <a:solidFill>
          <a:schemeClr val="accent2">
            <a:lumMod val="75000"/>
          </a:schemeClr>
        </a:solidFill>
        <a:ln w="127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dirty="0"/>
            <a:t>HRR , (?</a:t>
          </a:r>
          <a:r>
            <a:rPr lang="en-US" sz="900" i="1" kern="1200" dirty="0"/>
            <a:t>rUH-2)</a:t>
          </a:r>
        </a:p>
        <a:p>
          <a:pPr lvl="0" algn="ctr" defTabSz="400050">
            <a:lnSpc>
              <a:spcPct val="90000"/>
            </a:lnSpc>
            <a:spcBef>
              <a:spcPct val="0"/>
            </a:spcBef>
            <a:spcAft>
              <a:spcPct val="35000"/>
            </a:spcAft>
          </a:pPr>
          <a:r>
            <a:rPr lang="en-US" sz="900" kern="1200" dirty="0"/>
            <a:t>+ XRT</a:t>
          </a:r>
        </a:p>
      </dsp:txBody>
      <dsp:txXfrm>
        <a:off x="6749441" y="2944783"/>
        <a:ext cx="999346" cy="44637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45769A-77DF-7E44-BB7D-8A6C30F288A5}" type="datetimeFigureOut">
              <a:rPr lang="en-US" smtClean="0"/>
              <a:t>12/13/2018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FDC123-F276-9841-A55A-D585BB999ACB}" type="slidenum">
              <a:rPr lang="en-US" smtClean="0"/>
              <a:t>‹#›</a:t>
            </a:fld>
            <a:endParaRPr lang="en-US"/>
          </a:p>
        </p:txBody>
      </p:sp>
    </p:spTree>
    <p:extLst>
      <p:ext uri="{BB962C8B-B14F-4D97-AF65-F5344CB8AC3E}">
        <p14:creationId xmlns:p14="http://schemas.microsoft.com/office/powerpoint/2010/main" val="3187870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xmlns="" id="{6303C0FE-31C6-9141-BC4D-730DC164133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Rectangle 3">
            <a:extLst>
              <a:ext uri="{FF2B5EF4-FFF2-40B4-BE49-F238E27FC236}">
                <a16:creationId xmlns:a16="http://schemas.microsoft.com/office/drawing/2014/main" xmlns="" id="{8054339F-C702-7648-AD02-A446709CCF6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441549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xmlns="" id="{28C660AE-6E5D-7C4E-B2E2-15127EE942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4" name="Rectangle 3">
            <a:extLst>
              <a:ext uri="{FF2B5EF4-FFF2-40B4-BE49-F238E27FC236}">
                <a16:creationId xmlns:a16="http://schemas.microsoft.com/office/drawing/2014/main" xmlns="" id="{7509E562-7A93-BC4F-A7B2-B226A5751A6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610908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xmlns="" id="{F437A65B-4FB5-0746-AF4A-DDFE24E1436E}"/>
              </a:ext>
            </a:extLst>
          </p:cNvPr>
          <p:cNvSpPr>
            <a:spLocks noGrp="1" noRot="1" noChangeAspect="1" noChangeArrowheads="1" noTextEdit="1"/>
          </p:cNvSpPr>
          <p:nvPr>
            <p:ph type="sldImg"/>
          </p:nvPr>
        </p:nvSpPr>
        <p:spPr bwMode="auto">
          <a:xfrm>
            <a:off x="379413" y="684213"/>
            <a:ext cx="6099175" cy="34321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2" name="Rectangle 3">
            <a:extLst>
              <a:ext uri="{FF2B5EF4-FFF2-40B4-BE49-F238E27FC236}">
                <a16:creationId xmlns:a16="http://schemas.microsoft.com/office/drawing/2014/main" xmlns="" id="{670FD586-6809-8242-BDC2-5EEC95DA57A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143060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a:extLst>
              <a:ext uri="{FF2B5EF4-FFF2-40B4-BE49-F238E27FC236}">
                <a16:creationId xmlns:a16="http://schemas.microsoft.com/office/drawing/2014/main" xmlns="" id="{042A88CC-3036-EA4D-A773-A3660210140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2" name="Notes Placeholder 2">
            <a:extLst>
              <a:ext uri="{FF2B5EF4-FFF2-40B4-BE49-F238E27FC236}">
                <a16:creationId xmlns:a16="http://schemas.microsoft.com/office/drawing/2014/main" xmlns="" id="{B7863F52-B720-384F-91C9-E032D7ED11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The incidence of Wilms tumor is 7.1 cases per 1 million children younger than 15 years. Approximately 500 cases of Wilms tumor are diagnosed in the United States each year. The incidence is substantially lower in Asians. The male to female ratio in unilateral cases of Wilms tumor is 0.92:1.00, but in bilateral cases it is 0.60:1.00. The mean age at diagnosis is 44 months in unilateral cases of Wilms tumor and 31 months in bilateral cases.[</a:t>
            </a:r>
            <a:r>
              <a:rPr lang="en-US" altLang="en-US" u="sng"/>
              <a:t>1,2] About 10% of children with Wilms tumor have an associated congenital malformation syndrome.</a:t>
            </a:r>
            <a:endParaRPr lang="en-US" altLang="en-US"/>
          </a:p>
        </p:txBody>
      </p:sp>
      <p:sp>
        <p:nvSpPr>
          <p:cNvPr id="66563" name="Slide Number Placeholder 3">
            <a:extLst>
              <a:ext uri="{FF2B5EF4-FFF2-40B4-BE49-F238E27FC236}">
                <a16:creationId xmlns:a16="http://schemas.microsoft.com/office/drawing/2014/main" xmlns="" id="{17B8FBFE-BEE5-0E46-9421-8F938637E88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64417CE1-8CFA-544B-8132-28EE551C628E}" type="slidenum">
              <a:rPr lang="en-US" altLang="en-US" sz="1200"/>
              <a:pPr eaLnBrk="1" hangingPunct="1"/>
              <a:t>67</a:t>
            </a:fld>
            <a:endParaRPr lang="en-US" altLang="en-US" sz="1200"/>
          </a:p>
        </p:txBody>
      </p:sp>
    </p:spTree>
    <p:extLst>
      <p:ext uri="{BB962C8B-B14F-4D97-AF65-F5344CB8AC3E}">
        <p14:creationId xmlns:p14="http://schemas.microsoft.com/office/powerpoint/2010/main" val="3046164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a:extLst>
              <a:ext uri="{FF2B5EF4-FFF2-40B4-BE49-F238E27FC236}">
                <a16:creationId xmlns:a16="http://schemas.microsoft.com/office/drawing/2014/main" xmlns="" id="{8D4F5A14-BF8A-B145-A0EB-1F25A86B20A0}"/>
              </a:ext>
            </a:extLst>
          </p:cNvPr>
          <p:cNvSpPr>
            <a:spLocks noGrp="1" noRot="1" noChangeAspect="1" noChangeArrowheads="1" noTextEdit="1"/>
          </p:cNvSpPr>
          <p:nvPr>
            <p:ph type="sldImg"/>
          </p:nvPr>
        </p:nvSpPr>
        <p:spPr bwMode="auto">
          <a:xfrm>
            <a:off x="379413" y="684213"/>
            <a:ext cx="6099175" cy="34321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4" name="Rectangle 3">
            <a:extLst>
              <a:ext uri="{FF2B5EF4-FFF2-40B4-BE49-F238E27FC236}">
                <a16:creationId xmlns:a16="http://schemas.microsoft.com/office/drawing/2014/main" xmlns="" id="{068731AF-A78E-4F42-8FC4-8C988DD31C0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40205991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a:extLst>
              <a:ext uri="{FF2B5EF4-FFF2-40B4-BE49-F238E27FC236}">
                <a16:creationId xmlns:a16="http://schemas.microsoft.com/office/drawing/2014/main" xmlns="" id="{A569E16F-13D2-5448-82FA-0DE42BC3B580}"/>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4" name="Notes Placeholder 2">
            <a:extLst>
              <a:ext uri="{FF2B5EF4-FFF2-40B4-BE49-F238E27FC236}">
                <a16:creationId xmlns:a16="http://schemas.microsoft.com/office/drawing/2014/main" xmlns="" id="{9A8F13CE-DE6F-C249-ABF7-AC93D04E90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WAGR: wilms, aniridia, GU malformations, mental retardation  (WT1 or PAX6)</a:t>
            </a:r>
          </a:p>
          <a:p>
            <a:pPr eaLnBrk="1" hangingPunct="1"/>
            <a:r>
              <a:rPr lang="en-US" altLang="en-US"/>
              <a:t>BWS: macroglossia, visceromegaly, abdominal wall closure defects, muscular hypertrophy, hemi-hypertrophy</a:t>
            </a:r>
          </a:p>
          <a:p>
            <a:pPr eaLnBrk="1" hangingPunct="1"/>
            <a:r>
              <a:rPr lang="en-US" altLang="en-US"/>
              <a:t>Denys-Drash: nephropathy, male pseudhemaphroditism</a:t>
            </a:r>
          </a:p>
          <a:p>
            <a:pPr eaLnBrk="1" hangingPunct="1"/>
            <a:r>
              <a:rPr lang="en-US" altLang="en-US"/>
              <a:t>Perlman: similar to BWS (macroglossia, organomegaly, facies)</a:t>
            </a:r>
          </a:p>
          <a:p>
            <a:pPr eaLnBrk="1" hangingPunct="1"/>
            <a:endParaRPr lang="en-US" altLang="en-US"/>
          </a:p>
          <a:p>
            <a:pPr eaLnBrk="1" hangingPunct="1"/>
            <a:r>
              <a:rPr lang="en-US" altLang="en-US"/>
              <a:t>WT1: transcription factor in 11p13, either mutations or deletions in gene (not usually sporadic)</a:t>
            </a:r>
          </a:p>
          <a:p>
            <a:pPr eaLnBrk="1" hangingPunct="1"/>
            <a:r>
              <a:rPr lang="en-US" altLang="en-US"/>
              <a:t>WT2: second locus at 11p15 (LOH) in 40% of sporadic cases</a:t>
            </a:r>
          </a:p>
          <a:p>
            <a:pPr eaLnBrk="1" hangingPunct="1"/>
            <a:endParaRPr lang="en-US" altLang="en-US"/>
          </a:p>
          <a:p>
            <a:pPr eaLnBrk="1" hangingPunct="1"/>
            <a:r>
              <a:rPr lang="en-US" altLang="en-US"/>
              <a:t>It is the genetics and mutations of WT1 that are being studi</a:t>
            </a:r>
          </a:p>
        </p:txBody>
      </p:sp>
      <p:sp>
        <p:nvSpPr>
          <p:cNvPr id="69635" name="Slide Number Placeholder 3">
            <a:extLst>
              <a:ext uri="{FF2B5EF4-FFF2-40B4-BE49-F238E27FC236}">
                <a16:creationId xmlns:a16="http://schemas.microsoft.com/office/drawing/2014/main" xmlns="" id="{178EF261-724D-9B42-A53A-B1CF29C0C7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A23DA73A-E542-6945-A3D9-68E591DF0DDC}" type="slidenum">
              <a:rPr lang="en-US" altLang="en-US" sz="1200"/>
              <a:pPr eaLnBrk="1" hangingPunct="1"/>
              <a:t>70</a:t>
            </a:fld>
            <a:endParaRPr lang="en-US" altLang="en-US" sz="1200"/>
          </a:p>
        </p:txBody>
      </p:sp>
    </p:spTree>
    <p:extLst>
      <p:ext uri="{BB962C8B-B14F-4D97-AF65-F5344CB8AC3E}">
        <p14:creationId xmlns:p14="http://schemas.microsoft.com/office/powerpoint/2010/main" val="1087167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a:extLst>
              <a:ext uri="{FF2B5EF4-FFF2-40B4-BE49-F238E27FC236}">
                <a16:creationId xmlns:a16="http://schemas.microsoft.com/office/drawing/2014/main" xmlns="" id="{BC19D166-DFD3-7842-A22B-15E6D4B62743}"/>
              </a:ext>
            </a:extLst>
          </p:cNvPr>
          <p:cNvSpPr>
            <a:spLocks noGrp="1" noRot="1" noChangeAspect="1" noChangeArrowheads="1" noTextEdit="1"/>
          </p:cNvSpPr>
          <p:nvPr>
            <p:ph type="sldImg"/>
          </p:nvPr>
        </p:nvSpPr>
        <p:spPr bwMode="auto">
          <a:xfrm>
            <a:off x="379413" y="684213"/>
            <a:ext cx="6099175" cy="34321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4" name="Rectangle 3">
            <a:extLst>
              <a:ext uri="{FF2B5EF4-FFF2-40B4-BE49-F238E27FC236}">
                <a16:creationId xmlns:a16="http://schemas.microsoft.com/office/drawing/2014/main" xmlns="" id="{B651DEE6-99FA-3E4C-AC4E-1448201103A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793791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a:extLst>
              <a:ext uri="{FF2B5EF4-FFF2-40B4-BE49-F238E27FC236}">
                <a16:creationId xmlns:a16="http://schemas.microsoft.com/office/drawing/2014/main" xmlns="" id="{39BCBBD1-AF9B-9F42-A939-5A6F08AC5A27}"/>
              </a:ext>
            </a:extLst>
          </p:cNvPr>
          <p:cNvSpPr>
            <a:spLocks noGrp="1" noRot="1" noChangeAspect="1" noChangeArrowheads="1" noTextEdit="1"/>
          </p:cNvSpPr>
          <p:nvPr>
            <p:ph type="sldImg"/>
          </p:nvPr>
        </p:nvSpPr>
        <p:spPr bwMode="auto">
          <a:xfrm>
            <a:off x="379413" y="684213"/>
            <a:ext cx="6099175" cy="34321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2" name="Rectangle 3">
            <a:extLst>
              <a:ext uri="{FF2B5EF4-FFF2-40B4-BE49-F238E27FC236}">
                <a16:creationId xmlns:a16="http://schemas.microsoft.com/office/drawing/2014/main" xmlns="" id="{889EF8F7-16DD-5648-93B2-1570440F62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95935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a:extLst>
              <a:ext uri="{FF2B5EF4-FFF2-40B4-BE49-F238E27FC236}">
                <a16:creationId xmlns:a16="http://schemas.microsoft.com/office/drawing/2014/main" xmlns="" id="{00DCADEB-3751-C141-AE69-9C58522D7F50}"/>
              </a:ext>
            </a:extLst>
          </p:cNvPr>
          <p:cNvSpPr>
            <a:spLocks noGrp="1" noRot="1" noChangeAspect="1" noChangeArrowheads="1" noTextEdit="1"/>
          </p:cNvSpPr>
          <p:nvPr>
            <p:ph type="sldImg"/>
          </p:nvPr>
        </p:nvSpPr>
        <p:spPr bwMode="auto">
          <a:xfrm>
            <a:off x="379413" y="684213"/>
            <a:ext cx="6099175" cy="34321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0" name="Rectangle 3">
            <a:extLst>
              <a:ext uri="{FF2B5EF4-FFF2-40B4-BE49-F238E27FC236}">
                <a16:creationId xmlns:a16="http://schemas.microsoft.com/office/drawing/2014/main" xmlns="" id="{F4501025-ACE9-0A42-9AFC-9A0CF8A439B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429228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a:extLst>
              <a:ext uri="{FF2B5EF4-FFF2-40B4-BE49-F238E27FC236}">
                <a16:creationId xmlns:a16="http://schemas.microsoft.com/office/drawing/2014/main" xmlns="" id="{B9C321A3-CAF0-684C-9B47-57903BB6A61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6" name="Rectangle 3">
            <a:extLst>
              <a:ext uri="{FF2B5EF4-FFF2-40B4-BE49-F238E27FC236}">
                <a16:creationId xmlns:a16="http://schemas.microsoft.com/office/drawing/2014/main" xmlns="" id="{E8C0C0F7-8368-E344-A338-42FB1EC235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5226549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a:extLst>
              <a:ext uri="{FF2B5EF4-FFF2-40B4-BE49-F238E27FC236}">
                <a16:creationId xmlns:a16="http://schemas.microsoft.com/office/drawing/2014/main" xmlns="" id="{96D64A4E-E4D5-0341-B567-CFD0AEBAACB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4" name="Rectangle 3">
            <a:extLst>
              <a:ext uri="{FF2B5EF4-FFF2-40B4-BE49-F238E27FC236}">
                <a16:creationId xmlns:a16="http://schemas.microsoft.com/office/drawing/2014/main" xmlns="" id="{C1B70562-E213-7047-BC9C-B9B8D5250EE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699536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xmlns="" id="{A42AE3C0-D255-C145-876C-3245B27EE99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a:extLst>
              <a:ext uri="{FF2B5EF4-FFF2-40B4-BE49-F238E27FC236}">
                <a16:creationId xmlns:a16="http://schemas.microsoft.com/office/drawing/2014/main" xmlns="" id="{8FCAE3A3-C1E3-0048-A10F-17E1AF0248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age-appropriate evaluation of histologic indicators (grade of neuroblastic differentiation, mitosis-karyorrhexis index</a:t>
            </a:r>
          </a:p>
        </p:txBody>
      </p:sp>
      <p:sp>
        <p:nvSpPr>
          <p:cNvPr id="27651" name="Slide Number Placeholder 3">
            <a:extLst>
              <a:ext uri="{FF2B5EF4-FFF2-40B4-BE49-F238E27FC236}">
                <a16:creationId xmlns:a16="http://schemas.microsoft.com/office/drawing/2014/main" xmlns="" id="{AD853673-8CD1-6344-B484-CF5F3268BE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E26D8368-ADBC-5442-A7CF-F8DC68BA130C}" type="slidenum">
              <a:rPr lang="en-US" altLang="en-US" sz="1200"/>
              <a:pPr eaLnBrk="1" hangingPunct="1"/>
              <a:t>7</a:t>
            </a:fld>
            <a:endParaRPr lang="en-US" altLang="en-US" sz="1200"/>
          </a:p>
        </p:txBody>
      </p:sp>
    </p:spTree>
    <p:extLst>
      <p:ext uri="{BB962C8B-B14F-4D97-AF65-F5344CB8AC3E}">
        <p14:creationId xmlns:p14="http://schemas.microsoft.com/office/powerpoint/2010/main" val="32647284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a:extLst>
              <a:ext uri="{FF2B5EF4-FFF2-40B4-BE49-F238E27FC236}">
                <a16:creationId xmlns:a16="http://schemas.microsoft.com/office/drawing/2014/main" xmlns="" id="{B2A2D5BC-95FA-E74A-B639-C56CD9AE653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2" name="Rectangle 3">
            <a:extLst>
              <a:ext uri="{FF2B5EF4-FFF2-40B4-BE49-F238E27FC236}">
                <a16:creationId xmlns:a16="http://schemas.microsoft.com/office/drawing/2014/main" xmlns="" id="{7AF47225-D8E9-5144-B8B8-0F3EB719D8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9867144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a:extLst>
              <a:ext uri="{FF2B5EF4-FFF2-40B4-BE49-F238E27FC236}">
                <a16:creationId xmlns:a16="http://schemas.microsoft.com/office/drawing/2014/main" xmlns="" id="{EB2D6D3F-0863-6846-A4E7-05003C59FAB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0" name="Rectangle 3">
            <a:extLst>
              <a:ext uri="{FF2B5EF4-FFF2-40B4-BE49-F238E27FC236}">
                <a16:creationId xmlns:a16="http://schemas.microsoft.com/office/drawing/2014/main" xmlns="" id="{268A4B92-FB63-8B46-9218-E75283A5730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4031344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a:extLst>
              <a:ext uri="{FF2B5EF4-FFF2-40B4-BE49-F238E27FC236}">
                <a16:creationId xmlns:a16="http://schemas.microsoft.com/office/drawing/2014/main" xmlns="" id="{201B1F10-96BA-3E4A-A72A-D3584E4F8FD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8" name="Rectangle 3">
            <a:extLst>
              <a:ext uri="{FF2B5EF4-FFF2-40B4-BE49-F238E27FC236}">
                <a16:creationId xmlns:a16="http://schemas.microsoft.com/office/drawing/2014/main" xmlns="" id="{282689C7-F015-3749-A4E2-F9F0E13E328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6929474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a:extLst>
              <a:ext uri="{FF2B5EF4-FFF2-40B4-BE49-F238E27FC236}">
                <a16:creationId xmlns:a16="http://schemas.microsoft.com/office/drawing/2014/main" xmlns="" id="{BCFBCEF2-AC43-984B-A30C-A787FF890DD2}"/>
              </a:ext>
            </a:extLst>
          </p:cNvPr>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0" name="Rectangle 3">
            <a:extLst>
              <a:ext uri="{FF2B5EF4-FFF2-40B4-BE49-F238E27FC236}">
                <a16:creationId xmlns:a16="http://schemas.microsoft.com/office/drawing/2014/main" xmlns="" id="{BAE7D007-D686-AC4D-8764-57B1EEC593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9107230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a:extLst>
              <a:ext uri="{FF2B5EF4-FFF2-40B4-BE49-F238E27FC236}">
                <a16:creationId xmlns:a16="http://schemas.microsoft.com/office/drawing/2014/main" xmlns="" id="{2287F5D3-4A9B-3B4A-824F-20966E3F9B86}"/>
              </a:ext>
            </a:extLst>
          </p:cNvPr>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8" name="Rectangle 3">
            <a:extLst>
              <a:ext uri="{FF2B5EF4-FFF2-40B4-BE49-F238E27FC236}">
                <a16:creationId xmlns:a16="http://schemas.microsoft.com/office/drawing/2014/main" xmlns="" id="{AEF3D5D5-A31A-8B4F-ADBD-9723124F84F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9464862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a:extLst>
              <a:ext uri="{FF2B5EF4-FFF2-40B4-BE49-F238E27FC236}">
                <a16:creationId xmlns:a16="http://schemas.microsoft.com/office/drawing/2014/main" xmlns="" id="{D7B8D764-09E4-AB49-95E1-E48B6442D03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6" name="Rectangle 3">
            <a:extLst>
              <a:ext uri="{FF2B5EF4-FFF2-40B4-BE49-F238E27FC236}">
                <a16:creationId xmlns:a16="http://schemas.microsoft.com/office/drawing/2014/main" xmlns="" id="{D675A9F7-AD98-8A4A-9672-CC06AF4B572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3688528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a:extLst>
              <a:ext uri="{FF2B5EF4-FFF2-40B4-BE49-F238E27FC236}">
                <a16:creationId xmlns:a16="http://schemas.microsoft.com/office/drawing/2014/main" xmlns="" id="{04B46AD7-0BF9-5443-AC9D-5F72CD1DD50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0" name="Rectangle 3">
            <a:extLst>
              <a:ext uri="{FF2B5EF4-FFF2-40B4-BE49-F238E27FC236}">
                <a16:creationId xmlns:a16="http://schemas.microsoft.com/office/drawing/2014/main" xmlns="" id="{78347B3A-FCEC-594F-A5FB-9E8F7707C1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7856491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a:extLst>
              <a:ext uri="{FF2B5EF4-FFF2-40B4-BE49-F238E27FC236}">
                <a16:creationId xmlns:a16="http://schemas.microsoft.com/office/drawing/2014/main" xmlns="" id="{B4FD1931-CCB5-8242-830D-A5F76D4A02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2" name="Rectangle 3">
            <a:extLst>
              <a:ext uri="{FF2B5EF4-FFF2-40B4-BE49-F238E27FC236}">
                <a16:creationId xmlns:a16="http://schemas.microsoft.com/office/drawing/2014/main" xmlns="" id="{C70F1449-E807-4D42-9F28-EE6BC5EC159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0106046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Stage 1 &gt;/= 2 or &lt; 2 but with big</a:t>
            </a:r>
            <a:r>
              <a:rPr lang="en-US" baseline="0" dirty="0"/>
              <a:t> tumor:  </a:t>
            </a:r>
            <a:r>
              <a:rPr lang="en-US" dirty="0"/>
              <a:t>No radiation was given,</a:t>
            </a:r>
            <a:r>
              <a:rPr lang="en-US" baseline="0" dirty="0"/>
              <a:t> just increase in drugs;  LOH isn’t available at start of treatment so everyone starts with EE4A and then escalate</a:t>
            </a:r>
            <a:endParaRPr lang="en-US" dirty="0"/>
          </a:p>
        </p:txBody>
      </p:sp>
      <p:sp>
        <p:nvSpPr>
          <p:cNvPr id="4" name="Slide Number Placeholder 3"/>
          <p:cNvSpPr>
            <a:spLocks noGrp="1"/>
          </p:cNvSpPr>
          <p:nvPr>
            <p:ph type="sldNum" sz="quarter" idx="10"/>
          </p:nvPr>
        </p:nvSpPr>
        <p:spPr/>
        <p:txBody>
          <a:bodyPr/>
          <a:lstStyle/>
          <a:p>
            <a:fld id="{9A92EEA1-61A4-4378-BE98-320D43DF3513}" type="slidenum">
              <a:rPr lang="en-US" smtClean="0"/>
              <a:t>102</a:t>
            </a:fld>
            <a:endParaRPr lang="en-US"/>
          </a:p>
        </p:txBody>
      </p:sp>
    </p:spTree>
    <p:extLst>
      <p:ext uri="{BB962C8B-B14F-4D97-AF65-F5344CB8AC3E}">
        <p14:creationId xmlns:p14="http://schemas.microsoft.com/office/powerpoint/2010/main" val="14117808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radiation was given if no anaplasia,</a:t>
            </a:r>
            <a:r>
              <a:rPr lang="en-US" baseline="0" dirty="0"/>
              <a:t> just increase in drugs;  LOH isn’t available at start of treatment so everyone starts with EE4A and then escalate</a:t>
            </a:r>
            <a:endParaRPr lang="en-US" dirty="0"/>
          </a:p>
          <a:p>
            <a:endParaRPr lang="en-US" dirty="0"/>
          </a:p>
        </p:txBody>
      </p:sp>
      <p:sp>
        <p:nvSpPr>
          <p:cNvPr id="4" name="Slide Number Placeholder 3"/>
          <p:cNvSpPr>
            <a:spLocks noGrp="1"/>
          </p:cNvSpPr>
          <p:nvPr>
            <p:ph type="sldNum" sz="quarter" idx="10"/>
          </p:nvPr>
        </p:nvSpPr>
        <p:spPr/>
        <p:txBody>
          <a:bodyPr/>
          <a:lstStyle/>
          <a:p>
            <a:fld id="{9A92EEA1-61A4-4378-BE98-320D43DF3513}" type="slidenum">
              <a:rPr lang="en-US" smtClean="0"/>
              <a:t>103</a:t>
            </a:fld>
            <a:endParaRPr lang="en-US"/>
          </a:p>
        </p:txBody>
      </p:sp>
    </p:spTree>
    <p:extLst>
      <p:ext uri="{BB962C8B-B14F-4D97-AF65-F5344CB8AC3E}">
        <p14:creationId xmlns:p14="http://schemas.microsoft.com/office/powerpoint/2010/main" val="3894063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xmlns="" id="{EA9DA331-E292-CF48-8A7D-28CF33594336}"/>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xmlns="" id="{57B7A308-A8CA-A249-B88F-5585B15DA28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21507" name="Slide Number Placeholder 3">
            <a:extLst>
              <a:ext uri="{FF2B5EF4-FFF2-40B4-BE49-F238E27FC236}">
                <a16:creationId xmlns:a16="http://schemas.microsoft.com/office/drawing/2014/main" xmlns="" id="{E1A99929-BEAE-754F-87CB-C1FCD3EDFC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EF0088B8-E1D9-724C-B518-543FC9471370}" type="slidenum">
              <a:rPr lang="en-US" altLang="en-US" sz="1200"/>
              <a:pPr eaLnBrk="1" hangingPunct="1"/>
              <a:t>9</a:t>
            </a:fld>
            <a:endParaRPr lang="en-US" altLang="en-US" sz="1200"/>
          </a:p>
        </p:txBody>
      </p:sp>
    </p:spTree>
    <p:extLst>
      <p:ext uri="{BB962C8B-B14F-4D97-AF65-F5344CB8AC3E}">
        <p14:creationId xmlns:p14="http://schemas.microsoft.com/office/powerpoint/2010/main" val="27810320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here; start with DD4A and then escalate to M once LOH known; LOH should be included in focal anaplasia as well</a:t>
            </a:r>
          </a:p>
        </p:txBody>
      </p:sp>
      <p:sp>
        <p:nvSpPr>
          <p:cNvPr id="4" name="Slide Number Placeholder 3"/>
          <p:cNvSpPr>
            <a:spLocks noGrp="1"/>
          </p:cNvSpPr>
          <p:nvPr>
            <p:ph type="sldNum" sz="quarter" idx="10"/>
          </p:nvPr>
        </p:nvSpPr>
        <p:spPr/>
        <p:txBody>
          <a:bodyPr/>
          <a:lstStyle/>
          <a:p>
            <a:fld id="{9A92EEA1-61A4-4378-BE98-320D43DF3513}" type="slidenum">
              <a:rPr lang="en-US" smtClean="0"/>
              <a:t>104</a:t>
            </a:fld>
            <a:endParaRPr lang="en-US"/>
          </a:p>
        </p:txBody>
      </p:sp>
    </p:spTree>
    <p:extLst>
      <p:ext uri="{BB962C8B-B14F-4D97-AF65-F5344CB8AC3E}">
        <p14:creationId xmlns:p14="http://schemas.microsoft.com/office/powerpoint/2010/main" val="914599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Repeat:  don’t have LOH at diagnosis so start with DD4A and then escalate to M</a:t>
            </a:r>
          </a:p>
        </p:txBody>
      </p:sp>
      <p:sp>
        <p:nvSpPr>
          <p:cNvPr id="4" name="Slide Number Placeholder 3"/>
          <p:cNvSpPr>
            <a:spLocks noGrp="1"/>
          </p:cNvSpPr>
          <p:nvPr>
            <p:ph type="sldNum" sz="quarter" idx="10"/>
          </p:nvPr>
        </p:nvSpPr>
        <p:spPr/>
        <p:txBody>
          <a:bodyPr/>
          <a:lstStyle/>
          <a:p>
            <a:fld id="{9A92EEA1-61A4-4378-BE98-320D43DF3513}" type="slidenum">
              <a:rPr lang="en-US" smtClean="0"/>
              <a:t>105</a:t>
            </a:fld>
            <a:endParaRPr lang="en-US"/>
          </a:p>
        </p:txBody>
      </p:sp>
    </p:spTree>
    <p:extLst>
      <p:ext uri="{BB962C8B-B14F-4D97-AF65-F5344CB8AC3E}">
        <p14:creationId xmlns:p14="http://schemas.microsoft.com/office/powerpoint/2010/main" val="22685708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a:extLst>
              <a:ext uri="{FF2B5EF4-FFF2-40B4-BE49-F238E27FC236}">
                <a16:creationId xmlns:a16="http://schemas.microsoft.com/office/drawing/2014/main" xmlns="" id="{42DC5F75-C8BE-D04A-8D59-01658AA98A0D}"/>
              </a:ext>
            </a:extLst>
          </p:cNvPr>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2" name="Rectangle 3">
            <a:extLst>
              <a:ext uri="{FF2B5EF4-FFF2-40B4-BE49-F238E27FC236}">
                <a16:creationId xmlns:a16="http://schemas.microsoft.com/office/drawing/2014/main" xmlns="" id="{0B20D74A-CCEF-8D40-A791-2740B32495A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622643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xmlns="" id="{5379DD4F-9FEF-654A-ABF3-9854A68143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37522685-816E-FE4C-90E0-AB7F616D6323}" type="slidenum">
              <a:rPr lang="en-US" altLang="en-US" sz="1200"/>
              <a:pPr eaLnBrk="1" hangingPunct="1"/>
              <a:t>13</a:t>
            </a:fld>
            <a:endParaRPr lang="en-US" altLang="en-US" sz="1200"/>
          </a:p>
        </p:txBody>
      </p:sp>
      <p:sp>
        <p:nvSpPr>
          <p:cNvPr id="18434" name="Rectangle 2">
            <a:extLst>
              <a:ext uri="{FF2B5EF4-FFF2-40B4-BE49-F238E27FC236}">
                <a16:creationId xmlns:a16="http://schemas.microsoft.com/office/drawing/2014/main" xmlns="" id="{FE9CC798-DBD2-474C-A44E-C521B13B07E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Rectangle 3">
            <a:extLst>
              <a:ext uri="{FF2B5EF4-FFF2-40B4-BE49-F238E27FC236}">
                <a16:creationId xmlns:a16="http://schemas.microsoft.com/office/drawing/2014/main" xmlns="" id="{A47D79E9-CAD6-6449-8BC3-065A261B36A0}"/>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529343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xmlns="" id="{33F3C8B8-A6BC-1F4B-8B0C-E10CCB8300A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1370E47-79E3-4A4C-8C29-17B29823CA6B}" type="slidenum">
              <a:rPr lang="en-US" altLang="en-US" sz="1200"/>
              <a:pPr eaLnBrk="1" hangingPunct="1"/>
              <a:t>20</a:t>
            </a:fld>
            <a:endParaRPr lang="en-US" altLang="en-US" sz="1200"/>
          </a:p>
        </p:txBody>
      </p:sp>
      <p:sp>
        <p:nvSpPr>
          <p:cNvPr id="47107" name="Rectangle 2">
            <a:extLst>
              <a:ext uri="{FF2B5EF4-FFF2-40B4-BE49-F238E27FC236}">
                <a16:creationId xmlns:a16="http://schemas.microsoft.com/office/drawing/2014/main" xmlns="" id="{FEB6566B-AE30-DD42-A6EB-E10F0B51CFA3}"/>
              </a:ext>
            </a:extLst>
          </p:cNvPr>
          <p:cNvSpPr>
            <a:spLocks noGrp="1" noRot="1" noChangeAspect="1" noChangeArrowheads="1" noTextEdit="1"/>
          </p:cNvSpPr>
          <p:nvPr>
            <p:ph type="sldImg"/>
          </p:nvPr>
        </p:nvSpPr>
        <p:spPr bwMode="auto">
          <a:xfrm>
            <a:off x="642938" y="914400"/>
            <a:ext cx="5572125" cy="3135313"/>
          </a:xfrm>
          <a:solidFill>
            <a:srgbClr val="FFFFFF"/>
          </a:solidFill>
          <a:ln>
            <a:solidFill>
              <a:srgbClr val="000000"/>
            </a:solidFill>
            <a:miter lim="800000"/>
            <a:headEnd/>
            <a:tailEnd/>
          </a:ln>
        </p:spPr>
      </p:sp>
      <p:sp>
        <p:nvSpPr>
          <p:cNvPr id="47108" name="Text Box 3">
            <a:extLst>
              <a:ext uri="{FF2B5EF4-FFF2-40B4-BE49-F238E27FC236}">
                <a16:creationId xmlns:a16="http://schemas.microsoft.com/office/drawing/2014/main" xmlns="" id="{B2175C68-06FB-3840-BEB6-12D56DFC7DAE}"/>
              </a:ext>
            </a:extLst>
          </p:cNvPr>
          <p:cNvSpPr>
            <a:spLocks noGrp="1" noChangeArrowheads="1"/>
          </p:cNvSpPr>
          <p:nvPr>
            <p:ph type="body" idx="1"/>
          </p:nvPr>
        </p:nvSpPr>
        <p:spPr bwMode="auto">
          <a:xfrm>
            <a:off x="1046163" y="4352925"/>
            <a:ext cx="4770437" cy="3479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r>
              <a:rPr lang="en-US" altLang="en-US" b="1"/>
              <a:t>Fig 2. </a:t>
            </a:r>
            <a:r>
              <a:rPr lang="en-US" altLang="en-US"/>
              <a:t>International Neuroblastoma Risk Group (INRG) Consensus Pretreatment classification schema. Pretreatment risk group H has two entries. 12 months  365 days; 18 months  547 days; blank field  “any”; diploid (DNA index  1.0); hyperdiploid (DNA index  1.0 and includes near-triploid and near-tetraploid tumors); very low risk (5-year EFS  85%); low risk (5-year EFS75% to85%); intermediate risk (5-year EFS  50% to  75%); high risk (5-year EFS  50%). GN, ganglioneuroma; GNB, ganglioneuroblastoma; Amp, amplified; NA, not amplified; L1, localized tumor confined to one body compartment and with absence of image-defined risk factors (IDRFs); L2, locoregional tumor with presence of one or more IDRFs; M, distant metastatic disease (except stage MS); MS, metastatic disease confined to skin, liver and/or bone marrow in children  18 months of age (for staging details see text and Monclair et al14); EFS, event free survival.</a:t>
            </a:r>
          </a:p>
        </p:txBody>
      </p:sp>
    </p:spTree>
    <p:extLst>
      <p:ext uri="{BB962C8B-B14F-4D97-AF65-F5344CB8AC3E}">
        <p14:creationId xmlns:p14="http://schemas.microsoft.com/office/powerpoint/2010/main" val="3947031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xmlns="" id="{DDCCE81B-9A85-F74A-A447-B8D817B718E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Notes Placeholder 2">
            <a:extLst>
              <a:ext uri="{FF2B5EF4-FFF2-40B4-BE49-F238E27FC236}">
                <a16:creationId xmlns:a16="http://schemas.microsoft.com/office/drawing/2014/main" xmlns="" id="{27D94112-6A25-C540-9A3D-F044E16CF9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52227" name="Slide Number Placeholder 3">
            <a:extLst>
              <a:ext uri="{FF2B5EF4-FFF2-40B4-BE49-F238E27FC236}">
                <a16:creationId xmlns:a16="http://schemas.microsoft.com/office/drawing/2014/main" xmlns="" id="{A986E615-527C-A144-8438-991A0474FA6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2AB00545-014C-0C4F-BE28-C8CA3C2948A1}" type="slidenum">
              <a:rPr lang="en-US" altLang="en-US" sz="1200"/>
              <a:pPr eaLnBrk="1" hangingPunct="1"/>
              <a:t>31</a:t>
            </a:fld>
            <a:endParaRPr lang="en-US" altLang="en-US" sz="1200"/>
          </a:p>
        </p:txBody>
      </p:sp>
    </p:spTree>
    <p:extLst>
      <p:ext uri="{BB962C8B-B14F-4D97-AF65-F5344CB8AC3E}">
        <p14:creationId xmlns:p14="http://schemas.microsoft.com/office/powerpoint/2010/main" val="1790422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2012 the</a:t>
            </a:r>
            <a:r>
              <a:rPr lang="en-US" baseline="0" dirty="0"/>
              <a:t> NCI sponsored a Clinical Trials Planning meeting to develop revisions to the INRC</a:t>
            </a:r>
          </a:p>
          <a:p>
            <a:r>
              <a:rPr lang="en-US" baseline="0" dirty="0"/>
              <a:t>&gt; 45 investigators from 13 countries participated in this work</a:t>
            </a:r>
            <a:endParaRPr lang="en-US" dirty="0"/>
          </a:p>
        </p:txBody>
      </p:sp>
      <p:sp>
        <p:nvSpPr>
          <p:cNvPr id="4" name="Slide Number Placeholder 3"/>
          <p:cNvSpPr>
            <a:spLocks noGrp="1"/>
          </p:cNvSpPr>
          <p:nvPr>
            <p:ph type="sldNum" sz="quarter" idx="10"/>
          </p:nvPr>
        </p:nvSpPr>
        <p:spPr/>
        <p:txBody>
          <a:bodyPr/>
          <a:lstStyle/>
          <a:p>
            <a:pPr>
              <a:defRPr/>
            </a:pPr>
            <a:fld id="{16CB2565-417B-4388-86F5-19AE7C5E6AD9}" type="slidenum">
              <a:rPr lang="en-US" smtClean="0"/>
              <a:pPr>
                <a:defRPr/>
              </a:pPr>
              <a:t>37</a:t>
            </a:fld>
            <a:endParaRPr lang="en-US"/>
          </a:p>
        </p:txBody>
      </p:sp>
    </p:spTree>
    <p:extLst>
      <p:ext uri="{BB962C8B-B14F-4D97-AF65-F5344CB8AC3E}">
        <p14:creationId xmlns:p14="http://schemas.microsoft.com/office/powerpoint/2010/main" val="1964837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30000" dirty="0"/>
              <a:t>1</a:t>
            </a:r>
            <a:r>
              <a:rPr lang="en-US" dirty="0"/>
              <a:t>not for use in assessment of metastatic sites</a:t>
            </a:r>
          </a:p>
          <a:p>
            <a:r>
              <a:rPr lang="en-US" baseline="30000" dirty="0"/>
              <a:t>2</a:t>
            </a:r>
            <a:r>
              <a:rPr lang="en-US" dirty="0"/>
              <a:t> used for MIBG non-avid tumors</a:t>
            </a:r>
          </a:p>
          <a:p>
            <a:r>
              <a:rPr lang="en-US" baseline="30000" dirty="0"/>
              <a:t>3</a:t>
            </a:r>
            <a:r>
              <a:rPr lang="en-US" dirty="0"/>
              <a:t> a mass that has not meet PD measurement criteria but has fluctuating</a:t>
            </a:r>
          </a:p>
          <a:p>
            <a:r>
              <a:rPr lang="en-US" dirty="0"/>
              <a:t> MIBG avidity will not be considered progressive disease.</a:t>
            </a:r>
          </a:p>
          <a:p>
            <a:endParaRPr lang="en-US" dirty="0"/>
          </a:p>
          <a:p>
            <a:endParaRPr lang="en-US" dirty="0"/>
          </a:p>
          <a:p>
            <a:r>
              <a:rPr lang="en-US" dirty="0"/>
              <a:t>Retrospective</a:t>
            </a:r>
            <a:r>
              <a:rPr lang="en-US" baseline="0" dirty="0"/>
              <a:t> review of 229 cases high risk NBL published by </a:t>
            </a:r>
            <a:r>
              <a:rPr lang="en-US" baseline="0" dirty="0" err="1"/>
              <a:t>Bagatell</a:t>
            </a:r>
            <a:r>
              <a:rPr lang="en-US" baseline="0" dirty="0"/>
              <a:t> et all in JCO 2015 demonstrated no statistical difference in outcome when comparing 3-D measurements versus single LD (RECIST)</a:t>
            </a:r>
            <a:endParaRPr lang="en-US" dirty="0"/>
          </a:p>
        </p:txBody>
      </p:sp>
      <p:sp>
        <p:nvSpPr>
          <p:cNvPr id="4" name="Slide Number Placeholder 3"/>
          <p:cNvSpPr>
            <a:spLocks noGrp="1"/>
          </p:cNvSpPr>
          <p:nvPr>
            <p:ph type="sldNum" sz="quarter" idx="10"/>
          </p:nvPr>
        </p:nvSpPr>
        <p:spPr/>
        <p:txBody>
          <a:bodyPr/>
          <a:lstStyle/>
          <a:p>
            <a:pPr>
              <a:defRPr/>
            </a:pPr>
            <a:fld id="{16CB2565-417B-4388-86F5-19AE7C5E6AD9}" type="slidenum">
              <a:rPr lang="en-US" smtClean="0"/>
              <a:pPr>
                <a:defRPr/>
              </a:pPr>
              <a:t>40</a:t>
            </a:fld>
            <a:endParaRPr lang="en-US"/>
          </a:p>
        </p:txBody>
      </p:sp>
    </p:spTree>
    <p:extLst>
      <p:ext uri="{BB962C8B-B14F-4D97-AF65-F5344CB8AC3E}">
        <p14:creationId xmlns:p14="http://schemas.microsoft.com/office/powerpoint/2010/main" val="1929885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Relative Score = MIBG</a:t>
            </a:r>
            <a:r>
              <a:rPr lang="en-US" baseline="0" dirty="0"/>
              <a:t> score/ reference score</a:t>
            </a:r>
            <a:endParaRPr lang="en-US" dirty="0"/>
          </a:p>
        </p:txBody>
      </p:sp>
      <p:sp>
        <p:nvSpPr>
          <p:cNvPr id="4" name="Slide Number Placeholder 3"/>
          <p:cNvSpPr>
            <a:spLocks noGrp="1"/>
          </p:cNvSpPr>
          <p:nvPr>
            <p:ph type="sldNum" sz="quarter" idx="10"/>
          </p:nvPr>
        </p:nvSpPr>
        <p:spPr/>
        <p:txBody>
          <a:bodyPr/>
          <a:lstStyle/>
          <a:p>
            <a:pPr>
              <a:defRPr/>
            </a:pPr>
            <a:fld id="{16CB2565-417B-4388-86F5-19AE7C5E6AD9}" type="slidenum">
              <a:rPr lang="en-US" smtClean="0"/>
              <a:pPr>
                <a:defRPr/>
              </a:pPr>
              <a:t>41</a:t>
            </a:fld>
            <a:endParaRPr lang="en-US"/>
          </a:p>
        </p:txBody>
      </p:sp>
    </p:spTree>
    <p:extLst>
      <p:ext uri="{BB962C8B-B14F-4D97-AF65-F5344CB8AC3E}">
        <p14:creationId xmlns:p14="http://schemas.microsoft.com/office/powerpoint/2010/main" val="1895946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0896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2E7260-98A2-4B3E-BC0D-F34B56742F26}" type="datetimeFigureOut">
              <a:rPr lang="en-US" smtClean="0"/>
              <a:t>12/13/2018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DA224-759A-4BB5-9A94-C09FF052618D}" type="slidenum">
              <a:rPr lang="en-US" smtClean="0"/>
              <a:t>‹#›</a:t>
            </a:fld>
            <a:endParaRPr lang="en-US"/>
          </a:p>
        </p:txBody>
      </p:sp>
    </p:spTree>
    <p:extLst>
      <p:ext uri="{BB962C8B-B14F-4D97-AF65-F5344CB8AC3E}">
        <p14:creationId xmlns:p14="http://schemas.microsoft.com/office/powerpoint/2010/main" val="3041499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2E7260-98A2-4B3E-BC0D-F34B56742F26}" type="datetimeFigureOut">
              <a:rPr lang="en-US" smtClean="0"/>
              <a:t>12/13/2018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DA224-759A-4BB5-9A94-C09FF052618D}" type="slidenum">
              <a:rPr lang="en-US" smtClean="0"/>
              <a:t>‹#›</a:t>
            </a:fld>
            <a:endParaRPr lang="en-US"/>
          </a:p>
        </p:txBody>
      </p:sp>
    </p:spTree>
    <p:extLst>
      <p:ext uri="{BB962C8B-B14F-4D97-AF65-F5344CB8AC3E}">
        <p14:creationId xmlns:p14="http://schemas.microsoft.com/office/powerpoint/2010/main" val="2491086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2E7260-98A2-4B3E-BC0D-F34B56742F26}" type="datetimeFigureOut">
              <a:rPr lang="en-US" smtClean="0"/>
              <a:t>12/13/2018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DA224-759A-4BB5-9A94-C09FF052618D}" type="slidenum">
              <a:rPr lang="en-US" smtClean="0"/>
              <a:t>‹#›</a:t>
            </a:fld>
            <a:endParaRPr lang="en-US"/>
          </a:p>
        </p:txBody>
      </p:sp>
    </p:spTree>
    <p:extLst>
      <p:ext uri="{BB962C8B-B14F-4D97-AF65-F5344CB8AC3E}">
        <p14:creationId xmlns:p14="http://schemas.microsoft.com/office/powerpoint/2010/main" val="1699311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2E7260-98A2-4B3E-BC0D-F34B56742F26}" type="datetimeFigureOut">
              <a:rPr lang="en-US" smtClean="0"/>
              <a:t>12/13/2018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BDA224-759A-4BB5-9A94-C09FF052618D}" type="slidenum">
              <a:rPr lang="en-US" smtClean="0"/>
              <a:t>‹#›</a:t>
            </a:fld>
            <a:endParaRPr lang="en-US"/>
          </a:p>
        </p:txBody>
      </p:sp>
    </p:spTree>
    <p:extLst>
      <p:ext uri="{BB962C8B-B14F-4D97-AF65-F5344CB8AC3E}">
        <p14:creationId xmlns:p14="http://schemas.microsoft.com/office/powerpoint/2010/main" val="3840787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32E7260-98A2-4B3E-BC0D-F34B56742F26}" type="datetimeFigureOut">
              <a:rPr lang="en-US" smtClean="0"/>
              <a:t>12/13/2018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BDA224-759A-4BB5-9A94-C09FF052618D}" type="slidenum">
              <a:rPr lang="en-US" smtClean="0"/>
              <a:t>‹#›</a:t>
            </a:fld>
            <a:endParaRPr lang="en-US"/>
          </a:p>
        </p:txBody>
      </p:sp>
    </p:spTree>
    <p:extLst>
      <p:ext uri="{BB962C8B-B14F-4D97-AF65-F5344CB8AC3E}">
        <p14:creationId xmlns:p14="http://schemas.microsoft.com/office/powerpoint/2010/main" val="1287536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32E7260-98A2-4B3E-BC0D-F34B56742F26}" type="datetimeFigureOut">
              <a:rPr lang="en-US" smtClean="0"/>
              <a:t>12/13/2018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BDA224-759A-4BB5-9A94-C09FF052618D}" type="slidenum">
              <a:rPr lang="en-US" smtClean="0"/>
              <a:t>‹#›</a:t>
            </a:fld>
            <a:endParaRPr lang="en-US"/>
          </a:p>
        </p:txBody>
      </p:sp>
    </p:spTree>
    <p:extLst>
      <p:ext uri="{BB962C8B-B14F-4D97-AF65-F5344CB8AC3E}">
        <p14:creationId xmlns:p14="http://schemas.microsoft.com/office/powerpoint/2010/main" val="1607302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32E7260-98A2-4B3E-BC0D-F34B56742F26}" type="datetimeFigureOut">
              <a:rPr lang="en-US" smtClean="0"/>
              <a:t>12/13/2018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BDA224-759A-4BB5-9A94-C09FF052618D}" type="slidenum">
              <a:rPr lang="en-US" smtClean="0"/>
              <a:t>‹#›</a:t>
            </a:fld>
            <a:endParaRPr lang="en-US"/>
          </a:p>
        </p:txBody>
      </p:sp>
    </p:spTree>
    <p:extLst>
      <p:ext uri="{BB962C8B-B14F-4D97-AF65-F5344CB8AC3E}">
        <p14:creationId xmlns:p14="http://schemas.microsoft.com/office/powerpoint/2010/main" val="3358208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2E7260-98A2-4B3E-BC0D-F34B56742F26}" type="datetimeFigureOut">
              <a:rPr lang="en-US" smtClean="0"/>
              <a:t>12/13/2018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BDA224-759A-4BB5-9A94-C09FF052618D}" type="slidenum">
              <a:rPr lang="en-US" smtClean="0"/>
              <a:t>‹#›</a:t>
            </a:fld>
            <a:endParaRPr lang="en-US"/>
          </a:p>
        </p:txBody>
      </p:sp>
    </p:spTree>
    <p:extLst>
      <p:ext uri="{BB962C8B-B14F-4D97-AF65-F5344CB8AC3E}">
        <p14:creationId xmlns:p14="http://schemas.microsoft.com/office/powerpoint/2010/main" val="4271704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32E7260-98A2-4B3E-BC0D-F34B56742F26}" type="datetimeFigureOut">
              <a:rPr lang="en-US" smtClean="0"/>
              <a:t>12/13/2018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BDA224-759A-4BB5-9A94-C09FF052618D}" type="slidenum">
              <a:rPr lang="en-US" smtClean="0"/>
              <a:t>‹#›</a:t>
            </a:fld>
            <a:endParaRPr lang="en-US"/>
          </a:p>
        </p:txBody>
      </p:sp>
    </p:spTree>
    <p:extLst>
      <p:ext uri="{BB962C8B-B14F-4D97-AF65-F5344CB8AC3E}">
        <p14:creationId xmlns:p14="http://schemas.microsoft.com/office/powerpoint/2010/main" val="330690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32E7260-98A2-4B3E-BC0D-F34B56742F26}" type="datetimeFigureOut">
              <a:rPr lang="en-US" smtClean="0"/>
              <a:t>12/13/2018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BDA224-759A-4BB5-9A94-C09FF052618D}" type="slidenum">
              <a:rPr lang="en-US" smtClean="0"/>
              <a:t>‹#›</a:t>
            </a:fld>
            <a:endParaRPr lang="en-US"/>
          </a:p>
        </p:txBody>
      </p:sp>
    </p:spTree>
    <p:extLst>
      <p:ext uri="{BB962C8B-B14F-4D97-AF65-F5344CB8AC3E}">
        <p14:creationId xmlns:p14="http://schemas.microsoft.com/office/powerpoint/2010/main" val="2259623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2E7260-98A2-4B3E-BC0D-F34B56742F26}" type="datetimeFigureOut">
              <a:rPr lang="en-US" smtClean="0"/>
              <a:t>12/13/2018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BDA224-759A-4BB5-9A94-C09FF052618D}" type="slidenum">
              <a:rPr lang="en-US" smtClean="0"/>
              <a:t>‹#›</a:t>
            </a:fld>
            <a:endParaRPr lang="en-US"/>
          </a:p>
        </p:txBody>
      </p:sp>
    </p:spTree>
    <p:extLst>
      <p:ext uri="{BB962C8B-B14F-4D97-AF65-F5344CB8AC3E}">
        <p14:creationId xmlns:p14="http://schemas.microsoft.com/office/powerpoint/2010/main" val="794615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0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0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9.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2.png"/><Relationship Id="rId5" Type="http://schemas.openxmlformats.org/officeDocument/2006/relationships/oleObject" Target="../embeddings/oleObject3.bin"/><Relationship Id="rId4" Type="http://schemas.openxmlformats.org/officeDocument/2006/relationships/image" Target="../media/image14.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4.xml"/><Relationship Id="rId1" Type="http://schemas.openxmlformats.org/officeDocument/2006/relationships/vmlDrawing" Target="../drawings/vmlDrawing4.vml"/><Relationship Id="rId4" Type="http://schemas.openxmlformats.org/officeDocument/2006/relationships/image" Target="../media/image17.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6.xml"/><Relationship Id="rId1" Type="http://schemas.openxmlformats.org/officeDocument/2006/relationships/vmlDrawing" Target="../drawings/vmlDrawing5.vml"/><Relationship Id="rId4" Type="http://schemas.openxmlformats.org/officeDocument/2006/relationships/image" Target="../media/image18.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oleObject" Target="../embeddings/oleObject5.bin"/></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xml"/><Relationship Id="rId7"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1.bin"/></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6.xml"/><Relationship Id="rId1" Type="http://schemas.openxmlformats.org/officeDocument/2006/relationships/vmlDrawing" Target="../drawings/vmlDrawing7.vml"/><Relationship Id="rId4" Type="http://schemas.openxmlformats.org/officeDocument/2006/relationships/image" Target="../media/image34.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vmlDrawing" Target="../drawings/vmlDrawing8.vml"/><Relationship Id="rId5" Type="http://schemas.openxmlformats.org/officeDocument/2006/relationships/image" Target="../media/image35.emf"/><Relationship Id="rId4" Type="http://schemas.openxmlformats.org/officeDocument/2006/relationships/oleObject" Target="../embeddings/oleObject7.bin"/></Relationships>
</file>

<file path=ppt/slides/_rels/slide9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8653986-0AC1-5146-9FF5-5CE801896B76}"/>
              </a:ext>
            </a:extLst>
          </p:cNvPr>
          <p:cNvSpPr txBox="1"/>
          <p:nvPr/>
        </p:nvSpPr>
        <p:spPr>
          <a:xfrm>
            <a:off x="4247147" y="4692316"/>
            <a:ext cx="4388637" cy="923330"/>
          </a:xfrm>
          <a:prstGeom prst="rect">
            <a:avLst/>
          </a:prstGeom>
          <a:noFill/>
        </p:spPr>
        <p:txBody>
          <a:bodyPr wrap="none" rtlCol="0">
            <a:spAutoFit/>
          </a:bodyPr>
          <a:lstStyle/>
          <a:p>
            <a:r>
              <a:rPr lang="en-US" dirty="0">
                <a:solidFill>
                  <a:schemeClr val="bg1"/>
                </a:solidFill>
              </a:rPr>
              <a:t>Julie R. Park, MD</a:t>
            </a:r>
          </a:p>
          <a:p>
            <a:r>
              <a:rPr lang="en-US" dirty="0">
                <a:solidFill>
                  <a:schemeClr val="bg1"/>
                </a:solidFill>
              </a:rPr>
              <a:t>Seattle Children’s Hospital</a:t>
            </a:r>
          </a:p>
          <a:p>
            <a:r>
              <a:rPr lang="en-US" dirty="0">
                <a:solidFill>
                  <a:schemeClr val="bg1"/>
                </a:solidFill>
              </a:rPr>
              <a:t>University of Washington School of Medicine</a:t>
            </a:r>
          </a:p>
        </p:txBody>
      </p:sp>
    </p:spTree>
    <p:extLst>
      <p:ext uri="{BB962C8B-B14F-4D97-AF65-F5344CB8AC3E}">
        <p14:creationId xmlns:p14="http://schemas.microsoft.com/office/powerpoint/2010/main" val="496578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xmlns="" id="{B4CBF1C2-D436-5F47-9EC2-FFBBDE14460D}"/>
              </a:ext>
            </a:extLst>
          </p:cNvPr>
          <p:cNvSpPr>
            <a:spLocks noGrp="1"/>
          </p:cNvSpPr>
          <p:nvPr>
            <p:ph type="title"/>
          </p:nvPr>
        </p:nvSpPr>
        <p:spPr>
          <a:xfrm>
            <a:off x="741946" y="365126"/>
            <a:ext cx="10515600" cy="1042570"/>
          </a:xfrm>
        </p:spPr>
        <p:txBody>
          <a:bodyPr vert="horz" lIns="91440" tIns="45720" rIns="91440" bIns="45720" rtlCol="0" anchor="ctr">
            <a:normAutofit/>
          </a:bodyPr>
          <a:lstStyle/>
          <a:p>
            <a:r>
              <a:rPr lang="en-US" altLang="en-US" sz="3600" dirty="0"/>
              <a:t>Somatic: SCA and loss of genetic material</a:t>
            </a:r>
          </a:p>
        </p:txBody>
      </p:sp>
      <p:sp>
        <p:nvSpPr>
          <p:cNvPr id="3" name="Content Placeholder 2">
            <a:extLst>
              <a:ext uri="{FF2B5EF4-FFF2-40B4-BE49-F238E27FC236}">
                <a16:creationId xmlns:a16="http://schemas.microsoft.com/office/drawing/2014/main" xmlns="" id="{A4307F22-A340-294F-9343-7467E27BC058}"/>
              </a:ext>
            </a:extLst>
          </p:cNvPr>
          <p:cNvSpPr>
            <a:spLocks noGrp="1"/>
          </p:cNvSpPr>
          <p:nvPr>
            <p:ph idx="1"/>
          </p:nvPr>
        </p:nvSpPr>
        <p:spPr>
          <a:xfrm>
            <a:off x="838200" y="1584159"/>
            <a:ext cx="9829800" cy="3324726"/>
          </a:xfrm>
        </p:spPr>
        <p:txBody>
          <a:bodyPr/>
          <a:lstStyle/>
          <a:p>
            <a:pPr>
              <a:lnSpc>
                <a:spcPct val="90000"/>
              </a:lnSpc>
              <a:buFont typeface="Arial" charset="0"/>
              <a:buChar char="•"/>
              <a:defRPr/>
            </a:pPr>
            <a:r>
              <a:rPr lang="en-US" altLang="en-US" dirty="0">
                <a:ea typeface="ＭＳ Ｐゴシック" charset="0"/>
              </a:rPr>
              <a:t>Chromosome 1p36</a:t>
            </a:r>
          </a:p>
          <a:p>
            <a:pPr lvl="1">
              <a:lnSpc>
                <a:spcPct val="90000"/>
              </a:lnSpc>
              <a:buClr>
                <a:schemeClr val="tx1"/>
              </a:buClr>
              <a:buFont typeface="Arial" charset="0"/>
              <a:buChar char="–"/>
              <a:defRPr/>
            </a:pPr>
            <a:r>
              <a:rPr lang="en-US" altLang="en-US" dirty="0">
                <a:ea typeface="ＭＳ Ｐゴシック" charset="0"/>
              </a:rPr>
              <a:t>detected in 23-30% of tumors</a:t>
            </a:r>
          </a:p>
          <a:p>
            <a:pPr lvl="1">
              <a:lnSpc>
                <a:spcPct val="90000"/>
              </a:lnSpc>
              <a:buClr>
                <a:schemeClr val="tx1"/>
              </a:buClr>
              <a:buFont typeface="Arial" charset="0"/>
              <a:buChar char="–"/>
              <a:defRPr/>
            </a:pPr>
            <a:r>
              <a:rPr lang="en-US" altLang="en-US" dirty="0">
                <a:ea typeface="ＭＳ Ｐゴシック" charset="0"/>
              </a:rPr>
              <a:t>associated with </a:t>
            </a:r>
            <a:r>
              <a:rPr lang="en-US" altLang="en-US" i="1" dirty="0">
                <a:ea typeface="ＭＳ Ｐゴシック" charset="0"/>
              </a:rPr>
              <a:t>MYCNA</a:t>
            </a:r>
          </a:p>
          <a:p>
            <a:pPr>
              <a:lnSpc>
                <a:spcPct val="90000"/>
              </a:lnSpc>
              <a:buClr>
                <a:schemeClr val="tx1"/>
              </a:buClr>
              <a:buFont typeface="Arial" charset="0"/>
              <a:buChar char="•"/>
              <a:defRPr/>
            </a:pPr>
            <a:r>
              <a:rPr lang="en-US" altLang="en-US" dirty="0">
                <a:ea typeface="ＭＳ Ｐゴシック" charset="0"/>
              </a:rPr>
              <a:t>Chromosome 11q23</a:t>
            </a:r>
          </a:p>
          <a:p>
            <a:pPr lvl="1">
              <a:lnSpc>
                <a:spcPct val="90000"/>
              </a:lnSpc>
              <a:buClr>
                <a:schemeClr val="tx1"/>
              </a:buClr>
              <a:buFont typeface="Arial" charset="0"/>
              <a:buChar char="–"/>
              <a:defRPr/>
            </a:pPr>
            <a:r>
              <a:rPr lang="en-US" altLang="en-US" dirty="0">
                <a:ea typeface="ＭＳ Ｐゴシック" charset="0"/>
              </a:rPr>
              <a:t>detected in 30 - 40% of tumors</a:t>
            </a:r>
          </a:p>
          <a:p>
            <a:pPr lvl="1">
              <a:lnSpc>
                <a:spcPct val="90000"/>
              </a:lnSpc>
              <a:buClr>
                <a:schemeClr val="tx1"/>
              </a:buClr>
              <a:buFont typeface="Arial" charset="0"/>
              <a:buChar char="–"/>
              <a:defRPr/>
            </a:pPr>
            <a:r>
              <a:rPr lang="en-US" altLang="en-US" dirty="0">
                <a:ea typeface="ＭＳ Ｐゴシック" charset="0"/>
              </a:rPr>
              <a:t>associated with TERT rearrangement and ATRX mutation</a:t>
            </a:r>
            <a:endParaRPr lang="en-US" altLang="en-US" i="1" dirty="0">
              <a:ea typeface="ＭＳ Ｐゴシック" charset="0"/>
            </a:endParaRPr>
          </a:p>
          <a:p>
            <a:pPr marL="0" indent="0">
              <a:buNone/>
              <a:defRPr/>
            </a:pPr>
            <a:endParaRPr lang="en-US" dirty="0">
              <a:ea typeface="ＭＳ Ｐゴシック" charset="0"/>
            </a:endParaRP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219503561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4">
            <a:extLst>
              <a:ext uri="{FF2B5EF4-FFF2-40B4-BE49-F238E27FC236}">
                <a16:creationId xmlns:a16="http://schemas.microsoft.com/office/drawing/2014/main" xmlns="" id="{D5913794-D3B2-3544-8368-7A43902D56B8}"/>
              </a:ext>
            </a:extLst>
          </p:cNvPr>
          <p:cNvSpPr>
            <a:spLocks noGrp="1" noChangeArrowheads="1"/>
          </p:cNvSpPr>
          <p:nvPr>
            <p:ph type="body" idx="1"/>
          </p:nvPr>
        </p:nvSpPr>
        <p:spPr>
          <a:xfrm>
            <a:off x="1979614" y="1371600"/>
            <a:ext cx="8688387" cy="1981200"/>
          </a:xfrm>
        </p:spPr>
        <p:txBody>
          <a:bodyPr/>
          <a:lstStyle/>
          <a:p>
            <a:pPr>
              <a:buNone/>
              <a:tabLst>
                <a:tab pos="1143000" algn="l"/>
              </a:tabLst>
            </a:pPr>
            <a:r>
              <a:rPr lang="en-US" altLang="en-US" sz="2400" b="1"/>
              <a:t>Week  0  1  2  3  4  5  6  7  8  9  10  11  12    15    18    21    24</a:t>
            </a:r>
          </a:p>
          <a:p>
            <a:pPr>
              <a:buNone/>
              <a:tabLst>
                <a:tab pos="1143000" algn="l"/>
              </a:tabLst>
            </a:pPr>
            <a:r>
              <a:rPr lang="en-US" altLang="en-US" sz="2400" b="1"/>
              <a:t>   	       A	 D+        A         D+             A     D      A     D      A </a:t>
            </a:r>
          </a:p>
          <a:p>
            <a:pPr>
              <a:buNone/>
              <a:tabLst>
                <a:tab pos="1143000" algn="l"/>
              </a:tabLst>
            </a:pPr>
            <a:r>
              <a:rPr lang="en-US" altLang="en-US" sz="2400" b="1"/>
              <a:t>	           V  V  V V V  V  V  V V  V           V*   V*    V*    V*     V*  </a:t>
            </a:r>
          </a:p>
          <a:p>
            <a:pPr>
              <a:buNone/>
              <a:tabLst>
                <a:tab pos="1143000" algn="l"/>
              </a:tabLst>
            </a:pPr>
            <a:r>
              <a:rPr lang="en-US" altLang="en-US" sz="2400" b="1"/>
              <a:t>           XRT</a:t>
            </a:r>
          </a:p>
        </p:txBody>
      </p:sp>
      <p:sp>
        <p:nvSpPr>
          <p:cNvPr id="522246" name="Text Box 6">
            <a:extLst>
              <a:ext uri="{FF2B5EF4-FFF2-40B4-BE49-F238E27FC236}">
                <a16:creationId xmlns:a16="http://schemas.microsoft.com/office/drawing/2014/main" xmlns="" id="{3EF3BB07-E537-0D40-ADA8-2EACBDE37193}"/>
              </a:ext>
            </a:extLst>
          </p:cNvPr>
          <p:cNvSpPr txBox="1">
            <a:spLocks noChangeArrowheads="1"/>
          </p:cNvSpPr>
          <p:nvPr/>
        </p:nvSpPr>
        <p:spPr bwMode="auto">
          <a:xfrm>
            <a:off x="2514601" y="3505201"/>
            <a:ext cx="7466013" cy="2678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2000" b="1" dirty="0">
                <a:ea typeface="ＭＳ Ｐゴシック" charset="0"/>
                <a:cs typeface="ＭＳ Ｐゴシック" charset="0"/>
              </a:rPr>
              <a:t>A- </a:t>
            </a:r>
            <a:r>
              <a:rPr lang="en-US" sz="2000" b="1" dirty="0" err="1">
                <a:ea typeface="ＭＳ Ｐゴシック" charset="0"/>
                <a:cs typeface="ＭＳ Ｐゴシック" charset="0"/>
              </a:rPr>
              <a:t>Dactinomycin</a:t>
            </a:r>
            <a:r>
              <a:rPr lang="en-US" sz="2000" b="1" dirty="0">
                <a:ea typeface="ＭＳ Ｐゴシック" charset="0"/>
                <a:cs typeface="ＭＳ Ｐゴシック" charset="0"/>
              </a:rPr>
              <a:t> (45 mcg/kg)	V- Vincristine (0.05 mg/kg)</a:t>
            </a:r>
          </a:p>
          <a:p>
            <a:pPr eaLnBrk="0" hangingPunct="0">
              <a:lnSpc>
                <a:spcPct val="90000"/>
              </a:lnSpc>
              <a:spcBef>
                <a:spcPct val="50000"/>
              </a:spcBef>
              <a:defRPr/>
            </a:pPr>
            <a:r>
              <a:rPr lang="en-US" sz="2000" b="1" dirty="0">
                <a:ea typeface="ＭＳ Ｐゴシック" charset="0"/>
                <a:cs typeface="ＭＳ Ｐゴシック" charset="0"/>
              </a:rPr>
              <a:t>D- Doxorubicin (DOX) (1.0 mg/kg)	 V - Vincristine (0.067 mg/kg)</a:t>
            </a:r>
          </a:p>
          <a:p>
            <a:pPr eaLnBrk="0" hangingPunct="0">
              <a:spcBef>
                <a:spcPct val="50000"/>
              </a:spcBef>
              <a:defRPr/>
            </a:pPr>
            <a:r>
              <a:rPr lang="en-US" sz="2000" b="1" dirty="0">
                <a:ea typeface="ＭＳ Ｐゴシック" charset="0"/>
                <a:cs typeface="ＭＳ Ｐゴシック" charset="0"/>
              </a:rPr>
              <a:t>D+ - Doxorubicin (1.5 mg/kg)		</a:t>
            </a:r>
          </a:p>
          <a:p>
            <a:pPr eaLnBrk="0" hangingPunct="0">
              <a:spcBef>
                <a:spcPct val="50000"/>
              </a:spcBef>
              <a:defRPr/>
            </a:pPr>
            <a:r>
              <a:rPr lang="en-US" sz="2000" b="1" dirty="0">
                <a:ea typeface="ＭＳ Ｐゴシック" charset="0"/>
                <a:cs typeface="ＭＳ Ｐゴシック" charset="0"/>
              </a:rPr>
              <a:t>XRT:1080 </a:t>
            </a:r>
            <a:r>
              <a:rPr lang="en-US" sz="2000" b="1" dirty="0" err="1">
                <a:ea typeface="ＭＳ Ｐゴシック" charset="0"/>
                <a:cs typeface="ＭＳ Ｐゴシック" charset="0"/>
              </a:rPr>
              <a:t>cGy</a:t>
            </a:r>
            <a:r>
              <a:rPr lang="en-US" sz="2000" b="1" dirty="0">
                <a:ea typeface="ＭＳ Ｐゴシック" charset="0"/>
                <a:cs typeface="ＭＳ Ｐゴシック" charset="0"/>
              </a:rPr>
              <a:t> to flank/abdomen </a:t>
            </a:r>
          </a:p>
          <a:p>
            <a:pPr eaLnBrk="0" hangingPunct="0">
              <a:spcBef>
                <a:spcPct val="50000"/>
              </a:spcBef>
              <a:defRPr/>
            </a:pPr>
            <a:r>
              <a:rPr lang="en-US" sz="2000" b="1" dirty="0">
                <a:ea typeface="ＭＳ Ｐゴシック" charset="0"/>
                <a:cs typeface="ＭＳ Ｐゴシック" charset="0"/>
              </a:rPr>
              <a:t>Whole abdomen for spill outside tumor bed</a:t>
            </a:r>
          </a:p>
          <a:p>
            <a:pPr eaLnBrk="0" hangingPunct="0">
              <a:spcBef>
                <a:spcPct val="50000"/>
              </a:spcBef>
              <a:defRPr/>
            </a:pPr>
            <a:r>
              <a:rPr lang="en-US" sz="2000" b="1" dirty="0">
                <a:ea typeface="ＭＳ Ｐゴシック" charset="0"/>
                <a:cs typeface="ＭＳ Ｐゴシック" charset="0"/>
              </a:rPr>
              <a:t>Whole lung for pulmonary </a:t>
            </a:r>
            <a:r>
              <a:rPr lang="en-US" sz="2000" b="1" dirty="0" err="1">
                <a:ea typeface="ＭＳ Ｐゴシック" charset="0"/>
                <a:cs typeface="ＭＳ Ｐゴシック" charset="0"/>
              </a:rPr>
              <a:t>mets</a:t>
            </a:r>
            <a:endParaRPr lang="en-US" sz="2000" b="1" dirty="0">
              <a:ea typeface="ＭＳ Ｐゴシック" charset="0"/>
              <a:cs typeface="ＭＳ Ｐゴシック" charset="0"/>
            </a:endParaRPr>
          </a:p>
        </p:txBody>
      </p:sp>
      <p:sp>
        <p:nvSpPr>
          <p:cNvPr id="522247" name="Text Box 7">
            <a:extLst>
              <a:ext uri="{FF2B5EF4-FFF2-40B4-BE49-F238E27FC236}">
                <a16:creationId xmlns:a16="http://schemas.microsoft.com/office/drawing/2014/main" xmlns="" id="{B667A455-2715-E346-A2F5-FE5506DBB1AA}"/>
              </a:ext>
            </a:extLst>
          </p:cNvPr>
          <p:cNvSpPr txBox="1">
            <a:spLocks noChangeArrowheads="1"/>
          </p:cNvSpPr>
          <p:nvPr/>
        </p:nvSpPr>
        <p:spPr bwMode="auto">
          <a:xfrm>
            <a:off x="4243389" y="533400"/>
            <a:ext cx="3800475" cy="584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defRPr/>
            </a:pPr>
            <a:r>
              <a:rPr lang="en-US" sz="3200" dirty="0">
                <a:solidFill>
                  <a:srgbClr val="3366FF"/>
                </a:solidFill>
                <a:latin typeface="+mj-lt"/>
                <a:ea typeface="ＭＳ Ｐゴシック" charset="0"/>
                <a:cs typeface="ＭＳ Ｐゴシック" charset="0"/>
              </a:rPr>
              <a:t>NWTS Regimen DD4A</a:t>
            </a:r>
          </a:p>
        </p:txBody>
      </p:sp>
      <p:sp>
        <p:nvSpPr>
          <p:cNvPr id="5" name="Rectangle 4"/>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2068100841"/>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3600" dirty="0"/>
              <a:t>Chemotherapy Regimens</a:t>
            </a:r>
          </a:p>
        </p:txBody>
      </p:sp>
      <p:sp>
        <p:nvSpPr>
          <p:cNvPr id="3" name="Content Placeholder 2"/>
          <p:cNvSpPr>
            <a:spLocks noGrp="1"/>
          </p:cNvSpPr>
          <p:nvPr>
            <p:ph idx="1"/>
          </p:nvPr>
        </p:nvSpPr>
        <p:spPr/>
        <p:txBody>
          <a:bodyPr>
            <a:normAutofit/>
          </a:bodyPr>
          <a:lstStyle/>
          <a:p>
            <a:r>
              <a:rPr lang="en-US" dirty="0"/>
              <a:t>Regimen M: VCR/DACT/DOXO alternating with Cyclophosphamide/Etoposide x 31 </a:t>
            </a:r>
            <a:r>
              <a:rPr lang="en-US" dirty="0" err="1"/>
              <a:t>wks</a:t>
            </a:r>
            <a:endParaRPr lang="en-US" dirty="0"/>
          </a:p>
          <a:p>
            <a:r>
              <a:rPr lang="en-US" dirty="0"/>
              <a:t>High Risk Renal (HRR): VCR/DOXO/Cyclophosphamide alternating with Cyclophosphamide/Etoposide/Carboplatin x 30 </a:t>
            </a:r>
            <a:r>
              <a:rPr lang="en-US" dirty="0" err="1"/>
              <a:t>wks</a:t>
            </a:r>
            <a:endParaRPr lang="en-US" dirty="0"/>
          </a:p>
          <a:p>
            <a:r>
              <a:rPr lang="en-US" dirty="0"/>
              <a:t>Revised UH-2: HRR +VCR/Irinotecan x 30 </a:t>
            </a:r>
            <a:r>
              <a:rPr lang="en-US" dirty="0" err="1"/>
              <a:t>wks</a:t>
            </a:r>
            <a:endParaRPr lang="en-US" dirty="0"/>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425449312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1981200" y="152400"/>
          <a:ext cx="86868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4960238" y="3969241"/>
            <a:ext cx="685800" cy="246221"/>
          </a:xfrm>
          <a:prstGeom prst="rect">
            <a:avLst/>
          </a:prstGeom>
          <a:noFill/>
        </p:spPr>
        <p:txBody>
          <a:bodyPr wrap="square" rtlCol="0">
            <a:spAutoFit/>
          </a:bodyPr>
          <a:lstStyle/>
          <a:p>
            <a:r>
              <a:rPr lang="en-US" sz="1000" dirty="0"/>
              <a:t>(+)LOH</a:t>
            </a:r>
          </a:p>
        </p:txBody>
      </p:sp>
      <p:sp>
        <p:nvSpPr>
          <p:cNvPr id="6" name="TextBox 5"/>
          <p:cNvSpPr txBox="1"/>
          <p:nvPr/>
        </p:nvSpPr>
        <p:spPr>
          <a:xfrm>
            <a:off x="6019800" y="3947012"/>
            <a:ext cx="533400" cy="246221"/>
          </a:xfrm>
          <a:prstGeom prst="rect">
            <a:avLst/>
          </a:prstGeom>
          <a:noFill/>
        </p:spPr>
        <p:txBody>
          <a:bodyPr wrap="square" rtlCol="0">
            <a:spAutoFit/>
          </a:bodyPr>
          <a:lstStyle/>
          <a:p>
            <a:r>
              <a:rPr lang="en-US" sz="1000" dirty="0"/>
              <a:t>(-)LOH</a:t>
            </a:r>
          </a:p>
        </p:txBody>
      </p:sp>
      <p:sp>
        <p:nvSpPr>
          <p:cNvPr id="7" name="Rounded Rectangle 6"/>
          <p:cNvSpPr/>
          <p:nvPr/>
        </p:nvSpPr>
        <p:spPr>
          <a:xfrm>
            <a:off x="2234750" y="1285311"/>
            <a:ext cx="2181107" cy="957705"/>
          </a:xfrm>
          <a:prstGeom prst="roundRect">
            <a:avLst/>
          </a:prstGeom>
          <a:solidFill>
            <a:schemeClr val="accent1">
              <a:lumMod val="75000"/>
            </a:schemeClr>
          </a:solidFill>
          <a:ln w="12700">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50" tIns="6350" rIns="6350" bIns="6350" numCol="1" spcCol="1270" anchor="ctr" anchorCtr="0">
            <a:noAutofit/>
          </a:bodyPr>
          <a:lstStyle/>
          <a:p>
            <a:pPr algn="ctr" defTabSz="444500">
              <a:spcBef>
                <a:spcPct val="0"/>
              </a:spcBef>
              <a:spcAft>
                <a:spcPct val="35000"/>
              </a:spcAft>
            </a:pPr>
            <a:r>
              <a:rPr lang="en-US" sz="1000" dirty="0"/>
              <a:t>&lt; 2 years</a:t>
            </a:r>
          </a:p>
          <a:p>
            <a:pPr algn="ctr" defTabSz="444500">
              <a:spcBef>
                <a:spcPct val="0"/>
              </a:spcBef>
              <a:spcAft>
                <a:spcPct val="35000"/>
              </a:spcAft>
            </a:pPr>
            <a:r>
              <a:rPr lang="en-US" sz="1000" dirty="0"/>
              <a:t>Favorable Histology</a:t>
            </a:r>
          </a:p>
          <a:p>
            <a:pPr algn="ctr" defTabSz="444500">
              <a:spcBef>
                <a:spcPct val="0"/>
              </a:spcBef>
              <a:spcAft>
                <a:spcPct val="35000"/>
              </a:spcAft>
            </a:pPr>
            <a:r>
              <a:rPr lang="en-US" sz="1000" dirty="0"/>
              <a:t>Tumor weight &lt;550g</a:t>
            </a:r>
          </a:p>
          <a:p>
            <a:pPr algn="ctr" defTabSz="444500">
              <a:spcBef>
                <a:spcPct val="0"/>
              </a:spcBef>
              <a:spcAft>
                <a:spcPct val="35000"/>
              </a:spcAft>
            </a:pPr>
            <a:r>
              <a:rPr lang="en-US" sz="800" dirty="0"/>
              <a:t>*Irrespective of LOH status</a:t>
            </a:r>
          </a:p>
        </p:txBody>
      </p:sp>
      <p:sp>
        <p:nvSpPr>
          <p:cNvPr id="8" name="Rounded Rectangle 7"/>
          <p:cNvSpPr/>
          <p:nvPr/>
        </p:nvSpPr>
        <p:spPr>
          <a:xfrm>
            <a:off x="2721002" y="2498561"/>
            <a:ext cx="1393797" cy="701842"/>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44500">
              <a:lnSpc>
                <a:spcPct val="100000"/>
              </a:lnSpc>
              <a:spcBef>
                <a:spcPct val="0"/>
              </a:spcBef>
              <a:spcAft>
                <a:spcPct val="35000"/>
              </a:spcAft>
            </a:pPr>
            <a:r>
              <a:rPr lang="en-US" sz="1200" dirty="0"/>
              <a:t>Surgery alone; or VCR x 8 weeks; or EE4</a:t>
            </a:r>
          </a:p>
        </p:txBody>
      </p:sp>
      <p:cxnSp>
        <p:nvCxnSpPr>
          <p:cNvPr id="10" name="Straight Connector 9"/>
          <p:cNvCxnSpPr/>
          <p:nvPr/>
        </p:nvCxnSpPr>
        <p:spPr>
          <a:xfrm>
            <a:off x="3325302" y="2243015"/>
            <a:ext cx="0" cy="25554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262015" y="3770251"/>
            <a:ext cx="2322770" cy="2092881"/>
          </a:xfrm>
          <a:prstGeom prst="rect">
            <a:avLst/>
          </a:prstGeom>
          <a:noFill/>
          <a:ln w="3175">
            <a:solidFill>
              <a:schemeClr val="tx1"/>
            </a:solidFill>
          </a:ln>
        </p:spPr>
        <p:txBody>
          <a:bodyPr wrap="square" rtlCol="0">
            <a:spAutoFit/>
          </a:bodyPr>
          <a:lstStyle/>
          <a:p>
            <a:pPr algn="ctr"/>
            <a:r>
              <a:rPr lang="en-US" u="sng" dirty="0"/>
              <a:t>Stage I</a:t>
            </a:r>
            <a:endParaRPr lang="en-US" dirty="0"/>
          </a:p>
          <a:p>
            <a:pPr marL="285750" indent="-285750">
              <a:buFontTx/>
              <a:buChar char="-"/>
            </a:pPr>
            <a:endParaRPr lang="en-US" sz="1400" dirty="0"/>
          </a:p>
          <a:p>
            <a:pPr marL="285750" indent="-285750">
              <a:buFontTx/>
              <a:buChar char="-"/>
            </a:pPr>
            <a:r>
              <a:rPr lang="en-US" sz="1400" dirty="0"/>
              <a:t>Limited to kidney</a:t>
            </a:r>
          </a:p>
          <a:p>
            <a:pPr marL="285750" indent="-285750">
              <a:buFontTx/>
              <a:buChar char="-"/>
            </a:pPr>
            <a:r>
              <a:rPr lang="en-US" sz="1400" dirty="0"/>
              <a:t>Completely resected</a:t>
            </a:r>
          </a:p>
          <a:p>
            <a:pPr marL="285750" indent="-285750">
              <a:buFontTx/>
              <a:buChar char="-"/>
            </a:pPr>
            <a:r>
              <a:rPr lang="en-US" sz="1400" dirty="0"/>
              <a:t>Renal capsule intact</a:t>
            </a:r>
          </a:p>
          <a:p>
            <a:pPr marL="285750" indent="-285750">
              <a:buFontTx/>
              <a:buChar char="-"/>
            </a:pPr>
            <a:r>
              <a:rPr lang="en-US" sz="1400" dirty="0"/>
              <a:t>No tumor invasion of veins/lymphatics</a:t>
            </a:r>
          </a:p>
          <a:p>
            <a:pPr marL="285750" indent="-285750">
              <a:buFontTx/>
              <a:buChar char="-"/>
            </a:pPr>
            <a:r>
              <a:rPr lang="en-US" sz="1400" dirty="0"/>
              <a:t>No metastatic disease</a:t>
            </a:r>
          </a:p>
          <a:p>
            <a:pPr marL="285750" indent="-285750">
              <a:buFontTx/>
              <a:buChar char="-"/>
            </a:pPr>
            <a:r>
              <a:rPr lang="en-US" sz="1400" dirty="0"/>
              <a:t>No prior biopsy</a:t>
            </a:r>
          </a:p>
        </p:txBody>
      </p:sp>
      <p:sp>
        <p:nvSpPr>
          <p:cNvPr id="9" name="Rectangle 8"/>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195736018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1981200" y="152400"/>
          <a:ext cx="88392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4286451" y="3810001"/>
            <a:ext cx="685800" cy="246221"/>
          </a:xfrm>
          <a:prstGeom prst="rect">
            <a:avLst/>
          </a:prstGeom>
          <a:noFill/>
        </p:spPr>
        <p:txBody>
          <a:bodyPr wrap="square" rtlCol="0">
            <a:spAutoFit/>
          </a:bodyPr>
          <a:lstStyle/>
          <a:p>
            <a:r>
              <a:rPr lang="en-US" sz="1000" dirty="0"/>
              <a:t>(+)LOH</a:t>
            </a:r>
          </a:p>
        </p:txBody>
      </p:sp>
      <p:sp>
        <p:nvSpPr>
          <p:cNvPr id="7" name="TextBox 6"/>
          <p:cNvSpPr txBox="1"/>
          <p:nvPr/>
        </p:nvSpPr>
        <p:spPr>
          <a:xfrm>
            <a:off x="4972251" y="3810000"/>
            <a:ext cx="533400" cy="246221"/>
          </a:xfrm>
          <a:prstGeom prst="rect">
            <a:avLst/>
          </a:prstGeom>
          <a:noFill/>
        </p:spPr>
        <p:txBody>
          <a:bodyPr wrap="square" rtlCol="0">
            <a:spAutoFit/>
          </a:bodyPr>
          <a:lstStyle/>
          <a:p>
            <a:r>
              <a:rPr lang="en-US" sz="1000" dirty="0"/>
              <a:t>(-)LOH</a:t>
            </a:r>
          </a:p>
        </p:txBody>
      </p:sp>
      <p:sp>
        <p:nvSpPr>
          <p:cNvPr id="8" name="TextBox 7"/>
          <p:cNvSpPr txBox="1"/>
          <p:nvPr/>
        </p:nvSpPr>
        <p:spPr>
          <a:xfrm>
            <a:off x="1981200" y="4953000"/>
            <a:ext cx="2971800" cy="1446550"/>
          </a:xfrm>
          <a:prstGeom prst="rect">
            <a:avLst/>
          </a:prstGeom>
          <a:noFill/>
          <a:ln>
            <a:solidFill>
              <a:schemeClr val="tx1"/>
            </a:solidFill>
          </a:ln>
        </p:spPr>
        <p:txBody>
          <a:bodyPr wrap="square" rtlCol="0">
            <a:spAutoFit/>
          </a:bodyPr>
          <a:lstStyle/>
          <a:p>
            <a:pPr algn="ctr"/>
            <a:r>
              <a:rPr lang="en-US" u="sng" dirty="0"/>
              <a:t>Stage II</a:t>
            </a:r>
            <a:endParaRPr lang="en-US" dirty="0"/>
          </a:p>
          <a:p>
            <a:pPr marL="285750" indent="-285750">
              <a:buFontTx/>
              <a:buChar char="-"/>
            </a:pPr>
            <a:r>
              <a:rPr lang="en-US" sz="1400" dirty="0"/>
              <a:t>Extends beyond kidney, but completely resected</a:t>
            </a:r>
          </a:p>
          <a:p>
            <a:pPr marL="285750" indent="-285750">
              <a:buFontTx/>
              <a:buChar char="-"/>
            </a:pPr>
            <a:r>
              <a:rPr lang="en-US" sz="1400" dirty="0"/>
              <a:t>Tumor penetrates renal capsule</a:t>
            </a:r>
          </a:p>
          <a:p>
            <a:pPr marL="285750" indent="-285750">
              <a:buFontTx/>
              <a:buChar char="-"/>
            </a:pPr>
            <a:r>
              <a:rPr lang="en-US" sz="1400" dirty="0"/>
              <a:t>Tumor in lymphatic or renal veins</a:t>
            </a:r>
          </a:p>
          <a:p>
            <a:pPr marL="285750" indent="-285750">
              <a:buFontTx/>
              <a:buChar char="-"/>
            </a:pPr>
            <a:r>
              <a:rPr lang="en-US" sz="1400" dirty="0"/>
              <a:t>No lymph node involvement</a:t>
            </a:r>
          </a:p>
        </p:txBody>
      </p:sp>
      <p:sp>
        <p:nvSpPr>
          <p:cNvPr id="9" name="Rectangle 8"/>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167228312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2133600" y="1"/>
          <a:ext cx="8610600" cy="4754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4457700" y="3428999"/>
            <a:ext cx="685800" cy="246221"/>
          </a:xfrm>
          <a:prstGeom prst="rect">
            <a:avLst/>
          </a:prstGeom>
          <a:noFill/>
        </p:spPr>
        <p:txBody>
          <a:bodyPr wrap="square" rtlCol="0">
            <a:spAutoFit/>
          </a:bodyPr>
          <a:lstStyle/>
          <a:p>
            <a:r>
              <a:rPr lang="en-US" sz="1000" dirty="0"/>
              <a:t>(+)LOH</a:t>
            </a:r>
          </a:p>
        </p:txBody>
      </p:sp>
      <p:sp>
        <p:nvSpPr>
          <p:cNvPr id="6" name="TextBox 5"/>
          <p:cNvSpPr txBox="1"/>
          <p:nvPr/>
        </p:nvSpPr>
        <p:spPr>
          <a:xfrm>
            <a:off x="5257800" y="3429000"/>
            <a:ext cx="533400" cy="246221"/>
          </a:xfrm>
          <a:prstGeom prst="rect">
            <a:avLst/>
          </a:prstGeom>
          <a:noFill/>
        </p:spPr>
        <p:txBody>
          <a:bodyPr wrap="square" rtlCol="0">
            <a:spAutoFit/>
          </a:bodyPr>
          <a:lstStyle/>
          <a:p>
            <a:r>
              <a:rPr lang="en-US" sz="1000" dirty="0"/>
              <a:t>(-)LOH</a:t>
            </a:r>
          </a:p>
        </p:txBody>
      </p:sp>
      <p:sp>
        <p:nvSpPr>
          <p:cNvPr id="7" name="TextBox 6"/>
          <p:cNvSpPr txBox="1"/>
          <p:nvPr/>
        </p:nvSpPr>
        <p:spPr>
          <a:xfrm>
            <a:off x="685800" y="4754564"/>
            <a:ext cx="2895600" cy="1446550"/>
          </a:xfrm>
          <a:prstGeom prst="rect">
            <a:avLst/>
          </a:prstGeom>
          <a:noFill/>
          <a:ln>
            <a:solidFill>
              <a:schemeClr val="tx1"/>
            </a:solidFill>
          </a:ln>
        </p:spPr>
        <p:txBody>
          <a:bodyPr wrap="square" rtlCol="0">
            <a:spAutoFit/>
          </a:bodyPr>
          <a:lstStyle/>
          <a:p>
            <a:pPr algn="ctr"/>
            <a:r>
              <a:rPr lang="en-US" u="sng" dirty="0"/>
              <a:t>Stage III</a:t>
            </a:r>
          </a:p>
          <a:p>
            <a:pPr marL="285750" indent="-285750">
              <a:buFontTx/>
              <a:buChar char="-"/>
            </a:pPr>
            <a:r>
              <a:rPr lang="en-US" sz="1400" dirty="0"/>
              <a:t>Gross residual tumor post-op</a:t>
            </a:r>
          </a:p>
          <a:p>
            <a:pPr marL="285750" indent="-285750">
              <a:buFontTx/>
              <a:buChar char="-"/>
            </a:pPr>
            <a:r>
              <a:rPr lang="en-US" sz="1400" dirty="0"/>
              <a:t>Involved abdominal nodes</a:t>
            </a:r>
          </a:p>
          <a:p>
            <a:pPr marL="285750" indent="-285750">
              <a:buFontTx/>
              <a:buChar char="-"/>
            </a:pPr>
            <a:r>
              <a:rPr lang="en-US" sz="1400" dirty="0"/>
              <a:t>Peritoneal contamination</a:t>
            </a:r>
          </a:p>
          <a:p>
            <a:pPr marL="285750" indent="-285750">
              <a:buFontTx/>
              <a:buChar char="-"/>
            </a:pPr>
            <a:r>
              <a:rPr lang="en-US" sz="1400" dirty="0"/>
              <a:t>Biopsy before nephrectomy</a:t>
            </a:r>
          </a:p>
          <a:p>
            <a:pPr marL="285750" indent="-285750">
              <a:buFontTx/>
              <a:buChar char="-"/>
            </a:pPr>
            <a:r>
              <a:rPr lang="en-US" sz="1400" dirty="0"/>
              <a:t>Piecemeal resection</a:t>
            </a:r>
          </a:p>
        </p:txBody>
      </p:sp>
      <p:sp>
        <p:nvSpPr>
          <p:cNvPr id="8" name="Rectangle 7"/>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389696480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914400" y="-76201"/>
          <a:ext cx="10439400" cy="56579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4036996" y="3294221"/>
            <a:ext cx="685800" cy="246221"/>
          </a:xfrm>
          <a:prstGeom prst="rect">
            <a:avLst/>
          </a:prstGeom>
          <a:noFill/>
        </p:spPr>
        <p:txBody>
          <a:bodyPr wrap="square" rtlCol="0">
            <a:spAutoFit/>
          </a:bodyPr>
          <a:lstStyle/>
          <a:p>
            <a:r>
              <a:rPr lang="en-US" sz="1000" dirty="0"/>
              <a:t>(+)LOH</a:t>
            </a:r>
          </a:p>
        </p:txBody>
      </p:sp>
      <p:sp>
        <p:nvSpPr>
          <p:cNvPr id="6" name="TextBox 5"/>
          <p:cNvSpPr txBox="1"/>
          <p:nvPr/>
        </p:nvSpPr>
        <p:spPr>
          <a:xfrm>
            <a:off x="4939765" y="3294220"/>
            <a:ext cx="533400" cy="246221"/>
          </a:xfrm>
          <a:prstGeom prst="rect">
            <a:avLst/>
          </a:prstGeom>
          <a:noFill/>
        </p:spPr>
        <p:txBody>
          <a:bodyPr wrap="square" rtlCol="0">
            <a:spAutoFit/>
          </a:bodyPr>
          <a:lstStyle/>
          <a:p>
            <a:r>
              <a:rPr lang="en-US" sz="1000" dirty="0"/>
              <a:t>(-)LOH</a:t>
            </a:r>
          </a:p>
        </p:txBody>
      </p:sp>
      <p:sp>
        <p:nvSpPr>
          <p:cNvPr id="7" name="TextBox 6"/>
          <p:cNvSpPr txBox="1"/>
          <p:nvPr/>
        </p:nvSpPr>
        <p:spPr>
          <a:xfrm>
            <a:off x="621632" y="340895"/>
            <a:ext cx="2476500" cy="800219"/>
          </a:xfrm>
          <a:prstGeom prst="rect">
            <a:avLst/>
          </a:prstGeom>
          <a:noFill/>
          <a:ln>
            <a:solidFill>
              <a:schemeClr val="tx1"/>
            </a:solidFill>
          </a:ln>
        </p:spPr>
        <p:txBody>
          <a:bodyPr wrap="square" rtlCol="0">
            <a:spAutoFit/>
          </a:bodyPr>
          <a:lstStyle/>
          <a:p>
            <a:pPr algn="ctr"/>
            <a:r>
              <a:rPr lang="en-US" u="sng" dirty="0"/>
              <a:t>Stage IV</a:t>
            </a:r>
          </a:p>
          <a:p>
            <a:pPr marL="285750" indent="-285750">
              <a:buFontTx/>
              <a:buChar char="-"/>
            </a:pPr>
            <a:r>
              <a:rPr lang="en-US" sz="1400" dirty="0"/>
              <a:t>Spread beyond abdomen</a:t>
            </a:r>
          </a:p>
          <a:p>
            <a:pPr marL="285750" indent="-285750">
              <a:buFontTx/>
              <a:buChar char="-"/>
            </a:pPr>
            <a:r>
              <a:rPr lang="en-US" sz="1400" dirty="0" err="1"/>
              <a:t>Hematogenous</a:t>
            </a:r>
            <a:r>
              <a:rPr lang="en-US" sz="1400" dirty="0"/>
              <a:t> metastases</a:t>
            </a:r>
          </a:p>
        </p:txBody>
      </p:sp>
      <p:sp>
        <p:nvSpPr>
          <p:cNvPr id="8" name="TextBox 7"/>
          <p:cNvSpPr txBox="1"/>
          <p:nvPr/>
        </p:nvSpPr>
        <p:spPr>
          <a:xfrm>
            <a:off x="4822257" y="4191001"/>
            <a:ext cx="685800" cy="246221"/>
          </a:xfrm>
          <a:prstGeom prst="rect">
            <a:avLst/>
          </a:prstGeom>
          <a:noFill/>
        </p:spPr>
        <p:txBody>
          <a:bodyPr wrap="square" rtlCol="0">
            <a:spAutoFit/>
          </a:bodyPr>
          <a:lstStyle/>
          <a:p>
            <a:r>
              <a:rPr lang="en-US" sz="1000" dirty="0"/>
              <a:t>Yes</a:t>
            </a:r>
          </a:p>
        </p:txBody>
      </p:sp>
      <p:sp>
        <p:nvSpPr>
          <p:cNvPr id="9" name="TextBox 8"/>
          <p:cNvSpPr txBox="1"/>
          <p:nvPr/>
        </p:nvSpPr>
        <p:spPr>
          <a:xfrm>
            <a:off x="5867400" y="4190999"/>
            <a:ext cx="685800" cy="246221"/>
          </a:xfrm>
          <a:prstGeom prst="rect">
            <a:avLst/>
          </a:prstGeom>
          <a:noFill/>
        </p:spPr>
        <p:txBody>
          <a:bodyPr wrap="square" rtlCol="0">
            <a:spAutoFit/>
          </a:bodyPr>
          <a:lstStyle/>
          <a:p>
            <a:r>
              <a:rPr lang="en-US" sz="1000" dirty="0"/>
              <a:t>No</a:t>
            </a:r>
          </a:p>
        </p:txBody>
      </p:sp>
      <p:sp>
        <p:nvSpPr>
          <p:cNvPr id="2" name="TextBox 1">
            <a:extLst>
              <a:ext uri="{FF2B5EF4-FFF2-40B4-BE49-F238E27FC236}">
                <a16:creationId xmlns:a16="http://schemas.microsoft.com/office/drawing/2014/main" xmlns="" id="{655AEB04-CBC0-EF4E-B712-1C857F7AD2AF}"/>
              </a:ext>
            </a:extLst>
          </p:cNvPr>
          <p:cNvSpPr txBox="1"/>
          <p:nvPr/>
        </p:nvSpPr>
        <p:spPr>
          <a:xfrm>
            <a:off x="907992" y="5287697"/>
            <a:ext cx="10734349" cy="923330"/>
          </a:xfrm>
          <a:prstGeom prst="rect">
            <a:avLst/>
          </a:prstGeom>
          <a:noFill/>
        </p:spPr>
        <p:txBody>
          <a:bodyPr wrap="none" rtlCol="0">
            <a:spAutoFit/>
          </a:bodyPr>
          <a:lstStyle/>
          <a:p>
            <a:pPr marL="285750" indent="-285750">
              <a:buFont typeface="Arial" panose="020B0604020202020204" pitchFamily="34" charset="0"/>
              <a:buChar char="•"/>
            </a:pPr>
            <a:r>
              <a:rPr lang="en-US" altLang="en-US" dirty="0"/>
              <a:t>Eliminate lung XRT if complete pulmonary response at Week 6 (and no other metastatic disease)</a:t>
            </a:r>
          </a:p>
          <a:p>
            <a:pPr marL="742950" lvl="1" indent="-285750">
              <a:buFont typeface="Arial" panose="020B0604020202020204" pitchFamily="34" charset="0"/>
              <a:buChar char="•"/>
            </a:pPr>
            <a:r>
              <a:rPr lang="en-US" altLang="en-US" dirty="0"/>
              <a:t>The outcomes similar to previously reported outcomes for Stage IV disease treated with whole lung XRT. </a:t>
            </a:r>
          </a:p>
          <a:p>
            <a:pPr marL="285750" indent="-285750">
              <a:buFont typeface="Arial" panose="020B0604020202020204" pitchFamily="34" charset="0"/>
              <a:buChar char="•"/>
            </a:pPr>
            <a:r>
              <a:rPr lang="en-US" altLang="en-US" dirty="0"/>
              <a:t>Additional chemotherapy if persistent lung nodules at week 6 (slow response)</a:t>
            </a:r>
          </a:p>
        </p:txBody>
      </p:sp>
      <p:sp>
        <p:nvSpPr>
          <p:cNvPr id="10" name="Rectangle 9"/>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384078302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itle 1">
            <a:extLst>
              <a:ext uri="{FF2B5EF4-FFF2-40B4-BE49-F238E27FC236}">
                <a16:creationId xmlns:a16="http://schemas.microsoft.com/office/drawing/2014/main" xmlns="" id="{509FE78A-CFBB-754B-8044-620920AFE07A}"/>
              </a:ext>
            </a:extLst>
          </p:cNvPr>
          <p:cNvSpPr>
            <a:spLocks noGrp="1"/>
          </p:cNvSpPr>
          <p:nvPr>
            <p:ph type="title"/>
          </p:nvPr>
        </p:nvSpPr>
        <p:spPr/>
        <p:txBody>
          <a:bodyPr>
            <a:normAutofit/>
          </a:bodyPr>
          <a:lstStyle/>
          <a:p>
            <a:pPr algn="l"/>
            <a:r>
              <a:rPr lang="en-US" altLang="en-US" sz="3600" dirty="0"/>
              <a:t>Management of </a:t>
            </a:r>
            <a:r>
              <a:rPr lang="en-US" altLang="en-US" sz="3600" dirty="0" err="1"/>
              <a:t>mesoblastic</a:t>
            </a:r>
            <a:r>
              <a:rPr lang="en-US" altLang="en-US" sz="3600" dirty="0"/>
              <a:t> nephroma</a:t>
            </a:r>
          </a:p>
        </p:txBody>
      </p:sp>
      <p:sp>
        <p:nvSpPr>
          <p:cNvPr id="139266" name="Content Placeholder 2">
            <a:extLst>
              <a:ext uri="{FF2B5EF4-FFF2-40B4-BE49-F238E27FC236}">
                <a16:creationId xmlns:a16="http://schemas.microsoft.com/office/drawing/2014/main" xmlns="" id="{51E055B9-79FD-1743-B653-3E0332BAA971}"/>
              </a:ext>
            </a:extLst>
          </p:cNvPr>
          <p:cNvSpPr>
            <a:spLocks noGrp="1"/>
          </p:cNvSpPr>
          <p:nvPr>
            <p:ph idx="1"/>
          </p:nvPr>
        </p:nvSpPr>
        <p:spPr>
          <a:xfrm>
            <a:off x="838200" y="1690688"/>
            <a:ext cx="10515600" cy="4525962"/>
          </a:xfrm>
        </p:spPr>
        <p:txBody>
          <a:bodyPr/>
          <a:lstStyle/>
          <a:p>
            <a:r>
              <a:rPr lang="en-US" altLang="en-US" dirty="0"/>
              <a:t>Nephrectomy (entire capsule) adequate therapy for most patients</a:t>
            </a:r>
            <a:endParaRPr lang="en-US" altLang="en-US" u="sng" dirty="0"/>
          </a:p>
          <a:p>
            <a:r>
              <a:rPr lang="en-US" altLang="en-US" dirty="0"/>
              <a:t>Patients at increased risk of local and eventually metastatic recurrence if there was stage III disease (incomplete resection and/or histologically positive resection margin), cellular subtype, and age 3 months or older at diagnosis. </a:t>
            </a:r>
            <a:r>
              <a:rPr lang="en-US" altLang="en-US" b="1" u="sng" dirty="0"/>
              <a:t>Adjuvant chemotherapy may benefit </a:t>
            </a:r>
          </a:p>
          <a:p>
            <a:r>
              <a:rPr lang="en-US" altLang="en-US" dirty="0"/>
              <a:t>Adjuvant chemotherapy not needed for those &lt; 2 months of age regardless of resection. </a:t>
            </a: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409643804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itle 1">
            <a:extLst>
              <a:ext uri="{FF2B5EF4-FFF2-40B4-BE49-F238E27FC236}">
                <a16:creationId xmlns:a16="http://schemas.microsoft.com/office/drawing/2014/main" xmlns="" id="{313C2D41-6C8F-6047-8F3B-47FDC33A13DA}"/>
              </a:ext>
            </a:extLst>
          </p:cNvPr>
          <p:cNvSpPr>
            <a:spLocks noGrp="1"/>
          </p:cNvSpPr>
          <p:nvPr>
            <p:ph type="title"/>
          </p:nvPr>
        </p:nvSpPr>
        <p:spPr>
          <a:xfrm>
            <a:off x="838200" y="365125"/>
            <a:ext cx="10808368" cy="1325563"/>
          </a:xfrm>
        </p:spPr>
        <p:txBody>
          <a:bodyPr vert="horz" lIns="91440" tIns="45720" rIns="91440" bIns="45720" rtlCol="0" anchor="ctr">
            <a:normAutofit/>
          </a:bodyPr>
          <a:lstStyle/>
          <a:p>
            <a:r>
              <a:rPr lang="en-US" altLang="en-US" sz="3600" dirty="0"/>
              <a:t>Treatment of recurrent Wilms tumor </a:t>
            </a:r>
          </a:p>
        </p:txBody>
      </p:sp>
      <p:sp>
        <p:nvSpPr>
          <p:cNvPr id="140290" name="Content Placeholder 2">
            <a:extLst>
              <a:ext uri="{FF2B5EF4-FFF2-40B4-BE49-F238E27FC236}">
                <a16:creationId xmlns:a16="http://schemas.microsoft.com/office/drawing/2014/main" xmlns="" id="{962DAB6E-EA83-9148-9AD7-85B0F7997011}"/>
              </a:ext>
            </a:extLst>
          </p:cNvPr>
          <p:cNvSpPr>
            <a:spLocks noGrp="1"/>
          </p:cNvSpPr>
          <p:nvPr>
            <p:ph idx="1"/>
          </p:nvPr>
        </p:nvSpPr>
        <p:spPr/>
        <p:txBody>
          <a:bodyPr/>
          <a:lstStyle/>
          <a:p>
            <a:r>
              <a:rPr lang="en-US" altLang="en-US" dirty="0"/>
              <a:t>FH Wilms tumor with relapse after only vincristine and/or dactinomycin</a:t>
            </a:r>
          </a:p>
          <a:p>
            <a:pPr lvl="1"/>
            <a:r>
              <a:rPr lang="en-US" altLang="en-US" dirty="0"/>
              <a:t>30% of recurrences </a:t>
            </a:r>
          </a:p>
          <a:p>
            <a:r>
              <a:rPr lang="en-US" altLang="en-US" dirty="0"/>
              <a:t>Treatment: surgical excision when feasible, radiation therapy, and alternating courses of vincristine, doxorubicin, and cyclophosphamide; and etoposide and cyclophosphamide</a:t>
            </a: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399850316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1">
            <a:extLst>
              <a:ext uri="{FF2B5EF4-FFF2-40B4-BE49-F238E27FC236}">
                <a16:creationId xmlns:a16="http://schemas.microsoft.com/office/drawing/2014/main" xmlns="" id="{49EF1B40-E28F-C343-AB96-BA8022F657A8}"/>
              </a:ext>
            </a:extLst>
          </p:cNvPr>
          <p:cNvSpPr>
            <a:spLocks noGrp="1"/>
          </p:cNvSpPr>
          <p:nvPr>
            <p:ph type="title"/>
          </p:nvPr>
        </p:nvSpPr>
        <p:spPr/>
        <p:txBody>
          <a:bodyPr vert="horz" lIns="91440" tIns="45720" rIns="91440" bIns="45720" rtlCol="0" anchor="ctr">
            <a:normAutofit/>
          </a:bodyPr>
          <a:lstStyle/>
          <a:p>
            <a:r>
              <a:rPr lang="en-US" altLang="en-US" sz="3600" dirty="0"/>
              <a:t>Treatment of recurrent Wilms tumor </a:t>
            </a:r>
          </a:p>
        </p:txBody>
      </p:sp>
      <p:sp>
        <p:nvSpPr>
          <p:cNvPr id="141314" name="Content Placeholder 2">
            <a:extLst>
              <a:ext uri="{FF2B5EF4-FFF2-40B4-BE49-F238E27FC236}">
                <a16:creationId xmlns:a16="http://schemas.microsoft.com/office/drawing/2014/main" xmlns="" id="{E572150F-2A86-1E42-BB13-A5003891E990}"/>
              </a:ext>
            </a:extLst>
          </p:cNvPr>
          <p:cNvSpPr>
            <a:spLocks noGrp="1"/>
          </p:cNvSpPr>
          <p:nvPr>
            <p:ph idx="1"/>
          </p:nvPr>
        </p:nvSpPr>
        <p:spPr>
          <a:xfrm>
            <a:off x="946483" y="1690688"/>
            <a:ext cx="10110537" cy="4525963"/>
          </a:xfrm>
        </p:spPr>
        <p:txBody>
          <a:bodyPr/>
          <a:lstStyle/>
          <a:p>
            <a:r>
              <a:rPr lang="en-US" altLang="en-US" dirty="0"/>
              <a:t>High risk (45-50%): FH Wilms tumor who relapse after therapy with three or more agents. </a:t>
            </a:r>
          </a:p>
          <a:p>
            <a:r>
              <a:rPr lang="en-US" altLang="en-US" dirty="0"/>
              <a:t>Very high risk (10-15%): Patients with recurrent anaplastic or blastemal-predominant Wilms tumor.</a:t>
            </a:r>
          </a:p>
          <a:p>
            <a:r>
              <a:rPr lang="en-US" altLang="en-US" dirty="0"/>
              <a:t>Treatment:</a:t>
            </a:r>
          </a:p>
          <a:p>
            <a:pPr lvl="1"/>
            <a:r>
              <a:rPr lang="en-US" altLang="en-US" dirty="0"/>
              <a:t>Relapse after 3 drug (VAD): alternating courses of cyclophosphamide/etoposide and carboplatin/etoposide, surgery, and radiation therapy</a:t>
            </a:r>
          </a:p>
          <a:p>
            <a:pPr lvl="1"/>
            <a:r>
              <a:rPr lang="en-US" altLang="en-US" dirty="0"/>
              <a:t>Anaplastic Tumors have very poor prognosis</a:t>
            </a:r>
          </a:p>
          <a:p>
            <a:pPr lvl="2"/>
            <a:r>
              <a:rPr lang="en-US" altLang="en-US" dirty="0" err="1"/>
              <a:t>Ifosfamide</a:t>
            </a:r>
            <a:r>
              <a:rPr lang="en-US" altLang="en-US" dirty="0"/>
              <a:t>/Carboplatin/Etoposide</a:t>
            </a:r>
          </a:p>
          <a:p>
            <a:pPr lvl="2"/>
            <a:r>
              <a:rPr lang="en-US" altLang="en-US" dirty="0"/>
              <a:t>Autologous Hematopoietic Stem Cell Transplant</a:t>
            </a: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181992158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a:extLst>
              <a:ext uri="{FF2B5EF4-FFF2-40B4-BE49-F238E27FC236}">
                <a16:creationId xmlns:a16="http://schemas.microsoft.com/office/drawing/2014/main" xmlns="" id="{1FF81D05-903D-404C-94B1-7C067F3713A0}"/>
              </a:ext>
            </a:extLst>
          </p:cNvPr>
          <p:cNvSpPr>
            <a:spLocks noGrp="1" noChangeArrowheads="1"/>
          </p:cNvSpPr>
          <p:nvPr>
            <p:ph type="title"/>
          </p:nvPr>
        </p:nvSpPr>
        <p:spPr>
          <a:xfrm>
            <a:off x="697832" y="284164"/>
            <a:ext cx="8903368" cy="858837"/>
          </a:xfrm>
        </p:spPr>
        <p:txBody>
          <a:bodyPr vert="horz" lIns="91440" tIns="45720" rIns="91440" bIns="45720" rtlCol="0" anchor="ctr">
            <a:noAutofit/>
          </a:bodyPr>
          <a:lstStyle/>
          <a:p>
            <a:r>
              <a:rPr lang="en-US" altLang="en-US" sz="3600" dirty="0"/>
              <a:t>Complications and late effects of treatment </a:t>
            </a:r>
          </a:p>
        </p:txBody>
      </p:sp>
      <p:sp>
        <p:nvSpPr>
          <p:cNvPr id="710659" name="Text Box 3">
            <a:extLst>
              <a:ext uri="{FF2B5EF4-FFF2-40B4-BE49-F238E27FC236}">
                <a16:creationId xmlns:a16="http://schemas.microsoft.com/office/drawing/2014/main" xmlns="" id="{3EC8763E-DB30-B046-8CDA-7241F18F5BC3}"/>
              </a:ext>
            </a:extLst>
          </p:cNvPr>
          <p:cNvSpPr txBox="1">
            <a:spLocks noChangeArrowheads="1"/>
          </p:cNvSpPr>
          <p:nvPr/>
        </p:nvSpPr>
        <p:spPr bwMode="auto">
          <a:xfrm>
            <a:off x="697832" y="1106907"/>
            <a:ext cx="8229600" cy="6862763"/>
          </a:xfrm>
          <a:prstGeom prst="rect">
            <a:avLst/>
          </a:prstGeom>
          <a:noFill/>
          <a:ln w="12700">
            <a:noFill/>
            <a:miter lim="800000"/>
            <a:headEnd/>
            <a:tailEnd/>
          </a:ln>
          <a:effectLst/>
        </p:spPr>
        <p:txBody>
          <a:bodyPr>
            <a:spAutoFit/>
          </a:bodyPr>
          <a:lstStyle/>
          <a:p>
            <a:pPr marL="457200" indent="-457200" eaLnBrk="0" hangingPunct="0">
              <a:buFont typeface="Arial"/>
              <a:buChar char="•"/>
              <a:defRPr/>
            </a:pPr>
            <a:r>
              <a:rPr lang="en-US" sz="2800" dirty="0" err="1">
                <a:ea typeface="ＭＳ Ｐゴシック" charset="0"/>
                <a:cs typeface="ＭＳ Ｐゴシック" charset="0"/>
              </a:rPr>
              <a:t>Cardiotoxicity</a:t>
            </a:r>
            <a:endParaRPr lang="en-US" sz="2800" dirty="0">
              <a:ea typeface="ＭＳ Ｐゴシック" charset="0"/>
              <a:cs typeface="ＭＳ Ｐゴシック" charset="0"/>
            </a:endParaRPr>
          </a:p>
          <a:p>
            <a:pPr marL="914400" lvl="1" indent="-457200" eaLnBrk="0" hangingPunct="0">
              <a:buFont typeface="Arial"/>
              <a:buChar char="•"/>
              <a:defRPr/>
            </a:pPr>
            <a:r>
              <a:rPr lang="en-US" sz="2400" dirty="0">
                <a:ea typeface="ＭＳ Ｐゴシック" charset="0"/>
                <a:cs typeface="ＭＳ Ｐゴシック" charset="0"/>
              </a:rPr>
              <a:t>NWTS 1-4: cumulative risk CHF 4.4% at 20 yrs</a:t>
            </a:r>
          </a:p>
          <a:p>
            <a:pPr marL="457200" indent="-457200" eaLnBrk="0" hangingPunct="0">
              <a:buFont typeface="Arial"/>
              <a:buChar char="•"/>
              <a:defRPr/>
            </a:pPr>
            <a:r>
              <a:rPr lang="en-US" sz="2800" dirty="0">
                <a:ea typeface="ＭＳ Ｐゴシック" charset="0"/>
                <a:cs typeface="ＭＳ Ｐゴシック" charset="0"/>
              </a:rPr>
              <a:t>Second Malignancy</a:t>
            </a:r>
          </a:p>
          <a:p>
            <a:pPr marL="914400" lvl="1" indent="-457200" eaLnBrk="0" hangingPunct="0">
              <a:buFont typeface="Arial"/>
              <a:buChar char="•"/>
              <a:defRPr/>
            </a:pPr>
            <a:r>
              <a:rPr lang="en-US" sz="2400" dirty="0">
                <a:ea typeface="ＭＳ Ｐゴシック" charset="0"/>
                <a:cs typeface="ＭＳ Ｐゴシック" charset="0"/>
              </a:rPr>
              <a:t>1.6% 15 years after Wilms diagnosis</a:t>
            </a:r>
          </a:p>
          <a:p>
            <a:pPr marL="457200" indent="-457200" eaLnBrk="0" hangingPunct="0">
              <a:buFont typeface="Arial"/>
              <a:buChar char="•"/>
              <a:defRPr/>
            </a:pPr>
            <a:r>
              <a:rPr lang="en-US" sz="2800" dirty="0">
                <a:ea typeface="ＭＳ Ｐゴシック" charset="0"/>
                <a:cs typeface="ＭＳ Ｐゴシック" charset="0"/>
              </a:rPr>
              <a:t>Hepatotoxicity</a:t>
            </a:r>
          </a:p>
          <a:p>
            <a:pPr marL="914400" lvl="1" indent="-457200" eaLnBrk="0" hangingPunct="0">
              <a:buFont typeface="Arial"/>
              <a:buChar char="•"/>
              <a:defRPr/>
            </a:pPr>
            <a:r>
              <a:rPr lang="en-US" sz="2400" dirty="0">
                <a:ea typeface="ＭＳ Ｐゴシック" charset="0"/>
                <a:cs typeface="ＭＳ Ｐゴシック" charset="0"/>
              </a:rPr>
              <a:t>VOD in about 3% with current therapy</a:t>
            </a:r>
          </a:p>
          <a:p>
            <a:pPr marL="914400" lvl="1" indent="-457200" eaLnBrk="0" hangingPunct="0">
              <a:buFont typeface="Arial"/>
              <a:buChar char="•"/>
              <a:defRPr/>
            </a:pPr>
            <a:r>
              <a:rPr lang="en-US" sz="2400" dirty="0">
                <a:ea typeface="ＭＳ Ｐゴシック" charset="0"/>
                <a:cs typeface="ＭＳ Ｐゴシック" charset="0"/>
              </a:rPr>
              <a:t>Radiation and </a:t>
            </a:r>
            <a:r>
              <a:rPr lang="en-US" sz="2400" dirty="0" err="1">
                <a:ea typeface="ＭＳ Ｐゴシック" charset="0"/>
                <a:cs typeface="ＭＳ Ｐゴシック" charset="0"/>
              </a:rPr>
              <a:t>dactinomycin</a:t>
            </a:r>
            <a:endParaRPr lang="en-US" sz="2400" dirty="0">
              <a:ea typeface="ＭＳ Ｐゴシック" charset="0"/>
              <a:cs typeface="ＭＳ Ｐゴシック" charset="0"/>
            </a:endParaRPr>
          </a:p>
          <a:p>
            <a:pPr marL="457200" indent="-457200" eaLnBrk="0" hangingPunct="0">
              <a:buFont typeface="Arial"/>
              <a:buChar char="•"/>
              <a:defRPr/>
            </a:pPr>
            <a:r>
              <a:rPr lang="en-US" sz="2800" dirty="0">
                <a:ea typeface="ＭＳ Ｐゴシック" charset="0"/>
                <a:cs typeface="ＭＳ Ｐゴシック" charset="0"/>
              </a:rPr>
              <a:t>Pregnancy/fertility</a:t>
            </a:r>
          </a:p>
          <a:p>
            <a:pPr marL="914400" lvl="1" indent="-457200" eaLnBrk="0" hangingPunct="0">
              <a:buFont typeface="Arial"/>
              <a:buChar char="•"/>
              <a:defRPr/>
            </a:pPr>
            <a:r>
              <a:rPr lang="en-US" sz="2400" dirty="0">
                <a:ea typeface="ＭＳ Ｐゴシック" charset="0"/>
                <a:cs typeface="ＭＳ Ｐゴシック" charset="0"/>
              </a:rPr>
              <a:t>Infertility with whole abdominal radiation; </a:t>
            </a:r>
          </a:p>
          <a:p>
            <a:pPr marL="914400" lvl="1" indent="-457200" eaLnBrk="0" hangingPunct="0">
              <a:buFont typeface="Arial"/>
              <a:buChar char="•"/>
              <a:defRPr/>
            </a:pPr>
            <a:r>
              <a:rPr lang="en-US" sz="2400" dirty="0">
                <a:ea typeface="ＭＳ Ｐゴシック" charset="0"/>
                <a:cs typeface="ＭＳ Ｐゴシック" charset="0"/>
              </a:rPr>
              <a:t>Prematurity and increased risk of congenital anomalies with flank XRT</a:t>
            </a:r>
          </a:p>
          <a:p>
            <a:pPr marL="457200" indent="-457200" eaLnBrk="0" hangingPunct="0">
              <a:buFont typeface="Arial"/>
              <a:buChar char="•"/>
              <a:defRPr/>
            </a:pPr>
            <a:r>
              <a:rPr lang="en-US" sz="2800" dirty="0">
                <a:ea typeface="ＭＳ Ｐゴシック" charset="0"/>
                <a:cs typeface="ＭＳ Ｐゴシック" charset="0"/>
              </a:rPr>
              <a:t>Renal dysfunction (nephrectomy, Stage V) </a:t>
            </a:r>
          </a:p>
          <a:p>
            <a:pPr marL="914400" lvl="1" indent="-457200" eaLnBrk="0" hangingPunct="0">
              <a:buFont typeface="Arial"/>
              <a:buChar char="•"/>
              <a:defRPr/>
            </a:pPr>
            <a:r>
              <a:rPr lang="en-US" sz="2400" dirty="0">
                <a:ea typeface="ＭＳ Ｐゴシック" charset="0"/>
                <a:cs typeface="ＭＳ Ｐゴシック" charset="0"/>
              </a:rPr>
              <a:t>Cumulative incidence of end-stage renal disease 3.1% for patients with bilateral tumors</a:t>
            </a:r>
          </a:p>
          <a:p>
            <a:pPr lvl="1" eaLnBrk="0" hangingPunct="0">
              <a:defRPr/>
            </a:pPr>
            <a:endParaRPr lang="en-US" sz="2800" dirty="0">
              <a:ea typeface="ＭＳ Ｐゴシック" charset="0"/>
              <a:cs typeface="ＭＳ Ｐゴシック" charset="0"/>
            </a:endParaRPr>
          </a:p>
          <a:p>
            <a:pPr eaLnBrk="0" hangingPunct="0">
              <a:buFontTx/>
              <a:buChar char="•"/>
              <a:defRPr/>
            </a:pPr>
            <a:endParaRPr lang="en-US" sz="2800" dirty="0">
              <a:ea typeface="ＭＳ Ｐゴシック" charset="0"/>
              <a:cs typeface="ＭＳ Ｐゴシック" charset="0"/>
            </a:endParaRPr>
          </a:p>
          <a:p>
            <a:pPr eaLnBrk="0" hangingPunct="0">
              <a:buFontTx/>
              <a:buChar char="•"/>
              <a:defRPr/>
            </a:pPr>
            <a:endParaRPr lang="en-US" sz="2800" dirty="0">
              <a:ea typeface="ＭＳ Ｐゴシック" charset="0"/>
              <a:cs typeface="ＭＳ Ｐゴシック" charset="0"/>
            </a:endParaRP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194291700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xmlns="" id="{213C7F52-BB47-DE44-AA1C-CA067B5FB599}"/>
              </a:ext>
            </a:extLst>
          </p:cNvPr>
          <p:cNvSpPr>
            <a:spLocks noGrp="1"/>
          </p:cNvSpPr>
          <p:nvPr>
            <p:ph type="title"/>
          </p:nvPr>
        </p:nvSpPr>
        <p:spPr/>
        <p:txBody>
          <a:bodyPr vert="horz" lIns="91440" tIns="45720" rIns="91440" bIns="45720" rtlCol="0" anchor="ctr">
            <a:normAutofit/>
          </a:bodyPr>
          <a:lstStyle/>
          <a:p>
            <a:r>
              <a:rPr lang="en-US" altLang="en-US" sz="3600" dirty="0"/>
              <a:t>Additional somatic mutations</a:t>
            </a:r>
          </a:p>
        </p:txBody>
      </p:sp>
      <p:sp>
        <p:nvSpPr>
          <p:cNvPr id="22530" name="Content Placeholder 2">
            <a:extLst>
              <a:ext uri="{FF2B5EF4-FFF2-40B4-BE49-F238E27FC236}">
                <a16:creationId xmlns:a16="http://schemas.microsoft.com/office/drawing/2014/main" xmlns="" id="{3F67EB58-A28A-034A-9AEE-BBBB65B1DFCB}"/>
              </a:ext>
            </a:extLst>
          </p:cNvPr>
          <p:cNvSpPr>
            <a:spLocks noGrp="1"/>
          </p:cNvSpPr>
          <p:nvPr>
            <p:ph idx="1"/>
          </p:nvPr>
        </p:nvSpPr>
        <p:spPr>
          <a:xfrm>
            <a:off x="898356" y="1536032"/>
            <a:ext cx="8229600" cy="4525963"/>
          </a:xfrm>
        </p:spPr>
        <p:txBody>
          <a:bodyPr/>
          <a:lstStyle/>
          <a:p>
            <a:r>
              <a:rPr lang="en-US" altLang="en-US" dirty="0"/>
              <a:t>Aberrations of </a:t>
            </a:r>
            <a:r>
              <a:rPr lang="en-US" altLang="en-US" i="1" dirty="0"/>
              <a:t>ALK</a:t>
            </a:r>
            <a:r>
              <a:rPr lang="en-US" altLang="en-US" dirty="0"/>
              <a:t>  (ch2p23) </a:t>
            </a:r>
          </a:p>
          <a:p>
            <a:pPr lvl="1"/>
            <a:r>
              <a:rPr lang="en-US" altLang="en-US" dirty="0"/>
              <a:t>Amplification detected in 2-3% of NB tumors</a:t>
            </a:r>
          </a:p>
          <a:p>
            <a:pPr lvl="1"/>
            <a:r>
              <a:rPr lang="en-US" altLang="en-US" dirty="0"/>
              <a:t>Activating aberrations in 8-10% of NB </a:t>
            </a:r>
          </a:p>
          <a:p>
            <a:r>
              <a:rPr lang="en-US" altLang="en-US" dirty="0"/>
              <a:t>ch17q  gain (specific gene not known)</a:t>
            </a:r>
          </a:p>
          <a:p>
            <a:pPr lvl="1"/>
            <a:r>
              <a:rPr lang="en-US" altLang="en-US" dirty="0"/>
              <a:t>detected in &gt;60% of tumors </a:t>
            </a:r>
          </a:p>
          <a:p>
            <a:r>
              <a:rPr lang="en-US" altLang="en-US" dirty="0"/>
              <a:t>AT-rich interactive domain 1A and B ( </a:t>
            </a:r>
            <a:r>
              <a:rPr lang="en-US" altLang="en-US" i="1" dirty="0"/>
              <a:t>ARID1a/1b</a:t>
            </a:r>
            <a:r>
              <a:rPr lang="en-US" altLang="en-US" dirty="0"/>
              <a:t> ) deletions and point mutations</a:t>
            </a:r>
          </a:p>
          <a:p>
            <a:pPr lvl="1"/>
            <a:r>
              <a:rPr lang="en-US" altLang="en-US" dirty="0"/>
              <a:t>chromatin remodeling proteins </a:t>
            </a:r>
          </a:p>
          <a:p>
            <a:r>
              <a:rPr lang="en-US" altLang="en-US" i="1" dirty="0"/>
              <a:t>p53, PTPN11, </a:t>
            </a:r>
            <a:r>
              <a:rPr lang="en-US" altLang="en-US" dirty="0"/>
              <a:t>and genes involved in Ras/MAPK signaling (&lt;5% tumors)</a:t>
            </a:r>
          </a:p>
          <a:p>
            <a:pPr lvl="1"/>
            <a:endParaRPr lang="en-US" altLang="en-US" dirty="0"/>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60443574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itle 1">
            <a:extLst>
              <a:ext uri="{FF2B5EF4-FFF2-40B4-BE49-F238E27FC236}">
                <a16:creationId xmlns:a16="http://schemas.microsoft.com/office/drawing/2014/main" xmlns="" id="{C79CB18E-AF83-9C46-9852-54113C41A565}"/>
              </a:ext>
            </a:extLst>
          </p:cNvPr>
          <p:cNvSpPr>
            <a:spLocks noGrp="1"/>
          </p:cNvSpPr>
          <p:nvPr>
            <p:ph type="title"/>
          </p:nvPr>
        </p:nvSpPr>
        <p:spPr/>
        <p:txBody>
          <a:bodyPr vert="horz" lIns="91440" tIns="45720" rIns="91440" bIns="45720" rtlCol="0" anchor="ctr">
            <a:normAutofit/>
          </a:bodyPr>
          <a:lstStyle/>
          <a:p>
            <a:r>
              <a:rPr lang="en-US" altLang="en-US" sz="3600" dirty="0"/>
              <a:t>Late effects of treatment </a:t>
            </a:r>
          </a:p>
        </p:txBody>
      </p:sp>
      <p:sp>
        <p:nvSpPr>
          <p:cNvPr id="144386" name="Content Placeholder 2">
            <a:extLst>
              <a:ext uri="{FF2B5EF4-FFF2-40B4-BE49-F238E27FC236}">
                <a16:creationId xmlns:a16="http://schemas.microsoft.com/office/drawing/2014/main" xmlns="" id="{BCDFDDAB-CF22-0E4F-9D83-6DCA240FDCEA}"/>
              </a:ext>
            </a:extLst>
          </p:cNvPr>
          <p:cNvSpPr>
            <a:spLocks noGrp="1"/>
          </p:cNvSpPr>
          <p:nvPr>
            <p:ph idx="1"/>
          </p:nvPr>
        </p:nvSpPr>
        <p:spPr/>
        <p:txBody>
          <a:bodyPr/>
          <a:lstStyle/>
          <a:p>
            <a:r>
              <a:rPr lang="en-US" altLang="en-US" dirty="0"/>
              <a:t>Musculoskeletal/Growth abnormalities</a:t>
            </a:r>
          </a:p>
          <a:p>
            <a:r>
              <a:rPr lang="en-US" altLang="en-US" dirty="0"/>
              <a:t>Liver dysfunction</a:t>
            </a:r>
          </a:p>
          <a:p>
            <a:r>
              <a:rPr lang="en-US" altLang="en-US" dirty="0"/>
              <a:t>Renal dysfunction (Bilateral Wilms Tumor)</a:t>
            </a:r>
          </a:p>
          <a:p>
            <a:r>
              <a:rPr lang="en-US" altLang="en-US" dirty="0"/>
              <a:t>Secondary malignancy</a:t>
            </a: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361004962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a:extLst>
              <a:ext uri="{FF2B5EF4-FFF2-40B4-BE49-F238E27FC236}">
                <a16:creationId xmlns:a16="http://schemas.microsoft.com/office/drawing/2014/main" xmlns="" id="{8E7B9221-DD17-8142-8A17-57E9DDCFFFC8}"/>
              </a:ext>
            </a:extLst>
          </p:cNvPr>
          <p:cNvSpPr>
            <a:spLocks noGrp="1"/>
          </p:cNvSpPr>
          <p:nvPr>
            <p:ph type="title"/>
          </p:nvPr>
        </p:nvSpPr>
        <p:spPr>
          <a:xfrm>
            <a:off x="838200" y="858421"/>
            <a:ext cx="10515600" cy="1325563"/>
          </a:xfrm>
        </p:spPr>
        <p:txBody>
          <a:bodyPr>
            <a:normAutofit fontScale="90000"/>
          </a:bodyPr>
          <a:lstStyle/>
          <a:p>
            <a:r>
              <a:rPr lang="en-US" altLang="en-US" dirty="0"/>
              <a:t>Thank you for your attention</a:t>
            </a:r>
            <a:br>
              <a:rPr lang="en-US" altLang="en-US" dirty="0"/>
            </a:br>
            <a:r>
              <a:rPr lang="en-US" altLang="en-US" dirty="0"/>
              <a:t/>
            </a:r>
            <a:br>
              <a:rPr lang="en-US" altLang="en-US" dirty="0"/>
            </a:br>
            <a:r>
              <a:rPr lang="en-US" altLang="en-US" dirty="0"/>
              <a:t>Questions?</a:t>
            </a:r>
          </a:p>
        </p:txBody>
      </p:sp>
      <p:sp>
        <p:nvSpPr>
          <p:cNvPr id="3" name="Rectangle 2"/>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2895905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3600" dirty="0" err="1"/>
              <a:t>Neuroblastic</a:t>
            </a:r>
            <a:r>
              <a:rPr lang="en-US" sz="3600" dirty="0"/>
              <a:t> Tumors</a:t>
            </a:r>
          </a:p>
        </p:txBody>
      </p:sp>
      <p:sp>
        <p:nvSpPr>
          <p:cNvPr id="3" name="Content Placeholder 2"/>
          <p:cNvSpPr>
            <a:spLocks noGrp="1"/>
          </p:cNvSpPr>
          <p:nvPr>
            <p:ph idx="1"/>
          </p:nvPr>
        </p:nvSpPr>
        <p:spPr/>
        <p:txBody>
          <a:bodyPr/>
          <a:lstStyle/>
          <a:p>
            <a:pPr marL="514350" indent="-514350">
              <a:buFont typeface="+mj-lt"/>
              <a:buAutoNum type="arabicPeriod"/>
            </a:pPr>
            <a:r>
              <a:rPr lang="en-US" dirty="0">
                <a:solidFill>
                  <a:schemeClr val="accent1">
                    <a:lumMod val="20000"/>
                    <a:lumOff val="80000"/>
                  </a:schemeClr>
                </a:solidFill>
              </a:rPr>
              <a:t>Basic Science and Pathophysiology</a:t>
            </a:r>
          </a:p>
          <a:p>
            <a:pPr marL="514350" indent="-514350">
              <a:buFont typeface="+mj-lt"/>
              <a:buAutoNum type="arabicPeriod"/>
            </a:pPr>
            <a:r>
              <a:rPr lang="en-US" dirty="0"/>
              <a:t>Epidemiology and Risk Assessment</a:t>
            </a:r>
          </a:p>
          <a:p>
            <a:pPr marL="514350" indent="-514350">
              <a:buFont typeface="+mj-lt"/>
              <a:buAutoNum type="arabicPeriod"/>
            </a:pPr>
            <a:r>
              <a:rPr lang="en-US" dirty="0">
                <a:solidFill>
                  <a:schemeClr val="accent1">
                    <a:lumMod val="20000"/>
                    <a:lumOff val="80000"/>
                  </a:schemeClr>
                </a:solidFill>
              </a:rPr>
              <a:t>Diagnosis</a:t>
            </a:r>
          </a:p>
          <a:p>
            <a:pPr marL="514350" indent="-514350">
              <a:buFont typeface="+mj-lt"/>
              <a:buAutoNum type="arabicPeriod"/>
            </a:pPr>
            <a:r>
              <a:rPr lang="en-US" dirty="0">
                <a:solidFill>
                  <a:schemeClr val="accent1">
                    <a:lumMod val="20000"/>
                    <a:lumOff val="80000"/>
                  </a:schemeClr>
                </a:solidFill>
              </a:rPr>
              <a:t>Management and Treatment</a:t>
            </a: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3716837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auto0">
            <a:extLst>
              <a:ext uri="{FF2B5EF4-FFF2-40B4-BE49-F238E27FC236}">
                <a16:creationId xmlns:a16="http://schemas.microsoft.com/office/drawing/2014/main" xmlns="" id="{847B1EA1-7438-EB45-9D18-DF0B6247D824}"/>
              </a:ext>
            </a:extLst>
          </p:cNvPr>
          <p:cNvPicPr>
            <a:picLocks noChangeAspect="1" noChangeArrowheads="1"/>
          </p:cNvPicPr>
          <p:nvPr/>
        </p:nvPicPr>
        <p:blipFill>
          <a:blip r:embed="rId3">
            <a:lum contrast="70000"/>
            <a:extLst>
              <a:ext uri="{28A0092B-C50C-407E-A947-70E740481C1C}">
                <a14:useLocalDpi xmlns:a14="http://schemas.microsoft.com/office/drawing/2010/main" val="0"/>
              </a:ext>
            </a:extLst>
          </a:blip>
          <a:srcRect/>
          <a:stretch>
            <a:fillRect/>
          </a:stretch>
        </p:blipFill>
        <p:spPr bwMode="auto">
          <a:xfrm>
            <a:off x="1200945" y="1912938"/>
            <a:ext cx="3906838" cy="433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3">
            <a:extLst>
              <a:ext uri="{FF2B5EF4-FFF2-40B4-BE49-F238E27FC236}">
                <a16:creationId xmlns:a16="http://schemas.microsoft.com/office/drawing/2014/main" xmlns="" id="{C2B30889-1261-F54B-AE2D-32C899035B22}"/>
              </a:ext>
            </a:extLst>
          </p:cNvPr>
          <p:cNvSpPr txBox="1">
            <a:spLocks noChangeArrowheads="1"/>
          </p:cNvSpPr>
          <p:nvPr/>
        </p:nvSpPr>
        <p:spPr bwMode="auto">
          <a:xfrm>
            <a:off x="489286" y="1457326"/>
            <a:ext cx="6202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1400" b="1" dirty="0"/>
              <a:t> Sympathetic nervous system age-specific incidence rates by sex, all races</a:t>
            </a:r>
          </a:p>
          <a:p>
            <a:pPr algn="ctr" eaLnBrk="1" hangingPunct="1"/>
            <a:r>
              <a:rPr lang="en-US" altLang="en-US" sz="1400" b="1" dirty="0"/>
              <a:t>SEER, 1976-84 and 1986-97</a:t>
            </a:r>
          </a:p>
        </p:txBody>
      </p:sp>
      <p:sp>
        <p:nvSpPr>
          <p:cNvPr id="17411" name="Text Box 4">
            <a:extLst>
              <a:ext uri="{FF2B5EF4-FFF2-40B4-BE49-F238E27FC236}">
                <a16:creationId xmlns:a16="http://schemas.microsoft.com/office/drawing/2014/main" xmlns="" id="{973B3E4C-A161-814C-89E8-AD4ACA02E7B6}"/>
              </a:ext>
            </a:extLst>
          </p:cNvPr>
          <p:cNvSpPr txBox="1">
            <a:spLocks noChangeArrowheads="1"/>
          </p:cNvSpPr>
          <p:nvPr/>
        </p:nvSpPr>
        <p:spPr bwMode="auto">
          <a:xfrm>
            <a:off x="966537" y="6202575"/>
            <a:ext cx="5486400" cy="4064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1000" b="1" dirty="0">
                <a:solidFill>
                  <a:srgbClr val="000000"/>
                </a:solidFill>
              </a:rPr>
              <a:t>FROM: NCI SEER Pediatric Monograph, Cancer Incidence and Survival among Children </a:t>
            </a:r>
          </a:p>
          <a:p>
            <a:pPr eaLnBrk="1" hangingPunct="1"/>
            <a:r>
              <a:rPr lang="en-US" altLang="en-US" sz="1000" b="1" dirty="0">
                <a:solidFill>
                  <a:srgbClr val="000000"/>
                </a:solidFill>
              </a:rPr>
              <a:t>and Adolescence: United States SEER Program 1975-1995 p.67.</a:t>
            </a:r>
          </a:p>
        </p:txBody>
      </p:sp>
      <p:sp>
        <p:nvSpPr>
          <p:cNvPr id="17412" name="Title 1">
            <a:extLst>
              <a:ext uri="{FF2B5EF4-FFF2-40B4-BE49-F238E27FC236}">
                <a16:creationId xmlns:a16="http://schemas.microsoft.com/office/drawing/2014/main" xmlns="" id="{D9F24388-39D0-7543-8B69-42AD3C7CB37C}"/>
              </a:ext>
            </a:extLst>
          </p:cNvPr>
          <p:cNvSpPr>
            <a:spLocks noGrp="1"/>
          </p:cNvSpPr>
          <p:nvPr>
            <p:ph type="title"/>
          </p:nvPr>
        </p:nvSpPr>
        <p:spPr/>
        <p:txBody>
          <a:bodyPr vert="horz" lIns="91440" tIns="45720" rIns="91440" bIns="45720" rtlCol="0" anchor="ctr">
            <a:normAutofit/>
          </a:bodyPr>
          <a:lstStyle/>
          <a:p>
            <a:r>
              <a:rPr lang="en-US" altLang="en-US" sz="3600" dirty="0"/>
              <a:t>Epidemiology of </a:t>
            </a:r>
            <a:r>
              <a:rPr lang="en-US" altLang="en-US" sz="3600" dirty="0" err="1"/>
              <a:t>neuroblastic</a:t>
            </a:r>
            <a:r>
              <a:rPr lang="en-US" altLang="en-US" sz="3600" dirty="0"/>
              <a:t> tumors</a:t>
            </a:r>
          </a:p>
        </p:txBody>
      </p:sp>
      <p:sp>
        <p:nvSpPr>
          <p:cNvPr id="17413" name="TextBox 3">
            <a:extLst>
              <a:ext uri="{FF2B5EF4-FFF2-40B4-BE49-F238E27FC236}">
                <a16:creationId xmlns:a16="http://schemas.microsoft.com/office/drawing/2014/main" xmlns="" id="{F4521787-CAE0-2149-92A0-BC8D611571D9}"/>
              </a:ext>
            </a:extLst>
          </p:cNvPr>
          <p:cNvSpPr txBox="1">
            <a:spLocks noChangeArrowheads="1"/>
          </p:cNvSpPr>
          <p:nvPr/>
        </p:nvSpPr>
        <p:spPr bwMode="auto">
          <a:xfrm>
            <a:off x="6733669" y="1931433"/>
            <a:ext cx="5163345" cy="357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342900" indent="-342900">
              <a:lnSpc>
                <a:spcPct val="90000"/>
              </a:lnSpc>
              <a:buFont typeface="Arial" panose="020B0604020202020204" pitchFamily="34" charset="0"/>
              <a:buChar char="•"/>
            </a:pPr>
            <a:r>
              <a:rPr lang="en-US" altLang="en-US" sz="2000" dirty="0">
                <a:latin typeface="+mn-lt"/>
                <a:ea typeface="ＭＳ Ｐゴシック" charset="0"/>
              </a:rPr>
              <a:t>8-10% of all pediatric cancers </a:t>
            </a:r>
          </a:p>
          <a:p>
            <a:pPr marL="342900" indent="-342900">
              <a:lnSpc>
                <a:spcPct val="90000"/>
              </a:lnSpc>
              <a:buFont typeface="Arial" panose="020B0604020202020204" pitchFamily="34" charset="0"/>
              <a:buChar char="•"/>
            </a:pPr>
            <a:r>
              <a:rPr lang="en-US" altLang="en-US" sz="2000" dirty="0">
                <a:latin typeface="+mn-lt"/>
                <a:ea typeface="ＭＳ Ｐゴシック" charset="0"/>
              </a:rPr>
              <a:t>Incidence 10.5/million children/year (650 cases in NA annually) </a:t>
            </a:r>
          </a:p>
          <a:p>
            <a:pPr marL="342900" indent="-342900">
              <a:lnSpc>
                <a:spcPct val="90000"/>
              </a:lnSpc>
              <a:buFont typeface="Arial" panose="020B0604020202020204" pitchFamily="34" charset="0"/>
              <a:buChar char="•"/>
            </a:pPr>
            <a:r>
              <a:rPr lang="en-US" altLang="en-US" sz="2000" dirty="0">
                <a:latin typeface="+mn-lt"/>
                <a:ea typeface="ＭＳ Ｐゴシック" charset="0"/>
              </a:rPr>
              <a:t>2</a:t>
            </a:r>
            <a:r>
              <a:rPr lang="en-US" altLang="en-US" sz="2000" baseline="30000" dirty="0">
                <a:latin typeface="+mn-lt"/>
                <a:ea typeface="ＭＳ Ｐゴシック" charset="0"/>
              </a:rPr>
              <a:t>nd</a:t>
            </a:r>
            <a:r>
              <a:rPr lang="en-US" altLang="en-US" sz="2000" dirty="0">
                <a:latin typeface="+mn-lt"/>
                <a:ea typeface="ＭＳ Ｐゴシック" charset="0"/>
              </a:rPr>
              <a:t> most common solid neoplasm in childhood</a:t>
            </a:r>
          </a:p>
          <a:p>
            <a:pPr marL="342900" indent="-342900">
              <a:lnSpc>
                <a:spcPct val="90000"/>
              </a:lnSpc>
              <a:buFont typeface="Arial" panose="020B0604020202020204" pitchFamily="34" charset="0"/>
              <a:buChar char="•"/>
            </a:pPr>
            <a:r>
              <a:rPr lang="en-US" altLang="en-US" sz="2000" dirty="0">
                <a:latin typeface="+mn-lt"/>
                <a:ea typeface="ＭＳ Ｐゴシック" charset="0"/>
              </a:rPr>
              <a:t>Most common solid tumor in children &lt; 1 </a:t>
            </a:r>
            <a:r>
              <a:rPr lang="en-US" altLang="en-US" sz="2000" dirty="0" err="1">
                <a:latin typeface="+mn-lt"/>
                <a:ea typeface="ＭＳ Ｐゴシック" charset="0"/>
              </a:rPr>
              <a:t>yr</a:t>
            </a:r>
            <a:endParaRPr lang="en-US" altLang="en-US" sz="2000" dirty="0">
              <a:latin typeface="+mn-lt"/>
              <a:ea typeface="ＭＳ Ｐゴシック" charset="0"/>
            </a:endParaRPr>
          </a:p>
          <a:p>
            <a:pPr marL="342900" indent="-342900">
              <a:lnSpc>
                <a:spcPct val="90000"/>
              </a:lnSpc>
              <a:buFont typeface="Arial" panose="020B0604020202020204" pitchFamily="34" charset="0"/>
              <a:buChar char="•"/>
            </a:pPr>
            <a:r>
              <a:rPr lang="en-US" altLang="en-US" sz="2000" dirty="0">
                <a:latin typeface="+mn-lt"/>
                <a:ea typeface="ＭＳ Ｐゴシック" charset="0"/>
              </a:rPr>
              <a:t>Median Age 19 months</a:t>
            </a:r>
          </a:p>
          <a:p>
            <a:pPr eaLnBrk="1" hangingPunct="1">
              <a:buFont typeface="Arial" panose="020B0604020202020204" pitchFamily="34" charset="0"/>
              <a:buChar char="•"/>
            </a:pPr>
            <a:r>
              <a:rPr lang="en-US" altLang="en-US" sz="2000" dirty="0">
                <a:latin typeface="+mn-lt"/>
                <a:ea typeface="ＭＳ Ｐゴシック" charset="0"/>
              </a:rPr>
              <a:t>Male Predominance (1.2:1)</a:t>
            </a:r>
          </a:p>
          <a:p>
            <a:pPr eaLnBrk="1" hangingPunct="1">
              <a:buFont typeface="Arial" panose="020B0604020202020204" pitchFamily="34" charset="0"/>
              <a:buChar char="•"/>
            </a:pPr>
            <a:r>
              <a:rPr lang="en-US" altLang="en-US" sz="2000" dirty="0">
                <a:latin typeface="+mn-lt"/>
                <a:ea typeface="ＭＳ Ｐゴシック" charset="0"/>
              </a:rPr>
              <a:t>No geographic variation in incidence</a:t>
            </a:r>
          </a:p>
          <a:p>
            <a:pPr eaLnBrk="1" hangingPunct="1">
              <a:buFont typeface="Arial" panose="020B0604020202020204" pitchFamily="34" charset="0"/>
              <a:buChar char="•"/>
            </a:pPr>
            <a:r>
              <a:rPr lang="en-US" altLang="en-US" sz="2000" dirty="0">
                <a:latin typeface="+mn-lt"/>
                <a:ea typeface="ＭＳ Ｐゴシック" charset="0"/>
              </a:rPr>
              <a:t>African Americans and Native Americans more likely to have poor prognostic features and poor outcomes </a:t>
            </a:r>
          </a:p>
        </p:txBody>
      </p:sp>
      <p:sp>
        <p:nvSpPr>
          <p:cNvPr id="7" name="Rectangle 6"/>
          <p:cNvSpPr/>
          <p:nvPr/>
        </p:nvSpPr>
        <p:spPr>
          <a:xfrm>
            <a:off x="-44788" y="6553370"/>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1549515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xmlns="" id="{C67B57BA-4CDF-0C46-A75D-C9061CFADC5E}"/>
              </a:ext>
            </a:extLst>
          </p:cNvPr>
          <p:cNvSpPr>
            <a:spLocks noGrp="1"/>
          </p:cNvSpPr>
          <p:nvPr>
            <p:ph type="title"/>
          </p:nvPr>
        </p:nvSpPr>
        <p:spPr>
          <a:xfrm>
            <a:off x="770021" y="228600"/>
            <a:ext cx="8490283" cy="1143000"/>
          </a:xfrm>
        </p:spPr>
        <p:txBody>
          <a:bodyPr vert="horz" lIns="91440" tIns="45720" rIns="91440" bIns="45720" rtlCol="0" anchor="ctr">
            <a:normAutofit/>
          </a:bodyPr>
          <a:lstStyle/>
          <a:p>
            <a:r>
              <a:rPr lang="en-US" altLang="en-US" sz="3600" dirty="0"/>
              <a:t>Genetic predisposition</a:t>
            </a:r>
          </a:p>
        </p:txBody>
      </p:sp>
      <p:sp>
        <p:nvSpPr>
          <p:cNvPr id="19458" name="Content Placeholder 2">
            <a:extLst>
              <a:ext uri="{FF2B5EF4-FFF2-40B4-BE49-F238E27FC236}">
                <a16:creationId xmlns:a16="http://schemas.microsoft.com/office/drawing/2014/main" xmlns="" id="{ACF28D89-1E96-D048-9C23-C32F874367EA}"/>
              </a:ext>
            </a:extLst>
          </p:cNvPr>
          <p:cNvSpPr>
            <a:spLocks noGrp="1"/>
          </p:cNvSpPr>
          <p:nvPr>
            <p:ph idx="1"/>
          </p:nvPr>
        </p:nvSpPr>
        <p:spPr>
          <a:xfrm>
            <a:off x="958516" y="1273258"/>
            <a:ext cx="8686800" cy="4525962"/>
          </a:xfrm>
        </p:spPr>
        <p:txBody>
          <a:bodyPr/>
          <a:lstStyle/>
          <a:p>
            <a:pPr>
              <a:lnSpc>
                <a:spcPct val="80000"/>
              </a:lnSpc>
            </a:pPr>
            <a:r>
              <a:rPr lang="en-US" altLang="en-US" dirty="0"/>
              <a:t>Familial neuroblastoma (1-2% of NB diagnoses)</a:t>
            </a:r>
          </a:p>
          <a:p>
            <a:pPr lvl="1">
              <a:lnSpc>
                <a:spcPct val="80000"/>
              </a:lnSpc>
            </a:pPr>
            <a:r>
              <a:rPr lang="en-US" altLang="en-US" dirty="0"/>
              <a:t>Anaplastic lymphoma kinase (</a:t>
            </a:r>
            <a:r>
              <a:rPr lang="en-US" altLang="en-US" i="1" dirty="0"/>
              <a:t>ALK</a:t>
            </a:r>
            <a:r>
              <a:rPr lang="en-US" altLang="en-US" dirty="0"/>
              <a:t>) germline mutation </a:t>
            </a:r>
          </a:p>
          <a:p>
            <a:pPr lvl="1">
              <a:lnSpc>
                <a:spcPct val="80000"/>
              </a:lnSpc>
            </a:pPr>
            <a:r>
              <a:rPr lang="en-US" altLang="en-US" dirty="0"/>
              <a:t>PHOX2B germline mutation</a:t>
            </a:r>
          </a:p>
          <a:p>
            <a:pPr lvl="2">
              <a:lnSpc>
                <a:spcPct val="80000"/>
              </a:lnSpc>
            </a:pPr>
            <a:r>
              <a:rPr lang="en-US" altLang="en-US" dirty="0"/>
              <a:t>Neurocristopathy syndrome: Central hypoventilation, </a:t>
            </a:r>
            <a:r>
              <a:rPr lang="en-US" altLang="en-US" dirty="0" err="1"/>
              <a:t>Hirshprung’s</a:t>
            </a:r>
            <a:r>
              <a:rPr lang="en-US" altLang="en-US" dirty="0"/>
              <a:t>, NBL</a:t>
            </a:r>
          </a:p>
          <a:p>
            <a:pPr>
              <a:lnSpc>
                <a:spcPct val="80000"/>
              </a:lnSpc>
            </a:pPr>
            <a:r>
              <a:rPr lang="en-US" altLang="en-US" dirty="0"/>
              <a:t>Neurofibromatosis</a:t>
            </a:r>
          </a:p>
          <a:p>
            <a:pPr>
              <a:lnSpc>
                <a:spcPct val="80000"/>
              </a:lnSpc>
            </a:pPr>
            <a:r>
              <a:rPr lang="en-US" altLang="en-US" dirty="0"/>
              <a:t>Beckwith-Wiedemann (</a:t>
            </a:r>
            <a:r>
              <a:rPr lang="en-US" altLang="en-US" i="1" dirty="0"/>
              <a:t>WT2</a:t>
            </a:r>
            <a:r>
              <a:rPr lang="en-US" altLang="en-US" dirty="0"/>
              <a:t>); Li-Fraumeni (</a:t>
            </a:r>
            <a:r>
              <a:rPr lang="en-US" altLang="en-US" i="1" dirty="0"/>
              <a:t>TP53)</a:t>
            </a:r>
            <a:r>
              <a:rPr lang="en-US" altLang="en-US" dirty="0"/>
              <a:t>; Noonan’s (</a:t>
            </a:r>
            <a:r>
              <a:rPr lang="en-US" altLang="en-US" i="1" dirty="0"/>
              <a:t>PTPN11</a:t>
            </a:r>
            <a:r>
              <a:rPr lang="en-US" altLang="en-US" dirty="0"/>
              <a:t>)</a:t>
            </a:r>
          </a:p>
          <a:p>
            <a:pPr>
              <a:lnSpc>
                <a:spcPct val="80000"/>
              </a:lnSpc>
            </a:pPr>
            <a:r>
              <a:rPr lang="en-US" altLang="en-US" dirty="0"/>
              <a:t>Germline deletion at the 1p36 or 11q14-23 locus</a:t>
            </a:r>
          </a:p>
          <a:p>
            <a:pPr>
              <a:lnSpc>
                <a:spcPct val="80000"/>
              </a:lnSpc>
            </a:pPr>
            <a:r>
              <a:rPr lang="en-US" altLang="en-US" dirty="0"/>
              <a:t>Genome wide association studies identified germline genetic variants that may predispose to NB</a:t>
            </a: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43812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D639AA-7E7B-3A40-A12D-AECB202C9485}"/>
              </a:ext>
            </a:extLst>
          </p:cNvPr>
          <p:cNvSpPr>
            <a:spLocks noGrp="1"/>
          </p:cNvSpPr>
          <p:nvPr>
            <p:ph type="title"/>
          </p:nvPr>
        </p:nvSpPr>
        <p:spPr/>
        <p:txBody>
          <a:bodyPr vert="horz" lIns="91440" tIns="45720" rIns="91440" bIns="45720" rtlCol="0" anchor="ctr">
            <a:normAutofit/>
          </a:bodyPr>
          <a:lstStyle/>
          <a:p>
            <a:r>
              <a:rPr lang="en-US" sz="3600" dirty="0"/>
              <a:t>Prognostic features of </a:t>
            </a:r>
            <a:r>
              <a:rPr lang="en-US" sz="3600" dirty="0" err="1"/>
              <a:t>neuroblastic</a:t>
            </a:r>
            <a:r>
              <a:rPr lang="en-US" sz="3600" dirty="0"/>
              <a:t> tumors</a:t>
            </a:r>
          </a:p>
        </p:txBody>
      </p:sp>
      <p:sp>
        <p:nvSpPr>
          <p:cNvPr id="3" name="Content Placeholder 2">
            <a:extLst>
              <a:ext uri="{FF2B5EF4-FFF2-40B4-BE49-F238E27FC236}">
                <a16:creationId xmlns:a16="http://schemas.microsoft.com/office/drawing/2014/main" xmlns="" id="{56BC4587-7826-7543-8631-13F7D7E7E98F}"/>
              </a:ext>
            </a:extLst>
          </p:cNvPr>
          <p:cNvSpPr>
            <a:spLocks noGrp="1"/>
          </p:cNvSpPr>
          <p:nvPr>
            <p:ph idx="1"/>
          </p:nvPr>
        </p:nvSpPr>
        <p:spPr>
          <a:xfrm>
            <a:off x="838200" y="1597023"/>
            <a:ext cx="10515600" cy="4351338"/>
          </a:xfrm>
        </p:spPr>
        <p:txBody>
          <a:bodyPr>
            <a:normAutofit lnSpcReduction="10000"/>
          </a:bodyPr>
          <a:lstStyle/>
          <a:p>
            <a:r>
              <a:rPr lang="en-US" dirty="0"/>
              <a:t>Age (North America: ≥ 18 months)</a:t>
            </a:r>
          </a:p>
          <a:p>
            <a:pPr lvl="1"/>
            <a:r>
              <a:rPr lang="en-US" altLang="en-US" dirty="0"/>
              <a:t>Age &lt; 1 year: 5 </a:t>
            </a:r>
            <a:r>
              <a:rPr lang="en-US" altLang="en-US" dirty="0" err="1"/>
              <a:t>yr</a:t>
            </a:r>
            <a:r>
              <a:rPr lang="en-US" altLang="en-US" dirty="0"/>
              <a:t> OS 90%.</a:t>
            </a:r>
          </a:p>
          <a:p>
            <a:pPr lvl="1"/>
            <a:r>
              <a:rPr lang="en-US" altLang="en-US" dirty="0"/>
              <a:t>Age 1 to 4 years:  5 </a:t>
            </a:r>
            <a:r>
              <a:rPr lang="en-US" altLang="en-US" dirty="0" err="1"/>
              <a:t>yr</a:t>
            </a:r>
            <a:r>
              <a:rPr lang="en-US" altLang="en-US" dirty="0"/>
              <a:t> OS 68%.</a:t>
            </a:r>
          </a:p>
          <a:p>
            <a:pPr lvl="1"/>
            <a:r>
              <a:rPr lang="en-US" altLang="en-US" dirty="0"/>
              <a:t>Age 5 to 9 years: 5 </a:t>
            </a:r>
            <a:r>
              <a:rPr lang="en-US" altLang="en-US" dirty="0" err="1"/>
              <a:t>yr</a:t>
            </a:r>
            <a:r>
              <a:rPr lang="en-US" altLang="en-US" dirty="0"/>
              <a:t> OS  52%.</a:t>
            </a:r>
          </a:p>
          <a:p>
            <a:pPr lvl="1"/>
            <a:r>
              <a:rPr lang="en-US" altLang="en-US" dirty="0"/>
              <a:t>Age 10 to 14 years: 5 </a:t>
            </a:r>
            <a:r>
              <a:rPr lang="en-US" altLang="en-US" dirty="0" err="1"/>
              <a:t>yr</a:t>
            </a:r>
            <a:r>
              <a:rPr lang="en-US" altLang="en-US" dirty="0"/>
              <a:t> OS  66%</a:t>
            </a:r>
            <a:endParaRPr lang="en-US" dirty="0"/>
          </a:p>
          <a:p>
            <a:r>
              <a:rPr lang="en-US" dirty="0"/>
              <a:t>Stage of disease</a:t>
            </a:r>
          </a:p>
          <a:p>
            <a:r>
              <a:rPr lang="en-US" dirty="0"/>
              <a:t>Pathology</a:t>
            </a:r>
          </a:p>
          <a:p>
            <a:r>
              <a:rPr lang="en-US" dirty="0"/>
              <a:t>Presence of unfavorable genetic aberrations</a:t>
            </a:r>
          </a:p>
          <a:p>
            <a:pPr lvl="1"/>
            <a:r>
              <a:rPr lang="en-US" dirty="0"/>
              <a:t>MYCN amplification</a:t>
            </a:r>
          </a:p>
          <a:p>
            <a:pPr lvl="1"/>
            <a:r>
              <a:rPr lang="en-US" dirty="0"/>
              <a:t>Segmental chromosomal aberration/Diploid</a:t>
            </a: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526959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xmlns="" id="{44F1E5AE-9307-8545-A40A-6C6F2E86A85C}"/>
              </a:ext>
            </a:extLst>
          </p:cNvPr>
          <p:cNvSpPr>
            <a:spLocks noGrp="1" noChangeArrowheads="1"/>
          </p:cNvSpPr>
          <p:nvPr>
            <p:ph type="title"/>
          </p:nvPr>
        </p:nvSpPr>
        <p:spPr>
          <a:xfrm>
            <a:off x="2209800" y="152400"/>
            <a:ext cx="7772400" cy="1143000"/>
          </a:xfrm>
        </p:spPr>
        <p:txBody>
          <a:bodyPr/>
          <a:lstStyle/>
          <a:p>
            <a:r>
              <a:rPr lang="en-US" altLang="en-US" sz="3200" dirty="0"/>
              <a:t>International Neuroblastoma Staging System </a:t>
            </a:r>
          </a:p>
        </p:txBody>
      </p:sp>
      <p:graphicFrame>
        <p:nvGraphicFramePr>
          <p:cNvPr id="41986" name="Object 2">
            <a:extLst>
              <a:ext uri="{FF2B5EF4-FFF2-40B4-BE49-F238E27FC236}">
                <a16:creationId xmlns:a16="http://schemas.microsoft.com/office/drawing/2014/main" xmlns="" id="{13666180-CF5A-A749-8D44-06FAEC6D176C}"/>
              </a:ext>
            </a:extLst>
          </p:cNvPr>
          <p:cNvGraphicFramePr>
            <a:graphicFrameLocks noChangeAspect="1"/>
          </p:cNvGraphicFramePr>
          <p:nvPr/>
        </p:nvGraphicFramePr>
        <p:xfrm>
          <a:off x="1828800" y="925514"/>
          <a:ext cx="7239000" cy="5932487"/>
        </p:xfrm>
        <a:graphic>
          <a:graphicData uri="http://schemas.openxmlformats.org/presentationml/2006/ole">
            <mc:AlternateContent xmlns:mc="http://schemas.openxmlformats.org/markup-compatibility/2006">
              <mc:Choice xmlns:v="urn:schemas-microsoft-com:vml" Requires="v">
                <p:oleObj spid="_x0000_s151606" name="Document" r:id="rId3" imgW="2813050" imgH="2305050" progId="Word.Document.12">
                  <p:embed/>
                </p:oleObj>
              </mc:Choice>
              <mc:Fallback>
                <p:oleObj name="Document" r:id="rId3" imgW="2813050" imgH="2305050" progId="Word.Document.12">
                  <p:embed/>
                  <p:pic>
                    <p:nvPicPr>
                      <p:cNvPr id="41986" name="Object 2">
                        <a:extLst>
                          <a:ext uri="{FF2B5EF4-FFF2-40B4-BE49-F238E27FC236}">
                            <a16:creationId xmlns:a16="http://schemas.microsoft.com/office/drawing/2014/main" xmlns="" id="{13666180-CF5A-A749-8D44-06FAEC6D17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925514"/>
                        <a:ext cx="7239000" cy="593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918756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A0CD64-B9A1-664A-A032-32E307DB77B5}"/>
              </a:ext>
            </a:extLst>
          </p:cNvPr>
          <p:cNvSpPr>
            <a:spLocks noGrp="1"/>
          </p:cNvSpPr>
          <p:nvPr>
            <p:ph type="title"/>
          </p:nvPr>
        </p:nvSpPr>
        <p:spPr/>
        <p:txBody>
          <a:bodyPr>
            <a:normAutofit/>
          </a:bodyPr>
          <a:lstStyle/>
          <a:p>
            <a:r>
              <a:rPr lang="en-US" sz="3600" dirty="0"/>
              <a:t>International Neuroblastoma Risk Group Staging System (INRGSS)</a:t>
            </a:r>
          </a:p>
        </p:txBody>
      </p:sp>
      <p:graphicFrame>
        <p:nvGraphicFramePr>
          <p:cNvPr id="4" name="Content Placeholder 3">
            <a:extLst>
              <a:ext uri="{FF2B5EF4-FFF2-40B4-BE49-F238E27FC236}">
                <a16:creationId xmlns:a16="http://schemas.microsoft.com/office/drawing/2014/main" xmlns="" id="{962F041B-3294-4445-96ED-EB89B68299EF}"/>
              </a:ext>
            </a:extLst>
          </p:cNvPr>
          <p:cNvGraphicFramePr>
            <a:graphicFrameLocks noGrp="1"/>
          </p:cNvGraphicFramePr>
          <p:nvPr>
            <p:ph idx="1"/>
            <p:extLst>
              <p:ext uri="{D42A27DB-BD31-4B8C-83A1-F6EECF244321}">
                <p14:modId xmlns:p14="http://schemas.microsoft.com/office/powerpoint/2010/main" val="1520000780"/>
              </p:ext>
            </p:extLst>
          </p:nvPr>
        </p:nvGraphicFramePr>
        <p:xfrm>
          <a:off x="729915" y="2066260"/>
          <a:ext cx="10515600" cy="2392680"/>
        </p:xfrm>
        <a:graphic>
          <a:graphicData uri="http://schemas.openxmlformats.org/drawingml/2006/table">
            <a:tbl>
              <a:tblPr firstRow="1" bandRow="1">
                <a:tableStyleId>{5C22544A-7EE6-4342-B048-85BDC9FD1C3A}</a:tableStyleId>
              </a:tblPr>
              <a:tblGrid>
                <a:gridCol w="1159042">
                  <a:extLst>
                    <a:ext uri="{9D8B030D-6E8A-4147-A177-3AD203B41FA5}">
                      <a16:colId xmlns:a16="http://schemas.microsoft.com/office/drawing/2014/main" xmlns="" val="2903457026"/>
                    </a:ext>
                  </a:extLst>
                </a:gridCol>
                <a:gridCol w="9356558">
                  <a:extLst>
                    <a:ext uri="{9D8B030D-6E8A-4147-A177-3AD203B41FA5}">
                      <a16:colId xmlns:a16="http://schemas.microsoft.com/office/drawing/2014/main" xmlns="" val="1547188017"/>
                    </a:ext>
                  </a:extLst>
                </a:gridCol>
              </a:tblGrid>
              <a:tr h="370840">
                <a:tc>
                  <a:txBody>
                    <a:bodyPr/>
                    <a:lstStyle/>
                    <a:p>
                      <a:r>
                        <a:rPr lang="en-US" dirty="0"/>
                        <a:t>Stage</a:t>
                      </a:r>
                    </a:p>
                  </a:txBody>
                  <a:tcPr/>
                </a:tc>
                <a:tc>
                  <a:txBody>
                    <a:bodyPr/>
                    <a:lstStyle/>
                    <a:p>
                      <a:r>
                        <a:rPr lang="en-US" dirty="0"/>
                        <a:t>Description</a:t>
                      </a:r>
                    </a:p>
                  </a:txBody>
                  <a:tcPr/>
                </a:tc>
                <a:extLst>
                  <a:ext uri="{0D108BD9-81ED-4DB2-BD59-A6C34878D82A}">
                    <a16:rowId xmlns:a16="http://schemas.microsoft.com/office/drawing/2014/main" xmlns="" val="2120964793"/>
                  </a:ext>
                </a:extLst>
              </a:tr>
              <a:tr h="370840">
                <a:tc>
                  <a:txBody>
                    <a:bodyPr/>
                    <a:lstStyle/>
                    <a:p>
                      <a:r>
                        <a:rPr lang="en-US" dirty="0"/>
                        <a:t>L1</a:t>
                      </a:r>
                    </a:p>
                  </a:txBody>
                  <a:tcPr/>
                </a:tc>
                <a:tc>
                  <a:txBody>
                    <a:bodyPr/>
                    <a:lstStyle/>
                    <a:p>
                      <a:r>
                        <a:rPr lang="en-US" dirty="0"/>
                        <a:t>Localized tumor not involving vital structures (without image defined risk factors (IDRFs) and confined to one body compartment</a:t>
                      </a:r>
                    </a:p>
                  </a:txBody>
                  <a:tcPr/>
                </a:tc>
                <a:extLst>
                  <a:ext uri="{0D108BD9-81ED-4DB2-BD59-A6C34878D82A}">
                    <a16:rowId xmlns:a16="http://schemas.microsoft.com/office/drawing/2014/main" xmlns="" val="3249823036"/>
                  </a:ext>
                </a:extLst>
              </a:tr>
              <a:tr h="370840">
                <a:tc>
                  <a:txBody>
                    <a:bodyPr/>
                    <a:lstStyle/>
                    <a:p>
                      <a:r>
                        <a:rPr lang="en-US" dirty="0"/>
                        <a:t>L2</a:t>
                      </a:r>
                    </a:p>
                  </a:txBody>
                  <a:tcPr/>
                </a:tc>
                <a:tc>
                  <a:txBody>
                    <a:bodyPr/>
                    <a:lstStyle/>
                    <a:p>
                      <a:r>
                        <a:rPr lang="en-US" dirty="0"/>
                        <a:t>Locoregional tumor with presence of one or more image defined risk factor</a:t>
                      </a:r>
                    </a:p>
                  </a:txBody>
                  <a:tcPr/>
                </a:tc>
                <a:extLst>
                  <a:ext uri="{0D108BD9-81ED-4DB2-BD59-A6C34878D82A}">
                    <a16:rowId xmlns:a16="http://schemas.microsoft.com/office/drawing/2014/main" xmlns="" val="2469633753"/>
                  </a:ext>
                </a:extLst>
              </a:tr>
              <a:tr h="370840">
                <a:tc>
                  <a:txBody>
                    <a:bodyPr/>
                    <a:lstStyle/>
                    <a:p>
                      <a:r>
                        <a:rPr lang="en-US" dirty="0"/>
                        <a:t>M</a:t>
                      </a:r>
                    </a:p>
                  </a:txBody>
                  <a:tcPr/>
                </a:tc>
                <a:tc>
                  <a:txBody>
                    <a:bodyPr/>
                    <a:lstStyle/>
                    <a:p>
                      <a:r>
                        <a:rPr lang="en-US" dirty="0"/>
                        <a:t>Distant metastatic disease (except MS)</a:t>
                      </a:r>
                    </a:p>
                  </a:txBody>
                  <a:tcPr/>
                </a:tc>
                <a:extLst>
                  <a:ext uri="{0D108BD9-81ED-4DB2-BD59-A6C34878D82A}">
                    <a16:rowId xmlns:a16="http://schemas.microsoft.com/office/drawing/2014/main" xmlns="" val="2354032177"/>
                  </a:ext>
                </a:extLst>
              </a:tr>
              <a:tr h="370840">
                <a:tc>
                  <a:txBody>
                    <a:bodyPr/>
                    <a:lstStyle/>
                    <a:p>
                      <a:r>
                        <a:rPr lang="en-US" dirty="0"/>
                        <a:t>MS</a:t>
                      </a:r>
                    </a:p>
                  </a:txBody>
                  <a:tcPr/>
                </a:tc>
                <a:tc>
                  <a:txBody>
                    <a:bodyPr/>
                    <a:lstStyle/>
                    <a:p>
                      <a:r>
                        <a:rPr lang="en-US" dirty="0"/>
                        <a:t>Metastatic disease in children less than 18 months with disease confined to skin, liver and/or bone marrow</a:t>
                      </a:r>
                    </a:p>
                  </a:txBody>
                  <a:tcPr/>
                </a:tc>
                <a:extLst>
                  <a:ext uri="{0D108BD9-81ED-4DB2-BD59-A6C34878D82A}">
                    <a16:rowId xmlns:a16="http://schemas.microsoft.com/office/drawing/2014/main" xmlns="" val="3043085980"/>
                  </a:ext>
                </a:extLst>
              </a:tr>
            </a:tbl>
          </a:graphicData>
        </a:graphic>
      </p:graphicFrame>
      <p:sp>
        <p:nvSpPr>
          <p:cNvPr id="6" name="TextBox 5">
            <a:extLst>
              <a:ext uri="{FF2B5EF4-FFF2-40B4-BE49-F238E27FC236}">
                <a16:creationId xmlns:a16="http://schemas.microsoft.com/office/drawing/2014/main" xmlns="" id="{FD0F93FD-679D-3E49-A182-C35561E69EBD}"/>
              </a:ext>
            </a:extLst>
          </p:cNvPr>
          <p:cNvSpPr txBox="1"/>
          <p:nvPr/>
        </p:nvSpPr>
        <p:spPr>
          <a:xfrm>
            <a:off x="838200" y="4884821"/>
            <a:ext cx="10407315" cy="923330"/>
          </a:xfrm>
          <a:prstGeom prst="rect">
            <a:avLst/>
          </a:prstGeom>
          <a:noFill/>
        </p:spPr>
        <p:txBody>
          <a:bodyPr wrap="square" rtlCol="0">
            <a:spAutoFit/>
          </a:bodyPr>
          <a:lstStyle/>
          <a:p>
            <a:r>
              <a:rPr lang="en-US" b="1" dirty="0"/>
              <a:t>IDRF:</a:t>
            </a:r>
          </a:p>
          <a:p>
            <a:r>
              <a:rPr lang="en-US" dirty="0"/>
              <a:t>Tumor encasing major vessels in neck/thorax/abdomen, encasing brachial plexus, extending across compartments, invading porta hepatis or renal pedicle, infiltrating organs, compressing spinal cord</a:t>
            </a:r>
          </a:p>
        </p:txBody>
      </p:sp>
      <p:sp>
        <p:nvSpPr>
          <p:cNvPr id="7" name="Rectangle 6"/>
          <p:cNvSpPr/>
          <p:nvPr/>
        </p:nvSpPr>
        <p:spPr>
          <a:xfrm>
            <a:off x="-16184" y="6534834"/>
            <a:ext cx="3107342" cy="307777"/>
          </a:xfrm>
          <a:prstGeom prst="rect">
            <a:avLst/>
          </a:prstGeom>
        </p:spPr>
        <p:txBody>
          <a:bodyPr wrap="square">
            <a:spAutoFit/>
          </a:bodyPr>
          <a:lstStyle/>
          <a:p>
            <a:r>
              <a:rPr lang="en-US" sz="1400" dirty="0"/>
              <a:t>Copyright © 2019 by ASPHO</a:t>
            </a:r>
          </a:p>
        </p:txBody>
      </p:sp>
      <p:sp>
        <p:nvSpPr>
          <p:cNvPr id="3" name="TextBox 2"/>
          <p:cNvSpPr txBox="1"/>
          <p:nvPr/>
        </p:nvSpPr>
        <p:spPr>
          <a:xfrm>
            <a:off x="2181956" y="6148409"/>
            <a:ext cx="7719801" cy="646331"/>
          </a:xfrm>
          <a:prstGeom prst="rect">
            <a:avLst/>
          </a:prstGeom>
          <a:noFill/>
        </p:spPr>
        <p:txBody>
          <a:bodyPr wrap="square" rtlCol="0">
            <a:spAutoFit/>
          </a:bodyPr>
          <a:lstStyle/>
          <a:p>
            <a:r>
              <a:rPr lang="en-US" dirty="0"/>
              <a:t>Reprinted with permission. © </a:t>
            </a:r>
            <a:r>
              <a:rPr lang="en-US" dirty="0" smtClean="0"/>
              <a:t>(2009) </a:t>
            </a:r>
            <a:r>
              <a:rPr lang="en-US" dirty="0"/>
              <a:t>American Society of Clinical Oncology.  All rights reserved</a:t>
            </a:r>
            <a:r>
              <a:rPr lang="en-US" dirty="0" smtClean="0"/>
              <a:t>. Cohn, S et al: J </a:t>
            </a:r>
            <a:r>
              <a:rPr lang="en-US" dirty="0" err="1"/>
              <a:t>Clin</a:t>
            </a:r>
            <a:r>
              <a:rPr lang="en-US" dirty="0"/>
              <a:t> </a:t>
            </a:r>
            <a:r>
              <a:rPr lang="en-US" dirty="0" err="1" smtClean="0"/>
              <a:t>Oncol</a:t>
            </a:r>
            <a:r>
              <a:rPr lang="en-US" dirty="0" smtClean="0"/>
              <a:t>, Vol.27 (2), 2009: 289-297. </a:t>
            </a:r>
            <a:endParaRPr lang="en-US" dirty="0"/>
          </a:p>
        </p:txBody>
      </p:sp>
    </p:spTree>
    <p:extLst>
      <p:ext uri="{BB962C8B-B14F-4D97-AF65-F5344CB8AC3E}">
        <p14:creationId xmlns:p14="http://schemas.microsoft.com/office/powerpoint/2010/main" val="2243918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xmlns="" id="{E435F0CD-544D-3741-8D75-E1AF32F0C464}"/>
              </a:ext>
            </a:extLst>
          </p:cNvPr>
          <p:cNvSpPr>
            <a:spLocks noGrp="1"/>
          </p:cNvSpPr>
          <p:nvPr>
            <p:ph type="title"/>
          </p:nvPr>
        </p:nvSpPr>
        <p:spPr>
          <a:xfrm>
            <a:off x="517358" y="274638"/>
            <a:ext cx="11674641" cy="1143000"/>
          </a:xfrm>
        </p:spPr>
        <p:txBody>
          <a:bodyPr>
            <a:normAutofit/>
          </a:bodyPr>
          <a:lstStyle/>
          <a:p>
            <a:pPr algn="l"/>
            <a:r>
              <a:rPr lang="en-US" altLang="en-US" sz="3600" dirty="0"/>
              <a:t>International Neuroblastoma Pathology Classification (INPC)</a:t>
            </a:r>
          </a:p>
        </p:txBody>
      </p:sp>
      <p:sp>
        <p:nvSpPr>
          <p:cNvPr id="28674" name="Content Placeholder 2">
            <a:extLst>
              <a:ext uri="{FF2B5EF4-FFF2-40B4-BE49-F238E27FC236}">
                <a16:creationId xmlns:a16="http://schemas.microsoft.com/office/drawing/2014/main" xmlns="" id="{B3061FA6-CE89-B944-9B22-915EF1A30165}"/>
              </a:ext>
            </a:extLst>
          </p:cNvPr>
          <p:cNvSpPr>
            <a:spLocks noGrp="1"/>
          </p:cNvSpPr>
          <p:nvPr>
            <p:ph idx="1"/>
          </p:nvPr>
        </p:nvSpPr>
        <p:spPr>
          <a:xfrm>
            <a:off x="729914" y="1457745"/>
            <a:ext cx="8229600" cy="4525962"/>
          </a:xfrm>
        </p:spPr>
        <p:txBody>
          <a:bodyPr>
            <a:normAutofit fontScale="92500" lnSpcReduction="20000"/>
          </a:bodyPr>
          <a:lstStyle/>
          <a:p>
            <a:r>
              <a:rPr lang="en-US" altLang="en-US" dirty="0"/>
              <a:t>Tumor morphologic features prior to therapy</a:t>
            </a:r>
          </a:p>
          <a:p>
            <a:pPr lvl="1"/>
            <a:r>
              <a:rPr lang="en-US" altLang="en-US" dirty="0"/>
              <a:t>Amount of </a:t>
            </a:r>
            <a:r>
              <a:rPr lang="en-US" altLang="en-US" dirty="0" err="1"/>
              <a:t>Schwannian</a:t>
            </a:r>
            <a:r>
              <a:rPr lang="en-US" altLang="en-US" dirty="0"/>
              <a:t> stroma</a:t>
            </a:r>
          </a:p>
          <a:p>
            <a:pPr lvl="1"/>
            <a:r>
              <a:rPr lang="en-US" altLang="en-US" dirty="0"/>
              <a:t>Degree of tumor </a:t>
            </a:r>
            <a:r>
              <a:rPr lang="en-US" altLang="en-US" dirty="0" err="1"/>
              <a:t>neuroblastic</a:t>
            </a:r>
            <a:r>
              <a:rPr lang="en-US" altLang="en-US" dirty="0"/>
              <a:t> maturation</a:t>
            </a:r>
          </a:p>
          <a:p>
            <a:pPr lvl="1"/>
            <a:r>
              <a:rPr lang="en-US" altLang="en-US" dirty="0"/>
              <a:t>Mitosis-</a:t>
            </a:r>
            <a:r>
              <a:rPr lang="en-US" altLang="en-US" dirty="0" err="1"/>
              <a:t>karyorrhexis</a:t>
            </a:r>
            <a:r>
              <a:rPr lang="en-US" altLang="en-US" dirty="0"/>
              <a:t> index (MKI) of the </a:t>
            </a:r>
            <a:r>
              <a:rPr lang="en-US" altLang="en-US" dirty="0" err="1"/>
              <a:t>neuroblastic</a:t>
            </a:r>
            <a:r>
              <a:rPr lang="en-US" altLang="en-US" dirty="0"/>
              <a:t> cells</a:t>
            </a:r>
          </a:p>
          <a:p>
            <a:r>
              <a:rPr lang="en-US" altLang="en-US" dirty="0"/>
              <a:t>Evaluated within the context of patient’s age (&lt; 18 </a:t>
            </a:r>
            <a:r>
              <a:rPr lang="en-US" altLang="en-US" dirty="0" err="1"/>
              <a:t>mos</a:t>
            </a:r>
            <a:r>
              <a:rPr lang="en-US" altLang="en-US" dirty="0"/>
              <a:t>; 18 </a:t>
            </a:r>
            <a:r>
              <a:rPr lang="en-US" altLang="en-US" dirty="0" err="1"/>
              <a:t>mos</a:t>
            </a:r>
            <a:r>
              <a:rPr lang="en-US" altLang="en-US" dirty="0"/>
              <a:t> – 5 </a:t>
            </a:r>
            <a:r>
              <a:rPr lang="en-US" altLang="en-US" dirty="0" err="1"/>
              <a:t>yr</a:t>
            </a:r>
            <a:r>
              <a:rPr lang="en-US" altLang="en-US" dirty="0"/>
              <a:t> and &gt; 5 </a:t>
            </a:r>
            <a:r>
              <a:rPr lang="en-US" altLang="en-US" dirty="0" err="1"/>
              <a:t>yr</a:t>
            </a:r>
            <a:endParaRPr lang="en-US" altLang="en-US" dirty="0"/>
          </a:p>
          <a:p>
            <a:r>
              <a:rPr lang="en-US" altLang="en-US" dirty="0"/>
              <a:t>Categories: Favorable vs Unfavorable</a:t>
            </a:r>
          </a:p>
          <a:p>
            <a:pPr lvl="1"/>
            <a:r>
              <a:rPr lang="en-US" altLang="en-US" dirty="0"/>
              <a:t>Favorable: increasing age must correlate with increasing differentiation; low MKI</a:t>
            </a:r>
          </a:p>
          <a:p>
            <a:r>
              <a:rPr lang="en-US" altLang="en-US" dirty="0"/>
              <a:t>INPC is an independent prognostic variable for outcome</a:t>
            </a:r>
          </a:p>
          <a:p>
            <a:pPr lvl="1"/>
            <a:r>
              <a:rPr lang="en-US" altLang="en-US" dirty="0"/>
              <a:t>Poor prognosis associated with less neuronal differentiation (poorly or undifferentiated)</a:t>
            </a:r>
          </a:p>
          <a:p>
            <a:pPr lvl="1"/>
            <a:r>
              <a:rPr lang="en-US" altLang="en-US" dirty="0"/>
              <a:t>Poor prognosis associated with high MKI</a:t>
            </a:r>
          </a:p>
          <a:p>
            <a:endParaRPr lang="en-US" altLang="en-US" dirty="0"/>
          </a:p>
          <a:p>
            <a:endParaRPr lang="en-US" altLang="en-US" dirty="0"/>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2941106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ext Box 7">
            <a:extLst>
              <a:ext uri="{FF2B5EF4-FFF2-40B4-BE49-F238E27FC236}">
                <a16:creationId xmlns:a16="http://schemas.microsoft.com/office/drawing/2014/main" xmlns="" id="{02440738-BD79-744A-8D10-E05EE3D92C82}"/>
              </a:ext>
            </a:extLst>
          </p:cNvPr>
          <p:cNvSpPr txBox="1">
            <a:spLocks noChangeArrowheads="1"/>
          </p:cNvSpPr>
          <p:nvPr/>
        </p:nvSpPr>
        <p:spPr bwMode="auto">
          <a:xfrm>
            <a:off x="7126707" y="5811255"/>
            <a:ext cx="4419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spcBef>
                <a:spcPct val="50000"/>
              </a:spcBef>
            </a:pPr>
            <a:r>
              <a:rPr kumimoji="1" lang="en-US" altLang="en-US" sz="1200" b="1" u="sng" dirty="0" err="1">
                <a:latin typeface="Helvetica" pitchFamily="2" charset="0"/>
              </a:rPr>
              <a:t>Courtesty</a:t>
            </a:r>
            <a:r>
              <a:rPr kumimoji="1" lang="en-US" altLang="en-US" sz="1200" b="1" u="sng" dirty="0">
                <a:latin typeface="Helvetica" pitchFamily="2" charset="0"/>
              </a:rPr>
              <a:t> Children’s Oncology Group</a:t>
            </a:r>
            <a:endParaRPr lang="en-US" altLang="en-US" sz="1600" dirty="0">
              <a:latin typeface="Garamond" panose="02020404030301010803" pitchFamily="18" charset="0"/>
            </a:endParaRPr>
          </a:p>
        </p:txBody>
      </p:sp>
      <p:sp>
        <p:nvSpPr>
          <p:cNvPr id="45058" name="Title 16">
            <a:extLst>
              <a:ext uri="{FF2B5EF4-FFF2-40B4-BE49-F238E27FC236}">
                <a16:creationId xmlns:a16="http://schemas.microsoft.com/office/drawing/2014/main" xmlns="" id="{D7BD21C6-E32B-7D44-A51D-ECE4FDBCB13D}"/>
              </a:ext>
            </a:extLst>
          </p:cNvPr>
          <p:cNvSpPr>
            <a:spLocks noGrp="1"/>
          </p:cNvSpPr>
          <p:nvPr>
            <p:ph type="title"/>
          </p:nvPr>
        </p:nvSpPr>
        <p:spPr>
          <a:xfrm>
            <a:off x="517358" y="172454"/>
            <a:ext cx="8574505" cy="1143000"/>
          </a:xfrm>
        </p:spPr>
        <p:txBody>
          <a:bodyPr>
            <a:normAutofit/>
          </a:bodyPr>
          <a:lstStyle/>
          <a:p>
            <a:pPr algn="l"/>
            <a:r>
              <a:rPr lang="en-US" altLang="en-US" sz="3600" dirty="0"/>
              <a:t>Risk stratification by prognostic factors</a:t>
            </a:r>
          </a:p>
        </p:txBody>
      </p:sp>
      <p:sp>
        <p:nvSpPr>
          <p:cNvPr id="14" name="Text Placeholder 19">
            <a:extLst>
              <a:ext uri="{FF2B5EF4-FFF2-40B4-BE49-F238E27FC236}">
                <a16:creationId xmlns:a16="http://schemas.microsoft.com/office/drawing/2014/main" xmlns="" id="{0BBDFA51-C0A1-C14C-A294-4272F5EE4FC9}"/>
              </a:ext>
            </a:extLst>
          </p:cNvPr>
          <p:cNvSpPr>
            <a:spLocks noGrp="1"/>
          </p:cNvSpPr>
          <p:nvPr>
            <p:ph type="body" idx="1"/>
          </p:nvPr>
        </p:nvSpPr>
        <p:spPr>
          <a:xfrm>
            <a:off x="7152108" y="1622426"/>
            <a:ext cx="4543425" cy="639763"/>
          </a:xfrm>
        </p:spPr>
        <p:txBody>
          <a:bodyPr/>
          <a:lstStyle/>
          <a:p>
            <a:r>
              <a:rPr lang="en-US" altLang="en-US" sz="2300"/>
              <a:t>EFS by NBL Prognostic Group</a:t>
            </a:r>
          </a:p>
        </p:txBody>
      </p:sp>
      <p:sp>
        <p:nvSpPr>
          <p:cNvPr id="45061" name="Content Placeholder 20">
            <a:extLst>
              <a:ext uri="{FF2B5EF4-FFF2-40B4-BE49-F238E27FC236}">
                <a16:creationId xmlns:a16="http://schemas.microsoft.com/office/drawing/2014/main" xmlns="" id="{0F962255-2E6E-3340-9B83-79A8D230A3F3}"/>
              </a:ext>
            </a:extLst>
          </p:cNvPr>
          <p:cNvSpPr>
            <a:spLocks noGrp="1"/>
          </p:cNvSpPr>
          <p:nvPr>
            <p:ph sz="quarter" idx="4"/>
          </p:nvPr>
        </p:nvSpPr>
        <p:spPr>
          <a:xfrm>
            <a:off x="601580" y="1191126"/>
            <a:ext cx="5209674" cy="4520785"/>
          </a:xfrm>
        </p:spPr>
        <p:txBody>
          <a:bodyPr>
            <a:noAutofit/>
          </a:bodyPr>
          <a:lstStyle/>
          <a:p>
            <a:r>
              <a:rPr lang="en-US" altLang="en-US" sz="2400" dirty="0"/>
              <a:t>Low Risk</a:t>
            </a:r>
          </a:p>
          <a:p>
            <a:pPr lvl="1"/>
            <a:r>
              <a:rPr lang="en-US" altLang="en-US" sz="2000" dirty="0"/>
              <a:t>INSS Stage 1, 2, 4s; INRGSS L1, MS</a:t>
            </a:r>
          </a:p>
          <a:p>
            <a:pPr lvl="1"/>
            <a:r>
              <a:rPr lang="en-US" altLang="en-US" sz="2000" dirty="0"/>
              <a:t>Any age (4s/MS &lt; 18 </a:t>
            </a:r>
            <a:r>
              <a:rPr lang="en-US" altLang="en-US" sz="2000" dirty="0" err="1"/>
              <a:t>mos</a:t>
            </a:r>
            <a:r>
              <a:rPr lang="en-US" altLang="en-US" sz="2000" dirty="0"/>
              <a:t>)</a:t>
            </a:r>
          </a:p>
          <a:p>
            <a:pPr lvl="1"/>
            <a:r>
              <a:rPr lang="en-US" altLang="en-US" sz="2000" dirty="0"/>
              <a:t>No </a:t>
            </a:r>
            <a:r>
              <a:rPr lang="en-US" altLang="en-US" sz="2000" i="1" dirty="0"/>
              <a:t>MYCN</a:t>
            </a:r>
            <a:r>
              <a:rPr lang="en-US" altLang="en-US" sz="2000" dirty="0"/>
              <a:t> amplification</a:t>
            </a:r>
          </a:p>
          <a:p>
            <a:r>
              <a:rPr lang="en-US" altLang="en-US" sz="2400" dirty="0"/>
              <a:t>Intermediate</a:t>
            </a:r>
          </a:p>
          <a:p>
            <a:pPr lvl="1"/>
            <a:r>
              <a:rPr lang="en-US" altLang="en-US" sz="2000" dirty="0"/>
              <a:t>INSS Stage 3, INRGSS L2 </a:t>
            </a:r>
          </a:p>
          <a:p>
            <a:pPr lvl="1"/>
            <a:r>
              <a:rPr lang="en-US" altLang="en-US" sz="2000" dirty="0"/>
              <a:t>INSS Stage 4, INRGSS M </a:t>
            </a:r>
            <a:r>
              <a:rPr lang="en-US" altLang="en-US" sz="2000" b="1" dirty="0"/>
              <a:t>AND</a:t>
            </a:r>
            <a:r>
              <a:rPr lang="en-US" altLang="en-US" sz="2000" dirty="0"/>
              <a:t>  age &lt; 18 months</a:t>
            </a:r>
          </a:p>
          <a:p>
            <a:pPr lvl="1"/>
            <a:r>
              <a:rPr lang="en-US" altLang="en-US" sz="2000" dirty="0"/>
              <a:t>No </a:t>
            </a:r>
            <a:r>
              <a:rPr lang="en-US" altLang="en-US" sz="2000" i="1" dirty="0"/>
              <a:t>MYCN</a:t>
            </a:r>
            <a:r>
              <a:rPr lang="en-US" altLang="en-US" sz="2000" dirty="0"/>
              <a:t> amplification</a:t>
            </a:r>
          </a:p>
          <a:p>
            <a:pPr lvl="1"/>
            <a:r>
              <a:rPr lang="en-US" altLang="en-US" sz="2000" b="1" dirty="0"/>
              <a:t>Age and histology important components of outcome</a:t>
            </a:r>
          </a:p>
          <a:p>
            <a:r>
              <a:rPr lang="en-US" altLang="en-US" sz="2400" dirty="0"/>
              <a:t>High Risk</a:t>
            </a:r>
          </a:p>
          <a:p>
            <a:pPr lvl="1"/>
            <a:r>
              <a:rPr lang="en-US" altLang="en-US" sz="2000" i="1" dirty="0"/>
              <a:t>MYCN</a:t>
            </a:r>
            <a:r>
              <a:rPr lang="en-US" altLang="en-US" sz="2000" dirty="0"/>
              <a:t> amplification</a:t>
            </a:r>
          </a:p>
          <a:p>
            <a:pPr lvl="1"/>
            <a:r>
              <a:rPr lang="en-US" altLang="en-US" sz="2000" dirty="0"/>
              <a:t>INSS Stage 4, INRGSS M </a:t>
            </a:r>
            <a:r>
              <a:rPr lang="en-US" altLang="en-US" sz="2000" b="1" dirty="0"/>
              <a:t>AND</a:t>
            </a:r>
            <a:r>
              <a:rPr lang="en-US" altLang="en-US" sz="2000" dirty="0"/>
              <a:t> age ≥ 18 months; or 12-18 months with unfavorable histology or genomics</a:t>
            </a:r>
          </a:p>
        </p:txBody>
      </p:sp>
      <p:sp>
        <p:nvSpPr>
          <p:cNvPr id="7" name="Text Box 7">
            <a:extLst>
              <a:ext uri="{FF2B5EF4-FFF2-40B4-BE49-F238E27FC236}">
                <a16:creationId xmlns:a16="http://schemas.microsoft.com/office/drawing/2014/main" xmlns="" id="{4BB4975E-C454-B641-B5A6-5F17B0BC30E3}"/>
              </a:ext>
            </a:extLst>
          </p:cNvPr>
          <p:cNvSpPr txBox="1">
            <a:spLocks noChangeArrowheads="1"/>
          </p:cNvSpPr>
          <p:nvPr/>
        </p:nvSpPr>
        <p:spPr bwMode="auto">
          <a:xfrm>
            <a:off x="5811253" y="6335314"/>
            <a:ext cx="44196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spcBef>
                <a:spcPct val="50000"/>
              </a:spcBef>
            </a:pPr>
            <a:r>
              <a:rPr kumimoji="1" lang="en-US" altLang="en-US" sz="1800" b="1" u="sng" dirty="0">
                <a:latin typeface="Helvetica" pitchFamily="2" charset="0"/>
              </a:rPr>
              <a:t>10% of childhood cancer mortality</a:t>
            </a:r>
          </a:p>
          <a:p>
            <a:pPr eaLnBrk="1" hangingPunct="1">
              <a:spcBef>
                <a:spcPct val="50000"/>
              </a:spcBef>
            </a:pPr>
            <a:endParaRPr lang="en-US" altLang="en-US" sz="1600" dirty="0">
              <a:latin typeface="Garamond" panose="02020404030301010803" pitchFamily="18" charset="0"/>
            </a:endParaRPr>
          </a:p>
        </p:txBody>
      </p:sp>
      <p:pic>
        <p:nvPicPr>
          <p:cNvPr id="10" name="Content Placeholder 8">
            <a:extLst>
              <a:ext uri="{FF2B5EF4-FFF2-40B4-BE49-F238E27FC236}">
                <a16:creationId xmlns:a16="http://schemas.microsoft.com/office/drawing/2014/main" xmlns="" id="{9EA28B61-CAB7-2E40-B734-608B78D5E689}"/>
              </a:ext>
            </a:extLst>
          </p:cNvPr>
          <p:cNvPicPr>
            <a:picLocks/>
          </p:cNvPicPr>
          <p:nvPr/>
        </p:nvPicPr>
        <p:blipFill>
          <a:blip r:embed="rId2">
            <a:extLst>
              <a:ext uri="{28A0092B-C50C-407E-A947-70E740481C1C}">
                <a14:useLocalDpi xmlns:a14="http://schemas.microsoft.com/office/drawing/2010/main" val="0"/>
              </a:ext>
            </a:extLst>
          </a:blip>
          <a:srcRect t="7980" b="7980"/>
          <a:stretch>
            <a:fillRect/>
          </a:stretch>
        </p:blipFill>
        <p:spPr>
          <a:xfrm>
            <a:off x="6986339" y="2177683"/>
            <a:ext cx="4114800" cy="3546871"/>
          </a:xfrm>
          <a:prstGeom prst="rect">
            <a:avLst/>
          </a:prstGeom>
        </p:spPr>
      </p:pic>
      <p:sp>
        <p:nvSpPr>
          <p:cNvPr id="8" name="Rectangle 7"/>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933712600"/>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1" grpId="0"/>
      <p:bldP spid="14" grpId="0" build="p"/>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This talk will follow the topical structure suggested by the ABP</a:t>
            </a:r>
          </a:p>
        </p:txBody>
      </p:sp>
      <p:pic>
        <p:nvPicPr>
          <p:cNvPr id="4" name="Picture 3"/>
          <p:cNvPicPr>
            <a:picLocks noChangeAspect="1"/>
          </p:cNvPicPr>
          <p:nvPr/>
        </p:nvPicPr>
        <p:blipFill>
          <a:blip r:embed="rId3"/>
          <a:stretch>
            <a:fillRect/>
          </a:stretch>
        </p:blipFill>
        <p:spPr>
          <a:xfrm>
            <a:off x="344194" y="1806272"/>
            <a:ext cx="11575964" cy="4239981"/>
          </a:xfrm>
          <a:prstGeom prst="rect">
            <a:avLst/>
          </a:prstGeom>
        </p:spPr>
      </p:pic>
      <p:sp>
        <p:nvSpPr>
          <p:cNvPr id="5" name="Rectangle 4"/>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2253778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4">
            <a:extLst>
              <a:ext uri="{FF2B5EF4-FFF2-40B4-BE49-F238E27FC236}">
                <a16:creationId xmlns:a16="http://schemas.microsoft.com/office/drawing/2014/main" xmlns="" id="{803CDE76-0537-9941-A935-8B10E72978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8638" y="1066801"/>
            <a:ext cx="7878762"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 Box 6">
            <a:extLst>
              <a:ext uri="{FF2B5EF4-FFF2-40B4-BE49-F238E27FC236}">
                <a16:creationId xmlns:a16="http://schemas.microsoft.com/office/drawing/2014/main" xmlns="" id="{324DA857-3ECE-E04B-964B-A6E51DF4921E}"/>
              </a:ext>
            </a:extLst>
          </p:cNvPr>
          <p:cNvSpPr txBox="1">
            <a:spLocks noChangeArrowheads="1"/>
          </p:cNvSpPr>
          <p:nvPr/>
        </p:nvSpPr>
        <p:spPr bwMode="auto">
          <a:xfrm>
            <a:off x="1687514" y="401639"/>
            <a:ext cx="88169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defTabSz="828675" eaLnBrk="0" hangingPunct="0">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Calibri" panose="020F0502020204030204" pitchFamily="34" charset="0"/>
                <a:ea typeface="MS PGothic" panose="020B0600070205080204" pitchFamily="34" charset="-128"/>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Calibri" panose="020F0502020204030204" pitchFamily="34" charset="0"/>
                <a:ea typeface="MS PGothic" panose="020B0600070205080204" pitchFamily="34" charset="-128"/>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Calibri" panose="020F0502020204030204" pitchFamily="34" charset="0"/>
                <a:ea typeface="MS PGothic" panose="020B0600070205080204" pitchFamily="34" charset="-128"/>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Calibri" panose="020F0502020204030204" pitchFamily="34" charset="0"/>
                <a:ea typeface="MS PGothic" panose="020B0600070205080204" pitchFamily="34" charset="-128"/>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Calibri" panose="020F0502020204030204" pitchFamily="34" charset="0"/>
                <a:ea typeface="MS PGothic" panose="020B0600070205080204" pitchFamily="34" charset="-128"/>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Calibri" panose="020F0502020204030204" pitchFamily="34" charset="0"/>
                <a:ea typeface="MS PGothic" panose="020B0600070205080204" pitchFamily="34" charset="-128"/>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Calibri" panose="020F0502020204030204" pitchFamily="34" charset="0"/>
                <a:ea typeface="MS PGothic" panose="020B0600070205080204" pitchFamily="34" charset="-128"/>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Calibri" panose="020F0502020204030204" pitchFamily="34" charset="0"/>
                <a:ea typeface="MS PGothic" panose="020B0600070205080204" pitchFamily="34" charset="-128"/>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sz="2400">
                <a:solidFill>
                  <a:schemeClr val="tx1"/>
                </a:solidFill>
                <a:latin typeface="Calibri" panose="020F0502020204030204" pitchFamily="34" charset="0"/>
                <a:ea typeface="MS PGothic" panose="020B0600070205080204" pitchFamily="34" charset="-128"/>
              </a:defRPr>
            </a:lvl9pPr>
          </a:lstStyle>
          <a:p>
            <a:pPr algn="ctr" eaLnBrk="1">
              <a:lnSpc>
                <a:spcPct val="97000"/>
              </a:lnSpc>
              <a:buClr>
                <a:srgbClr val="000000"/>
              </a:buClr>
              <a:buSzPct val="45000"/>
              <a:buFont typeface="StarSymbol" charset="0"/>
              <a:buNone/>
            </a:pPr>
            <a:r>
              <a:rPr lang="en-GB" altLang="en-US" sz="2000" b="1">
                <a:solidFill>
                  <a:srgbClr val="000000"/>
                </a:solidFill>
              </a:rPr>
              <a:t>International Neuroblastoma Risk Group (INRG) Consensus Pretreatment Classification schema</a:t>
            </a:r>
          </a:p>
        </p:txBody>
      </p:sp>
      <p:sp>
        <p:nvSpPr>
          <p:cNvPr id="7" name="Rectangle 6"/>
          <p:cNvSpPr/>
          <p:nvPr/>
        </p:nvSpPr>
        <p:spPr>
          <a:xfrm>
            <a:off x="-16184" y="6534834"/>
            <a:ext cx="3107342" cy="307777"/>
          </a:xfrm>
          <a:prstGeom prst="rect">
            <a:avLst/>
          </a:prstGeom>
        </p:spPr>
        <p:txBody>
          <a:bodyPr wrap="square">
            <a:spAutoFit/>
          </a:bodyPr>
          <a:lstStyle/>
          <a:p>
            <a:r>
              <a:rPr lang="en-US" sz="1400" dirty="0"/>
              <a:t>Copyright © 2019 by ASPHO</a:t>
            </a:r>
          </a:p>
        </p:txBody>
      </p:sp>
      <p:sp>
        <p:nvSpPr>
          <p:cNvPr id="9" name="TextBox 8"/>
          <p:cNvSpPr txBox="1"/>
          <p:nvPr/>
        </p:nvSpPr>
        <p:spPr>
          <a:xfrm>
            <a:off x="2181956" y="6148409"/>
            <a:ext cx="7719801" cy="646331"/>
          </a:xfrm>
          <a:prstGeom prst="rect">
            <a:avLst/>
          </a:prstGeom>
          <a:noFill/>
        </p:spPr>
        <p:txBody>
          <a:bodyPr wrap="square" rtlCol="0">
            <a:spAutoFit/>
          </a:bodyPr>
          <a:lstStyle/>
          <a:p>
            <a:r>
              <a:rPr lang="en-US" dirty="0"/>
              <a:t>Reprinted with permission. © </a:t>
            </a:r>
            <a:r>
              <a:rPr lang="en-US" dirty="0" smtClean="0"/>
              <a:t>(2009) </a:t>
            </a:r>
            <a:r>
              <a:rPr lang="en-US" dirty="0"/>
              <a:t>American Society of Clinical Oncology.  All rights reserved</a:t>
            </a:r>
            <a:r>
              <a:rPr lang="en-US" dirty="0" smtClean="0"/>
              <a:t>. Cohn, S et al: J </a:t>
            </a:r>
            <a:r>
              <a:rPr lang="en-US" dirty="0" err="1"/>
              <a:t>Clin</a:t>
            </a:r>
            <a:r>
              <a:rPr lang="en-US" dirty="0"/>
              <a:t> </a:t>
            </a:r>
            <a:r>
              <a:rPr lang="en-US" dirty="0" err="1" smtClean="0"/>
              <a:t>Oncol</a:t>
            </a:r>
            <a:r>
              <a:rPr lang="en-US" dirty="0" smtClean="0"/>
              <a:t>, Vol.27 (2), 2009: 289-297</a:t>
            </a:r>
            <a:endParaRPr lang="en-US" dirty="0"/>
          </a:p>
        </p:txBody>
      </p:sp>
    </p:spTree>
    <p:extLst>
      <p:ext uri="{BB962C8B-B14F-4D97-AF65-F5344CB8AC3E}">
        <p14:creationId xmlns:p14="http://schemas.microsoft.com/office/powerpoint/2010/main" val="357627159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3600" dirty="0" err="1"/>
              <a:t>Neuroblastic</a:t>
            </a:r>
            <a:r>
              <a:rPr lang="en-US" sz="3600" dirty="0"/>
              <a:t> tumors</a:t>
            </a:r>
          </a:p>
        </p:txBody>
      </p:sp>
      <p:sp>
        <p:nvSpPr>
          <p:cNvPr id="3" name="Content Placeholder 2"/>
          <p:cNvSpPr>
            <a:spLocks noGrp="1"/>
          </p:cNvSpPr>
          <p:nvPr>
            <p:ph idx="1"/>
          </p:nvPr>
        </p:nvSpPr>
        <p:spPr/>
        <p:txBody>
          <a:bodyPr/>
          <a:lstStyle/>
          <a:p>
            <a:pPr marL="514350" indent="-514350">
              <a:buFont typeface="+mj-lt"/>
              <a:buAutoNum type="arabicPeriod"/>
            </a:pPr>
            <a:r>
              <a:rPr lang="en-US" dirty="0">
                <a:solidFill>
                  <a:schemeClr val="accent1">
                    <a:lumMod val="20000"/>
                    <a:lumOff val="80000"/>
                  </a:schemeClr>
                </a:solidFill>
              </a:rPr>
              <a:t>Basic Science and Pathophysiology</a:t>
            </a:r>
          </a:p>
          <a:p>
            <a:pPr marL="514350" indent="-514350">
              <a:buFont typeface="+mj-lt"/>
              <a:buAutoNum type="arabicPeriod"/>
            </a:pPr>
            <a:r>
              <a:rPr lang="en-US" dirty="0">
                <a:solidFill>
                  <a:schemeClr val="accent1">
                    <a:lumMod val="20000"/>
                    <a:lumOff val="80000"/>
                  </a:schemeClr>
                </a:solidFill>
              </a:rPr>
              <a:t>Epidemiology and Risk Assessment</a:t>
            </a:r>
          </a:p>
          <a:p>
            <a:pPr marL="514350" indent="-514350">
              <a:buFont typeface="+mj-lt"/>
              <a:buAutoNum type="arabicPeriod"/>
            </a:pPr>
            <a:r>
              <a:rPr lang="en-US" dirty="0"/>
              <a:t>Diagnosis</a:t>
            </a:r>
          </a:p>
          <a:p>
            <a:pPr marL="514350" indent="-514350">
              <a:buFont typeface="+mj-lt"/>
              <a:buAutoNum type="arabicPeriod"/>
            </a:pPr>
            <a:r>
              <a:rPr lang="en-US" dirty="0">
                <a:solidFill>
                  <a:schemeClr val="accent1">
                    <a:lumMod val="20000"/>
                    <a:lumOff val="80000"/>
                  </a:schemeClr>
                </a:solidFill>
              </a:rPr>
              <a:t>Management and Treatment</a:t>
            </a: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1925061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a:extLst>
              <a:ext uri="{FF2B5EF4-FFF2-40B4-BE49-F238E27FC236}">
                <a16:creationId xmlns:a16="http://schemas.microsoft.com/office/drawing/2014/main" xmlns="" id="{9B40A3F8-E49E-2541-B0BA-F72F13C16093}"/>
              </a:ext>
            </a:extLst>
          </p:cNvPr>
          <p:cNvSpPr>
            <a:spLocks noGrp="1" noChangeArrowheads="1"/>
          </p:cNvSpPr>
          <p:nvPr>
            <p:ph type="body" sz="half" idx="1"/>
          </p:nvPr>
        </p:nvSpPr>
        <p:spPr>
          <a:xfrm>
            <a:off x="441155" y="1684421"/>
            <a:ext cx="4792580" cy="4221163"/>
          </a:xfrm>
        </p:spPr>
        <p:txBody>
          <a:bodyPr>
            <a:normAutofit/>
          </a:bodyPr>
          <a:lstStyle/>
          <a:p>
            <a:pPr marL="0" indent="0">
              <a:buNone/>
              <a:defRPr/>
            </a:pPr>
            <a:endParaRPr lang="en-US" sz="2400" dirty="0">
              <a:ea typeface="ＭＳ Ｐゴシック" charset="0"/>
            </a:endParaRPr>
          </a:p>
          <a:p>
            <a:pPr>
              <a:buFont typeface="Arial" charset="0"/>
              <a:buChar char="•"/>
              <a:defRPr/>
            </a:pPr>
            <a:r>
              <a:rPr lang="en-US" sz="2400" dirty="0">
                <a:ea typeface="ＭＳ Ｐゴシック" charset="0"/>
              </a:rPr>
              <a:t>Symptoms associated with primary site of disease or nodal metastatic disease</a:t>
            </a:r>
          </a:p>
          <a:p>
            <a:pPr lvl="1">
              <a:buFont typeface="Arial" charset="0"/>
              <a:buChar char="–"/>
              <a:defRPr/>
            </a:pPr>
            <a:r>
              <a:rPr lang="en-US" sz="2000" dirty="0">
                <a:ea typeface="ＭＳ Ｐゴシック" charset="0"/>
              </a:rPr>
              <a:t>Neck Mass </a:t>
            </a:r>
          </a:p>
          <a:p>
            <a:pPr lvl="1">
              <a:buFont typeface="Arial" charset="0"/>
              <a:buChar char="–"/>
              <a:defRPr/>
            </a:pPr>
            <a:r>
              <a:rPr lang="en-US" sz="2000" dirty="0">
                <a:ea typeface="ＭＳ Ｐゴシック" charset="0"/>
              </a:rPr>
              <a:t>Abdominal Distension (35%)</a:t>
            </a:r>
          </a:p>
          <a:p>
            <a:pPr lvl="1">
              <a:buFont typeface="Arial" charset="0"/>
              <a:buChar char="–"/>
              <a:defRPr/>
            </a:pPr>
            <a:r>
              <a:rPr lang="en-US" sz="2000" dirty="0">
                <a:ea typeface="ＭＳ Ｐゴシック" charset="0"/>
              </a:rPr>
              <a:t>Horner syndrome (stellate ganglion)</a:t>
            </a:r>
          </a:p>
          <a:p>
            <a:pPr lvl="1">
              <a:buFont typeface="Arial" charset="0"/>
              <a:buChar char="–"/>
              <a:defRPr/>
            </a:pPr>
            <a:r>
              <a:rPr lang="en-US" sz="2000" dirty="0" err="1">
                <a:ea typeface="ＭＳ Ｐゴシック" charset="0"/>
              </a:rPr>
              <a:t>Genito</a:t>
            </a:r>
            <a:r>
              <a:rPr lang="en-US" sz="2000" dirty="0">
                <a:ea typeface="ＭＳ Ｐゴシック" charset="0"/>
              </a:rPr>
              <a:t>-urinary symptoms</a:t>
            </a:r>
          </a:p>
          <a:p>
            <a:pPr lvl="1">
              <a:buFont typeface="Arial" charset="0"/>
              <a:buChar char="–"/>
              <a:defRPr/>
            </a:pPr>
            <a:r>
              <a:rPr lang="en-US" sz="2000" dirty="0">
                <a:ea typeface="ＭＳ Ｐゴシック" charset="0"/>
              </a:rPr>
              <a:t>Neurologic abnormalities</a:t>
            </a:r>
          </a:p>
          <a:p>
            <a:pPr lvl="2">
              <a:buFont typeface="Arial" charset="0"/>
              <a:buChar char="•"/>
              <a:defRPr/>
            </a:pPr>
            <a:r>
              <a:rPr lang="en-US" dirty="0">
                <a:ea typeface="ＭＳ Ｐゴシック" charset="0"/>
              </a:rPr>
              <a:t>Paralysis</a:t>
            </a:r>
          </a:p>
          <a:p>
            <a:pPr lvl="1">
              <a:buFont typeface="Arial" charset="0"/>
              <a:buChar char="–"/>
              <a:defRPr/>
            </a:pPr>
            <a:r>
              <a:rPr lang="en-US" sz="2000" dirty="0">
                <a:ea typeface="ＭＳ Ｐゴシック" charset="0"/>
              </a:rPr>
              <a:t>Hypertension</a:t>
            </a:r>
          </a:p>
          <a:p>
            <a:pPr marL="0" indent="0">
              <a:buNone/>
              <a:defRPr/>
            </a:pPr>
            <a:endParaRPr lang="en-US" sz="2400" dirty="0">
              <a:ea typeface="ＭＳ Ｐゴシック" charset="0"/>
            </a:endParaRPr>
          </a:p>
        </p:txBody>
      </p:sp>
      <p:sp>
        <p:nvSpPr>
          <p:cNvPr id="31746" name="Rectangle 4">
            <a:extLst>
              <a:ext uri="{FF2B5EF4-FFF2-40B4-BE49-F238E27FC236}">
                <a16:creationId xmlns:a16="http://schemas.microsoft.com/office/drawing/2014/main" xmlns="" id="{CE70985B-947B-7E42-8823-1B71AF01D2C3}"/>
              </a:ext>
            </a:extLst>
          </p:cNvPr>
          <p:cNvSpPr>
            <a:spLocks noGrp="1" noChangeArrowheads="1"/>
          </p:cNvSpPr>
          <p:nvPr>
            <p:ph type="body" sz="half" idx="2"/>
          </p:nvPr>
        </p:nvSpPr>
        <p:spPr>
          <a:xfrm>
            <a:off x="6345406" y="2195682"/>
            <a:ext cx="4976310" cy="4525962"/>
          </a:xfrm>
        </p:spPr>
        <p:txBody>
          <a:bodyPr>
            <a:normAutofit lnSpcReduction="10000"/>
          </a:bodyPr>
          <a:lstStyle/>
          <a:p>
            <a:r>
              <a:rPr lang="en-US" altLang="en-US" sz="2400" dirty="0"/>
              <a:t>Symptoms associated with metastatic disease</a:t>
            </a:r>
          </a:p>
          <a:p>
            <a:pPr lvl="1"/>
            <a:r>
              <a:rPr lang="en-US" altLang="en-US" sz="2000" dirty="0"/>
              <a:t>Ill-appearing, fever</a:t>
            </a:r>
          </a:p>
          <a:p>
            <a:pPr lvl="1"/>
            <a:r>
              <a:rPr lang="en-US" altLang="en-US" sz="2000" dirty="0"/>
              <a:t>malaise, irritability</a:t>
            </a:r>
          </a:p>
          <a:p>
            <a:pPr lvl="1"/>
            <a:r>
              <a:rPr lang="en-US" altLang="en-US" sz="2000" dirty="0"/>
              <a:t>weight loss, anorexia</a:t>
            </a:r>
            <a:endParaRPr lang="en-US" altLang="en-US" dirty="0"/>
          </a:p>
          <a:p>
            <a:r>
              <a:rPr lang="en-US" altLang="en-US" sz="2400" dirty="0"/>
              <a:t>Bone or Marrow metastases</a:t>
            </a:r>
          </a:p>
          <a:p>
            <a:pPr lvl="1"/>
            <a:r>
              <a:rPr lang="en-US" altLang="en-US" sz="2000" dirty="0"/>
              <a:t>Pain: ill-defined (40%)</a:t>
            </a:r>
          </a:p>
          <a:p>
            <a:pPr lvl="1"/>
            <a:r>
              <a:rPr lang="en-US" altLang="en-US" sz="2000" dirty="0"/>
              <a:t>Proptosis; “Raccoon Eyes”</a:t>
            </a:r>
          </a:p>
          <a:p>
            <a:r>
              <a:rPr lang="en-US" altLang="en-US" sz="2400" dirty="0"/>
              <a:t>Respiratory distress</a:t>
            </a:r>
          </a:p>
          <a:p>
            <a:pPr lvl="1"/>
            <a:r>
              <a:rPr lang="en-US" altLang="en-US" sz="2000" dirty="0"/>
              <a:t>Restrictive disease due to liver enlargement/mass</a:t>
            </a:r>
          </a:p>
          <a:p>
            <a:pPr lvl="1"/>
            <a:r>
              <a:rPr lang="en-US" altLang="en-US" sz="2000" dirty="0"/>
              <a:t>Effusions (lymphatic or malignant)</a:t>
            </a:r>
          </a:p>
          <a:p>
            <a:r>
              <a:rPr lang="en-US" altLang="en-US" sz="2400" dirty="0"/>
              <a:t>Skin nodules</a:t>
            </a:r>
          </a:p>
          <a:p>
            <a:endParaRPr lang="en-US" altLang="en-US" sz="2400" dirty="0"/>
          </a:p>
        </p:txBody>
      </p:sp>
      <p:sp>
        <p:nvSpPr>
          <p:cNvPr id="31747" name="Title 1">
            <a:extLst>
              <a:ext uri="{FF2B5EF4-FFF2-40B4-BE49-F238E27FC236}">
                <a16:creationId xmlns:a16="http://schemas.microsoft.com/office/drawing/2014/main" xmlns="" id="{09B1F659-F1D2-4C4D-9086-18B35AE3B7F7}"/>
              </a:ext>
            </a:extLst>
          </p:cNvPr>
          <p:cNvSpPr>
            <a:spLocks noGrp="1"/>
          </p:cNvSpPr>
          <p:nvPr>
            <p:ph type="title"/>
          </p:nvPr>
        </p:nvSpPr>
        <p:spPr>
          <a:xfrm>
            <a:off x="609597" y="167392"/>
            <a:ext cx="10515600" cy="1325563"/>
          </a:xfrm>
        </p:spPr>
        <p:txBody>
          <a:bodyPr/>
          <a:lstStyle/>
          <a:p>
            <a:pPr algn="l"/>
            <a:r>
              <a:rPr lang="en-US" altLang="en-US" sz="3600" dirty="0"/>
              <a:t>Clinical</a:t>
            </a:r>
            <a:r>
              <a:rPr lang="en-US" altLang="en-US" sz="3200" dirty="0"/>
              <a:t> findings of neuroblastoma </a:t>
            </a:r>
          </a:p>
        </p:txBody>
      </p:sp>
      <p:sp>
        <p:nvSpPr>
          <p:cNvPr id="5" name="Rectangle 3">
            <a:extLst>
              <a:ext uri="{FF2B5EF4-FFF2-40B4-BE49-F238E27FC236}">
                <a16:creationId xmlns:a16="http://schemas.microsoft.com/office/drawing/2014/main" xmlns="" id="{F1D2ADE5-31F8-F048-81AD-5AF87F9ABC87}"/>
              </a:ext>
            </a:extLst>
          </p:cNvPr>
          <p:cNvSpPr txBox="1">
            <a:spLocks noChangeArrowheads="1"/>
          </p:cNvSpPr>
          <p:nvPr/>
        </p:nvSpPr>
        <p:spPr>
          <a:xfrm>
            <a:off x="461206" y="830174"/>
            <a:ext cx="10663992" cy="14798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endParaRPr lang="en-US" sz="2400" dirty="0">
              <a:ea typeface="ＭＳ Ｐゴシック" charset="0"/>
            </a:endParaRPr>
          </a:p>
          <a:p>
            <a:pPr>
              <a:buFont typeface="Arial" charset="0"/>
              <a:buChar char="•"/>
              <a:defRPr/>
            </a:pPr>
            <a:r>
              <a:rPr lang="en-US" sz="2400" dirty="0">
                <a:ea typeface="ＭＳ Ｐゴシック" charset="0"/>
              </a:rPr>
              <a:t>Heterogenous disease with presentation ranging from coincidental finding to symptoms based on site of primary or metastatic disease</a:t>
            </a:r>
          </a:p>
        </p:txBody>
      </p:sp>
      <p:sp>
        <p:nvSpPr>
          <p:cNvPr id="6" name="Rectangle 5"/>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4003144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xmlns="" id="{1A3DC54E-F368-4F40-982B-E9338AE8BE9F}"/>
              </a:ext>
            </a:extLst>
          </p:cNvPr>
          <p:cNvSpPr>
            <a:spLocks noGrp="1"/>
          </p:cNvSpPr>
          <p:nvPr>
            <p:ph type="title"/>
          </p:nvPr>
        </p:nvSpPr>
        <p:spPr>
          <a:xfrm>
            <a:off x="862263" y="304800"/>
            <a:ext cx="8229600" cy="1143000"/>
          </a:xfrm>
        </p:spPr>
        <p:txBody>
          <a:bodyPr>
            <a:normAutofit/>
          </a:bodyPr>
          <a:lstStyle/>
          <a:p>
            <a:pPr algn="l"/>
            <a:r>
              <a:rPr lang="en-US" altLang="en-US" sz="3200" dirty="0"/>
              <a:t>Syndromes associated with </a:t>
            </a:r>
            <a:r>
              <a:rPr lang="en-US" altLang="en-US" sz="3200" dirty="0" err="1"/>
              <a:t>neuroblastic</a:t>
            </a:r>
            <a:r>
              <a:rPr lang="en-US" altLang="en-US" sz="3200" dirty="0"/>
              <a:t> tumors</a:t>
            </a:r>
          </a:p>
        </p:txBody>
      </p:sp>
      <p:sp>
        <p:nvSpPr>
          <p:cNvPr id="34818" name="Content Placeholder 2">
            <a:extLst>
              <a:ext uri="{FF2B5EF4-FFF2-40B4-BE49-F238E27FC236}">
                <a16:creationId xmlns:a16="http://schemas.microsoft.com/office/drawing/2014/main" xmlns="" id="{A8832D0C-6464-BF4A-A861-19A62587E363}"/>
              </a:ext>
            </a:extLst>
          </p:cNvPr>
          <p:cNvSpPr>
            <a:spLocks noGrp="1"/>
          </p:cNvSpPr>
          <p:nvPr>
            <p:ph idx="1"/>
          </p:nvPr>
        </p:nvSpPr>
        <p:spPr>
          <a:xfrm>
            <a:off x="806114" y="1349458"/>
            <a:ext cx="8686800" cy="4525962"/>
          </a:xfrm>
        </p:spPr>
        <p:txBody>
          <a:bodyPr/>
          <a:lstStyle/>
          <a:p>
            <a:r>
              <a:rPr lang="en-US" altLang="en-US" dirty="0"/>
              <a:t>Opsoclonus Myoclonus Ataxia Syndrome (OMAS)</a:t>
            </a:r>
          </a:p>
          <a:p>
            <a:pPr lvl="1"/>
            <a:r>
              <a:rPr lang="en-US" altLang="en-US" dirty="0"/>
              <a:t>Occurs in approximately 4% NB diagnoses</a:t>
            </a:r>
          </a:p>
          <a:p>
            <a:pPr lvl="1"/>
            <a:r>
              <a:rPr lang="en-US" altLang="en-US" dirty="0"/>
              <a:t>Myoclonic jerking and random eye movement, with or without cerebellar ataxia </a:t>
            </a:r>
          </a:p>
          <a:p>
            <a:pPr lvl="1"/>
            <a:r>
              <a:rPr lang="en-US" altLang="en-US" dirty="0"/>
              <a:t>Associated with favorable NB features</a:t>
            </a:r>
          </a:p>
          <a:p>
            <a:pPr lvl="1"/>
            <a:r>
              <a:rPr lang="en-US" altLang="en-US" dirty="0"/>
              <a:t>Long term neurologic and cognitive deficits, including psychomotor retardation</a:t>
            </a:r>
          </a:p>
          <a:p>
            <a:pPr>
              <a:buFont typeface="Arial" charset="0"/>
              <a:buChar char="•"/>
              <a:defRPr/>
            </a:pPr>
            <a:r>
              <a:rPr lang="en-US" dirty="0">
                <a:ea typeface="ＭＳ Ｐゴシック" charset="0"/>
              </a:rPr>
              <a:t>Kerner-Morrison Syndrome</a:t>
            </a:r>
          </a:p>
          <a:p>
            <a:pPr lvl="1">
              <a:buFont typeface="Arial" charset="0"/>
              <a:buChar char="–"/>
              <a:defRPr/>
            </a:pPr>
            <a:r>
              <a:rPr lang="en-US" dirty="0">
                <a:ea typeface="ＭＳ Ｐゴシック" charset="0"/>
              </a:rPr>
              <a:t>Tumor secretes Vasoactive Intestinal Peptide (VIP) causing intractable secretory diarrhea</a:t>
            </a:r>
          </a:p>
          <a:p>
            <a:pPr lvl="1">
              <a:buFont typeface="Arial" charset="0"/>
              <a:buChar char="–"/>
              <a:defRPr/>
            </a:pPr>
            <a:r>
              <a:rPr lang="en-US" dirty="0">
                <a:ea typeface="ＭＳ Ｐゴシック" charset="0"/>
              </a:rPr>
              <a:t>Tumor resection reduces secretion</a:t>
            </a:r>
          </a:p>
          <a:p>
            <a:pPr lvl="1"/>
            <a:endParaRPr lang="en-US" altLang="en-US" dirty="0"/>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37395382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xmlns="" id="{CAA9C808-0014-2A47-8A02-A1183D1B1DC4}"/>
              </a:ext>
            </a:extLst>
          </p:cNvPr>
          <p:cNvSpPr>
            <a:spLocks noGrp="1" noChangeArrowheads="1"/>
          </p:cNvSpPr>
          <p:nvPr>
            <p:ph type="title"/>
          </p:nvPr>
        </p:nvSpPr>
        <p:spPr>
          <a:xfrm>
            <a:off x="1066797" y="381000"/>
            <a:ext cx="9713497" cy="1143000"/>
          </a:xfrm>
        </p:spPr>
        <p:txBody>
          <a:bodyPr>
            <a:normAutofit/>
          </a:bodyPr>
          <a:lstStyle/>
          <a:p>
            <a:pPr algn="l"/>
            <a:r>
              <a:rPr lang="en-US" altLang="en-US" sz="3200" dirty="0"/>
              <a:t>Imaging modalities to determine the locoregional extent and metastatic spread of neuroblastoma </a:t>
            </a:r>
          </a:p>
        </p:txBody>
      </p:sp>
      <p:sp>
        <p:nvSpPr>
          <p:cNvPr id="34818" name="Rectangle 3">
            <a:extLst>
              <a:ext uri="{FF2B5EF4-FFF2-40B4-BE49-F238E27FC236}">
                <a16:creationId xmlns:a16="http://schemas.microsoft.com/office/drawing/2014/main" xmlns="" id="{08150E11-1A34-3D4C-9480-B7BEE6A4062A}"/>
              </a:ext>
            </a:extLst>
          </p:cNvPr>
          <p:cNvSpPr>
            <a:spLocks noGrp="1" noChangeArrowheads="1"/>
          </p:cNvSpPr>
          <p:nvPr>
            <p:ph type="body" idx="1"/>
          </p:nvPr>
        </p:nvSpPr>
        <p:spPr>
          <a:xfrm>
            <a:off x="1130965" y="1824788"/>
            <a:ext cx="10190751" cy="4114800"/>
          </a:xfrm>
        </p:spPr>
        <p:txBody>
          <a:bodyPr>
            <a:normAutofit/>
          </a:bodyPr>
          <a:lstStyle/>
          <a:p>
            <a:pPr>
              <a:lnSpc>
                <a:spcPct val="90000"/>
              </a:lnSpc>
              <a:buFont typeface="Arial" charset="0"/>
              <a:buChar char="•"/>
              <a:defRPr/>
            </a:pPr>
            <a:r>
              <a:rPr lang="en-US" dirty="0">
                <a:ea typeface="ＭＳ Ｐゴシック" charset="0"/>
              </a:rPr>
              <a:t>Anatomic imaging: CT / MRI scan (spine) </a:t>
            </a:r>
          </a:p>
          <a:p>
            <a:pPr lvl="1">
              <a:lnSpc>
                <a:spcPct val="90000"/>
              </a:lnSpc>
              <a:buFont typeface="Arial" charset="0"/>
              <a:buChar char="–"/>
              <a:defRPr/>
            </a:pPr>
            <a:r>
              <a:rPr lang="en-US" dirty="0">
                <a:ea typeface="ＭＳ Ｐゴシック" charset="0"/>
              </a:rPr>
              <a:t>Primary and nodal metastatic sites</a:t>
            </a:r>
          </a:p>
          <a:p>
            <a:pPr>
              <a:buFont typeface="Arial" charset="0"/>
              <a:buChar char="•"/>
              <a:defRPr/>
            </a:pPr>
            <a:r>
              <a:rPr lang="en-US" dirty="0" err="1">
                <a:ea typeface="ＭＳ Ｐゴシック" charset="0"/>
              </a:rPr>
              <a:t>Radiolabelled-metaiodobenzylguanidine</a:t>
            </a:r>
            <a:r>
              <a:rPr lang="en-US" dirty="0">
                <a:ea typeface="ＭＳ Ｐゴシック" charset="0"/>
              </a:rPr>
              <a:t> (I-123 MIBG)</a:t>
            </a:r>
            <a:r>
              <a:rPr lang="en-US" dirty="0"/>
              <a:t> </a:t>
            </a:r>
          </a:p>
          <a:p>
            <a:pPr lvl="1">
              <a:buFont typeface="Arial" charset="0"/>
              <a:buChar char="•"/>
              <a:defRPr/>
            </a:pPr>
            <a:r>
              <a:rPr lang="en-US" dirty="0">
                <a:ea typeface="ＭＳ Ｐゴシック" charset="0"/>
              </a:rPr>
              <a:t>Norepinephrine transporter present in  90% of neuroblastoma tumors resulting in update of MIBG</a:t>
            </a:r>
          </a:p>
          <a:p>
            <a:pPr lvl="1">
              <a:lnSpc>
                <a:spcPct val="90000"/>
              </a:lnSpc>
              <a:buFont typeface="Arial" charset="0"/>
              <a:buChar char="–"/>
              <a:defRPr/>
            </a:pPr>
            <a:r>
              <a:rPr lang="en-US" dirty="0">
                <a:ea typeface="ＭＳ Ｐゴシック" charset="0"/>
              </a:rPr>
              <a:t>FDG PET if tumor is MIBG non-avid </a:t>
            </a:r>
          </a:p>
          <a:p>
            <a:pPr lvl="1">
              <a:lnSpc>
                <a:spcPct val="90000"/>
              </a:lnSpc>
              <a:buFont typeface="Arial" charset="0"/>
              <a:buChar char="–"/>
              <a:defRPr/>
            </a:pPr>
            <a:r>
              <a:rPr lang="en-US" dirty="0">
                <a:ea typeface="ＭＳ Ｐゴシック" charset="0"/>
              </a:rPr>
              <a:t>Tc99 can be used at diagnosis but no longer used in evaluation of response</a:t>
            </a:r>
          </a:p>
          <a:p>
            <a:pPr marL="457200" lvl="1" indent="0">
              <a:buNone/>
              <a:defRPr/>
            </a:pPr>
            <a:endParaRPr lang="en-US" dirty="0">
              <a:ea typeface="ＭＳ Ｐゴシック" charset="0"/>
            </a:endParaRP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1237348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xmlns="" id="{E41CB827-BD8A-7B42-A5D9-FB5F8AE9E5E0}"/>
              </a:ext>
            </a:extLst>
          </p:cNvPr>
          <p:cNvSpPr>
            <a:spLocks noGrp="1" noChangeArrowheads="1"/>
          </p:cNvSpPr>
          <p:nvPr>
            <p:ph type="title"/>
          </p:nvPr>
        </p:nvSpPr>
        <p:spPr>
          <a:xfrm>
            <a:off x="994610" y="304800"/>
            <a:ext cx="8229600" cy="1143000"/>
          </a:xfrm>
        </p:spPr>
        <p:txBody>
          <a:bodyPr>
            <a:normAutofit/>
          </a:bodyPr>
          <a:lstStyle/>
          <a:p>
            <a:r>
              <a:rPr lang="en-US" altLang="en-US" sz="3600" dirty="0"/>
              <a:t>Diagnostic Imaging</a:t>
            </a:r>
          </a:p>
        </p:txBody>
      </p:sp>
      <p:grpSp>
        <p:nvGrpSpPr>
          <p:cNvPr id="37890" name="Group 9">
            <a:extLst>
              <a:ext uri="{FF2B5EF4-FFF2-40B4-BE49-F238E27FC236}">
                <a16:creationId xmlns:a16="http://schemas.microsoft.com/office/drawing/2014/main" xmlns="" id="{633ACF74-E839-024E-821E-FCA22BB98C30}"/>
              </a:ext>
            </a:extLst>
          </p:cNvPr>
          <p:cNvGrpSpPr>
            <a:grpSpLocks/>
          </p:cNvGrpSpPr>
          <p:nvPr/>
        </p:nvGrpSpPr>
        <p:grpSpPr bwMode="auto">
          <a:xfrm>
            <a:off x="8153400" y="1492250"/>
            <a:ext cx="1981200" cy="4603750"/>
            <a:chOff x="3363" y="988"/>
            <a:chExt cx="1581" cy="3188"/>
          </a:xfrm>
        </p:grpSpPr>
        <p:pic>
          <p:nvPicPr>
            <p:cNvPr id="37896" name="Picture 7">
              <a:extLst>
                <a:ext uri="{FF2B5EF4-FFF2-40B4-BE49-F238E27FC236}">
                  <a16:creationId xmlns:a16="http://schemas.microsoft.com/office/drawing/2014/main" xmlns="" id="{E0F5256D-809B-EB4F-A97E-9C02D6970E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3" y="988"/>
              <a:ext cx="1581" cy="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8">
              <a:extLst>
                <a:ext uri="{FF2B5EF4-FFF2-40B4-BE49-F238E27FC236}">
                  <a16:creationId xmlns:a16="http://schemas.microsoft.com/office/drawing/2014/main" xmlns="" id="{D3840FF5-28BB-8949-BA13-7D373F86E8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2" y="2592"/>
              <a:ext cx="1562" cy="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37891" name="Object 2">
            <a:extLst>
              <a:ext uri="{FF2B5EF4-FFF2-40B4-BE49-F238E27FC236}">
                <a16:creationId xmlns:a16="http://schemas.microsoft.com/office/drawing/2014/main" xmlns="" id="{A27732C6-9081-3544-B9DC-EC7C22DE6202}"/>
              </a:ext>
            </a:extLst>
          </p:cNvPr>
          <p:cNvGraphicFramePr>
            <a:graphicFrameLocks noChangeAspect="1"/>
          </p:cNvGraphicFramePr>
          <p:nvPr>
            <p:extLst>
              <p:ext uri="{D42A27DB-BD31-4B8C-83A1-F6EECF244321}">
                <p14:modId xmlns:p14="http://schemas.microsoft.com/office/powerpoint/2010/main" val="3987419593"/>
              </p:ext>
            </p:extLst>
          </p:nvPr>
        </p:nvGraphicFramePr>
        <p:xfrm>
          <a:off x="5563813" y="1514754"/>
          <a:ext cx="1692275" cy="4154488"/>
        </p:xfrm>
        <a:graphic>
          <a:graphicData uri="http://schemas.openxmlformats.org/presentationml/2006/ole">
            <mc:AlternateContent xmlns:mc="http://schemas.openxmlformats.org/markup-compatibility/2006">
              <mc:Choice xmlns:v="urn:schemas-microsoft-com:vml" Requires="v">
                <p:oleObj spid="_x0000_s169014" name="Photo Editor Photo" r:id="rId5" imgW="1517650" imgH="3727450" progId="">
                  <p:embed/>
                </p:oleObj>
              </mc:Choice>
              <mc:Fallback>
                <p:oleObj name="Photo Editor Photo" r:id="rId5" imgW="1517650" imgH="3727450" progId="">
                  <p:embed/>
                  <p:pic>
                    <p:nvPicPr>
                      <p:cNvPr id="37891" name="Object 2">
                        <a:extLst>
                          <a:ext uri="{FF2B5EF4-FFF2-40B4-BE49-F238E27FC236}">
                            <a16:creationId xmlns:a16="http://schemas.microsoft.com/office/drawing/2014/main" xmlns="" id="{A27732C6-9081-3544-B9DC-EC7C22DE62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3813" y="1514754"/>
                        <a:ext cx="1692275" cy="415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pic>
        <p:nvPicPr>
          <p:cNvPr id="37892" name="Picture 2">
            <a:extLst>
              <a:ext uri="{FF2B5EF4-FFF2-40B4-BE49-F238E27FC236}">
                <a16:creationId xmlns:a16="http://schemas.microsoft.com/office/drawing/2014/main" xmlns="" id="{0E61D1AF-0EB7-7E4F-B246-0F068EEB5E42}"/>
              </a:ext>
            </a:extLst>
          </p:cNvPr>
          <p:cNvPicPr>
            <a:picLocks noGrp="1" noChangeAspect="1" noChangeArrowheads="1"/>
          </p:cNvPicPr>
          <p:nvPr>
            <p:ph/>
          </p:nvPr>
        </p:nvPicPr>
        <p:blipFill>
          <a:blip r:embed="rId7">
            <a:extLst>
              <a:ext uri="{28A0092B-C50C-407E-A947-70E740481C1C}">
                <a14:useLocalDpi xmlns:a14="http://schemas.microsoft.com/office/drawing/2010/main" val="0"/>
              </a:ext>
            </a:extLst>
          </a:blip>
          <a:srcRect/>
          <a:stretch>
            <a:fillRect/>
          </a:stretch>
        </p:blipFill>
        <p:spPr>
          <a:xfrm>
            <a:off x="994610" y="1675683"/>
            <a:ext cx="3695700" cy="3276600"/>
          </a:xfrm>
        </p:spPr>
      </p:pic>
      <p:sp>
        <p:nvSpPr>
          <p:cNvPr id="37893" name="TextBox 8">
            <a:extLst>
              <a:ext uri="{FF2B5EF4-FFF2-40B4-BE49-F238E27FC236}">
                <a16:creationId xmlns:a16="http://schemas.microsoft.com/office/drawing/2014/main" xmlns="" id="{5E96C79D-E21A-F146-A9C1-6EECD086693E}"/>
              </a:ext>
            </a:extLst>
          </p:cNvPr>
          <p:cNvSpPr txBox="1">
            <a:spLocks noChangeArrowheads="1"/>
          </p:cNvSpPr>
          <p:nvPr/>
        </p:nvSpPr>
        <p:spPr bwMode="auto">
          <a:xfrm>
            <a:off x="1668379" y="5180166"/>
            <a:ext cx="19729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1800" dirty="0"/>
              <a:t>CT adrenal primary</a:t>
            </a:r>
          </a:p>
        </p:txBody>
      </p:sp>
      <p:sp>
        <p:nvSpPr>
          <p:cNvPr id="37894" name="TextBox 9">
            <a:extLst>
              <a:ext uri="{FF2B5EF4-FFF2-40B4-BE49-F238E27FC236}">
                <a16:creationId xmlns:a16="http://schemas.microsoft.com/office/drawing/2014/main" xmlns="" id="{0EF898C3-B694-F841-A209-44F652F66783}"/>
              </a:ext>
            </a:extLst>
          </p:cNvPr>
          <p:cNvSpPr txBox="1">
            <a:spLocks noChangeArrowheads="1"/>
          </p:cNvSpPr>
          <p:nvPr/>
        </p:nvSpPr>
        <p:spPr bwMode="auto">
          <a:xfrm>
            <a:off x="5815075" y="5791200"/>
            <a:ext cx="11897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1800" dirty="0"/>
              <a:t>I123-MIBG</a:t>
            </a:r>
          </a:p>
        </p:txBody>
      </p:sp>
      <p:sp>
        <p:nvSpPr>
          <p:cNvPr id="37895" name="TextBox 10">
            <a:extLst>
              <a:ext uri="{FF2B5EF4-FFF2-40B4-BE49-F238E27FC236}">
                <a16:creationId xmlns:a16="http://schemas.microsoft.com/office/drawing/2014/main" xmlns="" id="{91410E2C-32C1-6B49-B729-4296C40D809B}"/>
              </a:ext>
            </a:extLst>
          </p:cNvPr>
          <p:cNvSpPr txBox="1">
            <a:spLocks noChangeArrowheads="1"/>
          </p:cNvSpPr>
          <p:nvPr/>
        </p:nvSpPr>
        <p:spPr bwMode="auto">
          <a:xfrm>
            <a:off x="8610601" y="5791200"/>
            <a:ext cx="9925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1800"/>
              <a:t>FDG-PET</a:t>
            </a:r>
          </a:p>
        </p:txBody>
      </p:sp>
      <p:sp>
        <p:nvSpPr>
          <p:cNvPr id="11" name="Rectangle 10"/>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24669315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xmlns="" id="{C80F0C37-7D52-6A41-8A5B-A5A74DEA2D32}"/>
              </a:ext>
            </a:extLst>
          </p:cNvPr>
          <p:cNvSpPr>
            <a:spLocks noGrp="1"/>
          </p:cNvSpPr>
          <p:nvPr>
            <p:ph type="title"/>
          </p:nvPr>
        </p:nvSpPr>
        <p:spPr>
          <a:xfrm>
            <a:off x="802103" y="336883"/>
            <a:ext cx="10483517" cy="1143000"/>
          </a:xfrm>
        </p:spPr>
        <p:txBody>
          <a:bodyPr>
            <a:normAutofit/>
          </a:bodyPr>
          <a:lstStyle/>
          <a:p>
            <a:pPr algn="l"/>
            <a:r>
              <a:rPr lang="en-US" altLang="en-US" sz="3200" dirty="0"/>
              <a:t>Laboratory/pathology studies to determine diagnosis and metastatic spread of neuroblastoma </a:t>
            </a:r>
          </a:p>
        </p:txBody>
      </p:sp>
      <p:sp>
        <p:nvSpPr>
          <p:cNvPr id="38914" name="Content Placeholder 2">
            <a:extLst>
              <a:ext uri="{FF2B5EF4-FFF2-40B4-BE49-F238E27FC236}">
                <a16:creationId xmlns:a16="http://schemas.microsoft.com/office/drawing/2014/main" xmlns="" id="{FD318521-4F68-0D41-AD17-21129CE5862A}"/>
              </a:ext>
            </a:extLst>
          </p:cNvPr>
          <p:cNvSpPr>
            <a:spLocks noGrp="1"/>
          </p:cNvSpPr>
          <p:nvPr>
            <p:ph idx="1"/>
          </p:nvPr>
        </p:nvSpPr>
        <p:spPr>
          <a:xfrm>
            <a:off x="982576" y="1662278"/>
            <a:ext cx="9304424" cy="4525962"/>
          </a:xfrm>
        </p:spPr>
        <p:txBody>
          <a:bodyPr>
            <a:normAutofit lnSpcReduction="10000"/>
          </a:bodyPr>
          <a:lstStyle/>
          <a:p>
            <a:pPr>
              <a:lnSpc>
                <a:spcPct val="90000"/>
              </a:lnSpc>
            </a:pPr>
            <a:r>
              <a:rPr lang="en-US" altLang="en-US" dirty="0"/>
              <a:t>Tumor Biopsy</a:t>
            </a:r>
          </a:p>
          <a:p>
            <a:pPr lvl="1">
              <a:lnSpc>
                <a:spcPct val="90000"/>
              </a:lnSpc>
            </a:pPr>
            <a:r>
              <a:rPr lang="en-US" altLang="en-US" dirty="0"/>
              <a:t>Histologic grading</a:t>
            </a:r>
          </a:p>
          <a:p>
            <a:pPr lvl="1">
              <a:lnSpc>
                <a:spcPct val="90000"/>
              </a:lnSpc>
            </a:pPr>
            <a:r>
              <a:rPr lang="en-US" altLang="en-US" dirty="0"/>
              <a:t>Tumor genetic analysis</a:t>
            </a:r>
          </a:p>
          <a:p>
            <a:pPr>
              <a:lnSpc>
                <a:spcPct val="90000"/>
              </a:lnSpc>
            </a:pPr>
            <a:r>
              <a:rPr lang="en-US" altLang="en-US" dirty="0"/>
              <a:t>Bilateral Bone Marrow aspirate and biopsy</a:t>
            </a:r>
          </a:p>
          <a:p>
            <a:pPr>
              <a:buFont typeface="Arial" charset="0"/>
              <a:buChar char="•"/>
              <a:defRPr/>
            </a:pPr>
            <a:r>
              <a:rPr lang="en-US" dirty="0">
                <a:ea typeface="ＭＳ Ｐゴシック" charset="0"/>
              </a:rPr>
              <a:t>Elevated serum or urine catecholamines metabolites (</a:t>
            </a:r>
            <a:r>
              <a:rPr lang="en-US" dirty="0" err="1">
                <a:ea typeface="ＭＳ Ｐゴシック" charset="0"/>
              </a:rPr>
              <a:t>homovanillic</a:t>
            </a:r>
            <a:r>
              <a:rPr lang="en-US" dirty="0">
                <a:ea typeface="ＭＳ Ｐゴシック" charset="0"/>
              </a:rPr>
              <a:t> acid (HVA) and </a:t>
            </a:r>
            <a:r>
              <a:rPr lang="en-US" dirty="0" err="1">
                <a:ea typeface="ＭＳ Ｐゴシック" charset="0"/>
              </a:rPr>
              <a:t>vanillymandelic</a:t>
            </a:r>
            <a:r>
              <a:rPr lang="en-US" dirty="0">
                <a:ea typeface="ＭＳ Ｐゴシック" charset="0"/>
              </a:rPr>
              <a:t> acid (VMA))</a:t>
            </a:r>
          </a:p>
          <a:p>
            <a:pPr lvl="1">
              <a:buFont typeface="Arial" charset="0"/>
              <a:buChar char="–"/>
              <a:defRPr/>
            </a:pPr>
            <a:r>
              <a:rPr lang="en-US" dirty="0">
                <a:ea typeface="ＭＳ Ｐゴシック" charset="0"/>
              </a:rPr>
              <a:t>Secreted by 90% of neuroblastoma tumors</a:t>
            </a:r>
          </a:p>
          <a:p>
            <a:pPr lvl="1">
              <a:buFont typeface="Arial" charset="0"/>
              <a:buChar char="–"/>
              <a:defRPr/>
            </a:pPr>
            <a:r>
              <a:rPr lang="en-US" altLang="en-US" dirty="0"/>
              <a:t>Diagnosis of neuroblastoma can be made if elevated VMA/HVA AND bone marrow pathology that is consistent with neuroblastoma</a:t>
            </a:r>
            <a:endParaRPr lang="en-US" dirty="0">
              <a:ea typeface="ＭＳ Ｐゴシック" charset="0"/>
            </a:endParaRPr>
          </a:p>
          <a:p>
            <a:pPr>
              <a:buFont typeface="Arial" charset="0"/>
              <a:buChar char="•"/>
              <a:defRPr/>
            </a:pPr>
            <a:r>
              <a:rPr lang="en-US" dirty="0">
                <a:ea typeface="ＭＳ Ｐゴシック" charset="0"/>
              </a:rPr>
              <a:t>Nonspecific markers: elevated neuro—specific enolase (NSE), ferritin, lactic dehydrogenase (LDH)</a:t>
            </a:r>
          </a:p>
          <a:p>
            <a:pPr lvl="1">
              <a:lnSpc>
                <a:spcPct val="90000"/>
              </a:lnSpc>
            </a:pPr>
            <a:endParaRPr lang="en-US" altLang="en-US" dirty="0"/>
          </a:p>
          <a:p>
            <a:pPr>
              <a:lnSpc>
                <a:spcPct val="90000"/>
              </a:lnSpc>
            </a:pPr>
            <a:endParaRPr lang="en-US" altLang="en-US" sz="2400" dirty="0"/>
          </a:p>
          <a:p>
            <a:endParaRPr lang="en-US" altLang="en-US" dirty="0"/>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14819684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xmlns="" id="{05EDED75-B7B1-2D4D-84AA-136FCD15739A}"/>
              </a:ext>
            </a:extLst>
          </p:cNvPr>
          <p:cNvSpPr>
            <a:spLocks noGrp="1"/>
          </p:cNvSpPr>
          <p:nvPr>
            <p:ph type="title"/>
          </p:nvPr>
        </p:nvSpPr>
        <p:spPr>
          <a:xfrm>
            <a:off x="838200" y="136523"/>
            <a:ext cx="10515600" cy="1325563"/>
          </a:xfrm>
        </p:spPr>
        <p:txBody>
          <a:bodyPr>
            <a:normAutofit/>
          </a:bodyPr>
          <a:lstStyle/>
          <a:p>
            <a:pPr algn="l"/>
            <a:r>
              <a:rPr lang="en-US" altLang="en-US" sz="3600" dirty="0"/>
              <a:t>Neuroblastoma in bone marrow</a:t>
            </a:r>
          </a:p>
        </p:txBody>
      </p:sp>
      <p:pic>
        <p:nvPicPr>
          <p:cNvPr id="39938" name="Content Placeholder 3">
            <a:extLst>
              <a:ext uri="{FF2B5EF4-FFF2-40B4-BE49-F238E27FC236}">
                <a16:creationId xmlns:a16="http://schemas.microsoft.com/office/drawing/2014/main" xmlns="" id="{22B096AB-0869-9A44-8107-2D40A80378A8}"/>
              </a:ext>
            </a:extLst>
          </p:cNvPr>
          <p:cNvPicPr>
            <a:picLocks noGrp="1"/>
          </p:cNvPicPr>
          <p:nvPr>
            <p:ph idx="1"/>
          </p:nvPr>
        </p:nvPicPr>
        <p:blipFill>
          <a:blip r:embed="rId2">
            <a:extLst>
              <a:ext uri="{28A0092B-C50C-407E-A947-70E740481C1C}">
                <a14:useLocalDpi xmlns:a14="http://schemas.microsoft.com/office/drawing/2010/main" val="0"/>
              </a:ext>
            </a:extLst>
          </a:blip>
          <a:srcRect t="7980" b="7980"/>
          <a:stretch>
            <a:fillRect/>
          </a:stretch>
        </p:blipFill>
        <p:spPr>
          <a:xfrm>
            <a:off x="6324600" y="1371600"/>
            <a:ext cx="2971800" cy="2057400"/>
          </a:xfrm>
        </p:spPr>
      </p:pic>
      <p:pic>
        <p:nvPicPr>
          <p:cNvPr id="39939" name="Picture 4">
            <a:extLst>
              <a:ext uri="{FF2B5EF4-FFF2-40B4-BE49-F238E27FC236}">
                <a16:creationId xmlns:a16="http://schemas.microsoft.com/office/drawing/2014/main" xmlns="" id="{262DE36C-8AC0-9146-B594-27A0873BB7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371600"/>
            <a:ext cx="2743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Box 5">
            <a:extLst>
              <a:ext uri="{FF2B5EF4-FFF2-40B4-BE49-F238E27FC236}">
                <a16:creationId xmlns:a16="http://schemas.microsoft.com/office/drawing/2014/main" xmlns="" id="{2C790093-2C69-234B-8444-91E226D9E7C7}"/>
              </a:ext>
            </a:extLst>
          </p:cNvPr>
          <p:cNvSpPr txBox="1">
            <a:spLocks noChangeArrowheads="1"/>
          </p:cNvSpPr>
          <p:nvPr/>
        </p:nvSpPr>
        <p:spPr bwMode="auto">
          <a:xfrm>
            <a:off x="2133600" y="3538538"/>
            <a:ext cx="76200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buFont typeface="Arial" panose="020B0604020202020204" pitchFamily="34" charset="0"/>
              <a:buChar char="•"/>
            </a:pPr>
            <a:r>
              <a:rPr lang="en-US" altLang="en-US" sz="2000" dirty="0"/>
              <a:t>Neuroblasts individually are small round cells</a:t>
            </a:r>
          </a:p>
          <a:p>
            <a:pPr lvl="1" eaLnBrk="1" hangingPunct="1">
              <a:buFont typeface="Arial" panose="020B0604020202020204" pitchFamily="34" charset="0"/>
              <a:buChar char="•"/>
            </a:pPr>
            <a:r>
              <a:rPr lang="en-US" altLang="en-US" sz="2000" dirty="0"/>
              <a:t>Often (but not always) larger than small lymphocytes. </a:t>
            </a:r>
          </a:p>
          <a:p>
            <a:pPr eaLnBrk="1" hangingPunct="1">
              <a:buFont typeface="Arial" panose="020B0604020202020204" pitchFamily="34" charset="0"/>
              <a:buChar char="•"/>
            </a:pPr>
            <a:r>
              <a:rPr lang="en-US" altLang="en-US" sz="2000" dirty="0"/>
              <a:t>Cohesive clumps (5 or more cells) of various sizes and can take on polygonal shape </a:t>
            </a:r>
          </a:p>
          <a:p>
            <a:pPr lvl="1" eaLnBrk="1" hangingPunct="1">
              <a:buFont typeface="Arial" panose="020B0604020202020204" pitchFamily="34" charset="0"/>
              <a:buChar char="•"/>
            </a:pPr>
            <a:r>
              <a:rPr lang="en-US" altLang="en-US" sz="2000" dirty="0"/>
              <a:t>HOMER-WRIGHT rosette formation</a:t>
            </a:r>
          </a:p>
          <a:p>
            <a:pPr lvl="1" eaLnBrk="1" hangingPunct="1">
              <a:buFont typeface="Arial" panose="020B0604020202020204" pitchFamily="34" charset="0"/>
              <a:buChar char="•"/>
            </a:pPr>
            <a:r>
              <a:rPr lang="en-US" altLang="en-US" sz="2000" dirty="0"/>
              <a:t>“paving stone pattern”</a:t>
            </a:r>
            <a:endParaRPr lang="en-US" altLang="ja-JP" sz="2000" dirty="0"/>
          </a:p>
          <a:p>
            <a:pPr eaLnBrk="1" hangingPunct="1">
              <a:buFont typeface="Arial" panose="020B0604020202020204" pitchFamily="34" charset="0"/>
              <a:buChar char="•"/>
            </a:pPr>
            <a:r>
              <a:rPr lang="en-US" altLang="en-US" sz="2000" dirty="0"/>
              <a:t>NBL cells may also be found individually without forming clusters or nests (“leukemic pattern”). </a:t>
            </a:r>
          </a:p>
          <a:p>
            <a:pPr eaLnBrk="1" hangingPunct="1">
              <a:buFont typeface="Arial" panose="020B0604020202020204" pitchFamily="34" charset="0"/>
              <a:buChar char="•"/>
            </a:pPr>
            <a:r>
              <a:rPr lang="en-US" altLang="en-US" sz="2000" dirty="0"/>
              <a:t>immunohistochemistry staining (S100, CD56, PGP9.5)</a:t>
            </a:r>
            <a:endParaRPr lang="en-US" altLang="en-US" sz="1800" dirty="0"/>
          </a:p>
        </p:txBody>
      </p:sp>
      <p:sp>
        <p:nvSpPr>
          <p:cNvPr id="6" name="Rectangle 5"/>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10004668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a:t>Neuroblastic</a:t>
            </a:r>
            <a:r>
              <a:rPr lang="en-US" sz="3600" dirty="0"/>
              <a:t> Tumors</a:t>
            </a:r>
          </a:p>
        </p:txBody>
      </p:sp>
      <p:sp>
        <p:nvSpPr>
          <p:cNvPr id="3" name="Content Placeholder 2"/>
          <p:cNvSpPr>
            <a:spLocks noGrp="1"/>
          </p:cNvSpPr>
          <p:nvPr>
            <p:ph idx="1"/>
          </p:nvPr>
        </p:nvSpPr>
        <p:spPr/>
        <p:txBody>
          <a:bodyPr/>
          <a:lstStyle/>
          <a:p>
            <a:pPr marL="514350" indent="-514350">
              <a:buFont typeface="+mj-lt"/>
              <a:buAutoNum type="arabicPeriod"/>
            </a:pPr>
            <a:r>
              <a:rPr lang="en-US" dirty="0">
                <a:solidFill>
                  <a:schemeClr val="accent1">
                    <a:lumMod val="20000"/>
                    <a:lumOff val="80000"/>
                  </a:schemeClr>
                </a:solidFill>
              </a:rPr>
              <a:t>Basic Science and Pathophysiology</a:t>
            </a:r>
          </a:p>
          <a:p>
            <a:pPr marL="514350" indent="-514350">
              <a:buFont typeface="+mj-lt"/>
              <a:buAutoNum type="arabicPeriod"/>
            </a:pPr>
            <a:r>
              <a:rPr lang="en-US" dirty="0">
                <a:solidFill>
                  <a:schemeClr val="accent1">
                    <a:lumMod val="20000"/>
                    <a:lumOff val="80000"/>
                  </a:schemeClr>
                </a:solidFill>
              </a:rPr>
              <a:t>Epidemiology and Risk Assessment</a:t>
            </a:r>
          </a:p>
          <a:p>
            <a:pPr marL="514350" indent="-514350">
              <a:buFont typeface="+mj-lt"/>
              <a:buAutoNum type="arabicPeriod"/>
            </a:pPr>
            <a:r>
              <a:rPr lang="en-US" dirty="0">
                <a:solidFill>
                  <a:schemeClr val="accent1">
                    <a:lumMod val="20000"/>
                    <a:lumOff val="80000"/>
                  </a:schemeClr>
                </a:solidFill>
              </a:rPr>
              <a:t>Diagnosis</a:t>
            </a:r>
          </a:p>
          <a:p>
            <a:pPr marL="514350" indent="-514350">
              <a:buFont typeface="+mj-lt"/>
              <a:buAutoNum type="arabicPeriod"/>
            </a:pPr>
            <a:r>
              <a:rPr lang="en-US" dirty="0"/>
              <a:t>Management and Treatment</a:t>
            </a: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11416305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xmlns="" id="{F75ED189-B76A-E944-BF88-E87B7D23F235}"/>
              </a:ext>
            </a:extLst>
          </p:cNvPr>
          <p:cNvSpPr>
            <a:spLocks noGrp="1"/>
          </p:cNvSpPr>
          <p:nvPr>
            <p:ph type="title"/>
          </p:nvPr>
        </p:nvSpPr>
        <p:spPr/>
        <p:txBody>
          <a:bodyPr>
            <a:normAutofit/>
          </a:bodyPr>
          <a:lstStyle/>
          <a:p>
            <a:pPr algn="l"/>
            <a:r>
              <a:rPr lang="en-US" altLang="en-US" sz="3600" dirty="0"/>
              <a:t>Treatment for LOW RISK neuroblastoma</a:t>
            </a:r>
          </a:p>
        </p:txBody>
      </p:sp>
      <p:sp>
        <p:nvSpPr>
          <p:cNvPr id="49154" name="Content Placeholder 2">
            <a:extLst>
              <a:ext uri="{FF2B5EF4-FFF2-40B4-BE49-F238E27FC236}">
                <a16:creationId xmlns:a16="http://schemas.microsoft.com/office/drawing/2014/main" xmlns="" id="{C11B34AC-7237-304B-B8BF-62FF586A4F42}"/>
              </a:ext>
            </a:extLst>
          </p:cNvPr>
          <p:cNvSpPr>
            <a:spLocks noGrp="1"/>
          </p:cNvSpPr>
          <p:nvPr>
            <p:ph idx="1"/>
          </p:nvPr>
        </p:nvSpPr>
        <p:spPr>
          <a:xfrm>
            <a:off x="926432" y="1447801"/>
            <a:ext cx="9284368" cy="4525963"/>
          </a:xfrm>
        </p:spPr>
        <p:txBody>
          <a:bodyPr>
            <a:normAutofit lnSpcReduction="10000"/>
          </a:bodyPr>
          <a:lstStyle/>
          <a:p>
            <a:r>
              <a:rPr lang="en-US" altLang="en-US" dirty="0"/>
              <a:t>EFS/OS &gt; 90%</a:t>
            </a:r>
          </a:p>
          <a:p>
            <a:r>
              <a:rPr lang="en-US" altLang="en-US" dirty="0"/>
              <a:t>Surgery mainstay of therapy</a:t>
            </a:r>
          </a:p>
          <a:p>
            <a:pPr lvl="1"/>
            <a:r>
              <a:rPr lang="en-US" altLang="en-US" dirty="0"/>
              <a:t>Resection without damage to normal organs</a:t>
            </a:r>
            <a:r>
              <a:rPr lang="en-US" altLang="en-US" sz="2000" dirty="0"/>
              <a:t> </a:t>
            </a:r>
          </a:p>
          <a:p>
            <a:pPr lvl="2"/>
            <a:r>
              <a:rPr lang="en-US" altLang="en-US" dirty="0"/>
              <a:t>Delayed surgery for symptomatic INSS 4s/INRGSS MS</a:t>
            </a:r>
          </a:p>
          <a:p>
            <a:pPr lvl="2"/>
            <a:r>
              <a:rPr lang="en-US" altLang="en-US" b="1" dirty="0"/>
              <a:t>Complete resection not mandatory</a:t>
            </a:r>
          </a:p>
          <a:p>
            <a:r>
              <a:rPr lang="en-US" altLang="en-US" dirty="0"/>
              <a:t>Observation alone without biopsy </a:t>
            </a:r>
          </a:p>
          <a:p>
            <a:pPr lvl="2"/>
            <a:r>
              <a:rPr lang="en-US" altLang="en-US" dirty="0"/>
              <a:t>Infants with small Stage 1/L1 adrenal tumors</a:t>
            </a:r>
          </a:p>
          <a:p>
            <a:pPr lvl="2"/>
            <a:r>
              <a:rPr lang="en-US" altLang="en-US" dirty="0"/>
              <a:t>Ongoing trials to assess observation for additional non-adrenal small L1 tumors </a:t>
            </a:r>
          </a:p>
          <a:p>
            <a:r>
              <a:rPr lang="en-US" altLang="en-US" dirty="0"/>
              <a:t>Chemotherapy for acute life/organ threatening symptoms or recurrence</a:t>
            </a:r>
          </a:p>
          <a:p>
            <a:r>
              <a:rPr lang="en-US" altLang="en-US" dirty="0"/>
              <a:t>Radiation for acute life/organ threatening symptoms</a:t>
            </a: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801538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Neuroblastic</a:t>
            </a:r>
            <a:r>
              <a:rPr lang="en-US" dirty="0"/>
              <a:t>, Pheochromocytoma and Paraganglioma, Renal Tumors of Childhood</a:t>
            </a:r>
          </a:p>
        </p:txBody>
      </p:sp>
      <p:sp>
        <p:nvSpPr>
          <p:cNvPr id="3" name="Content Placeholder 2"/>
          <p:cNvSpPr>
            <a:spLocks noGrp="1"/>
          </p:cNvSpPr>
          <p:nvPr>
            <p:ph idx="1"/>
          </p:nvPr>
        </p:nvSpPr>
        <p:spPr/>
        <p:txBody>
          <a:bodyPr/>
          <a:lstStyle/>
          <a:p>
            <a:pPr marL="514350" indent="-514350">
              <a:buFont typeface="+mj-lt"/>
              <a:buAutoNum type="arabicPeriod"/>
            </a:pPr>
            <a:r>
              <a:rPr lang="en-US" dirty="0"/>
              <a:t>Basic Science and Pathophysiology</a:t>
            </a:r>
          </a:p>
          <a:p>
            <a:pPr marL="514350" indent="-514350">
              <a:buFont typeface="+mj-lt"/>
              <a:buAutoNum type="arabicPeriod"/>
            </a:pPr>
            <a:r>
              <a:rPr lang="en-US" dirty="0"/>
              <a:t>Epidemiology and Risk Assessment</a:t>
            </a:r>
          </a:p>
          <a:p>
            <a:pPr marL="514350" indent="-514350">
              <a:buFont typeface="+mj-lt"/>
              <a:buAutoNum type="arabicPeriod"/>
            </a:pPr>
            <a:r>
              <a:rPr lang="en-US" dirty="0"/>
              <a:t>Diagnosis</a:t>
            </a:r>
          </a:p>
          <a:p>
            <a:pPr marL="514350" indent="-514350">
              <a:buFont typeface="+mj-lt"/>
              <a:buAutoNum type="arabicPeriod"/>
            </a:pPr>
            <a:r>
              <a:rPr lang="en-US" dirty="0"/>
              <a:t>Management and Treatment</a:t>
            </a: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27828495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xmlns="" id="{66B17425-2419-E048-A7B0-1DC9A045F704}"/>
              </a:ext>
            </a:extLst>
          </p:cNvPr>
          <p:cNvSpPr>
            <a:spLocks noGrp="1"/>
          </p:cNvSpPr>
          <p:nvPr>
            <p:ph type="title"/>
          </p:nvPr>
        </p:nvSpPr>
        <p:spPr>
          <a:xfrm>
            <a:off x="862262" y="324854"/>
            <a:ext cx="10050380" cy="1143000"/>
          </a:xfrm>
        </p:spPr>
        <p:txBody>
          <a:bodyPr>
            <a:normAutofit/>
          </a:bodyPr>
          <a:lstStyle/>
          <a:p>
            <a:pPr algn="l"/>
            <a:r>
              <a:rPr lang="en-US" altLang="en-US" sz="3600" dirty="0"/>
              <a:t>Treatment for INTERMEDIATE RISK Neuroblastoma</a:t>
            </a:r>
          </a:p>
        </p:txBody>
      </p:sp>
      <p:sp>
        <p:nvSpPr>
          <p:cNvPr id="50178" name="Content Placeholder 2">
            <a:extLst>
              <a:ext uri="{FF2B5EF4-FFF2-40B4-BE49-F238E27FC236}">
                <a16:creationId xmlns:a16="http://schemas.microsoft.com/office/drawing/2014/main" xmlns="" id="{CC51E516-F359-714D-8F1C-1E58C25C8CA2}"/>
              </a:ext>
            </a:extLst>
          </p:cNvPr>
          <p:cNvSpPr>
            <a:spLocks noGrp="1"/>
          </p:cNvSpPr>
          <p:nvPr>
            <p:ph idx="1"/>
          </p:nvPr>
        </p:nvSpPr>
        <p:spPr>
          <a:xfrm>
            <a:off x="862261" y="1383633"/>
            <a:ext cx="8991601" cy="4525963"/>
          </a:xfrm>
        </p:spPr>
        <p:txBody>
          <a:bodyPr>
            <a:normAutofit fontScale="92500" lnSpcReduction="20000"/>
          </a:bodyPr>
          <a:lstStyle/>
          <a:p>
            <a:r>
              <a:rPr lang="en-US" altLang="en-US" sz="3000" dirty="0"/>
              <a:t>EFS &gt;85%/OS &gt; 90%</a:t>
            </a:r>
          </a:p>
          <a:p>
            <a:r>
              <a:rPr lang="en-US" altLang="en-US" sz="3000" dirty="0"/>
              <a:t>Surgery</a:t>
            </a:r>
          </a:p>
          <a:p>
            <a:pPr lvl="1"/>
            <a:r>
              <a:rPr lang="en-US" altLang="en-US" dirty="0"/>
              <a:t>Upfront biopsy for genetic and histology data</a:t>
            </a:r>
          </a:p>
          <a:p>
            <a:pPr lvl="1"/>
            <a:r>
              <a:rPr lang="en-US" altLang="en-US" dirty="0"/>
              <a:t>Delayed resection to achieve ≥50% reduction primary tumor size; </a:t>
            </a:r>
            <a:r>
              <a:rPr lang="en-US" altLang="en-US" b="1" dirty="0"/>
              <a:t>Complete resection NOT mandatory</a:t>
            </a:r>
          </a:p>
          <a:p>
            <a:r>
              <a:rPr lang="en-US" altLang="en-US" sz="3000" dirty="0"/>
              <a:t>Chemotherapy Multi-agent; 2 – 8 cycles</a:t>
            </a:r>
          </a:p>
          <a:p>
            <a:pPr lvl="1"/>
            <a:r>
              <a:rPr lang="en-US" altLang="en-US" dirty="0"/>
              <a:t>Vincristine, carboplatin, cyclophosphamide, doxorubicin</a:t>
            </a:r>
          </a:p>
          <a:p>
            <a:pPr lvl="1"/>
            <a:r>
              <a:rPr lang="en-US" altLang="en-US" dirty="0"/>
              <a:t>Duration based on response: ≥50% reduction primary tumor and resolution of metastatic disease</a:t>
            </a:r>
          </a:p>
          <a:p>
            <a:pPr lvl="1"/>
            <a:r>
              <a:rPr lang="en-US" altLang="en-US" dirty="0"/>
              <a:t>Longer duration if unfavorable histology, tumor SCA or tumor diploid  (at least 4, up to 8 if combined with Stage 4/INRGSS M disease)</a:t>
            </a:r>
          </a:p>
          <a:p>
            <a:r>
              <a:rPr lang="en-US" altLang="en-US" sz="3000" dirty="0"/>
              <a:t>Radiation</a:t>
            </a:r>
            <a:r>
              <a:rPr lang="en-US" altLang="en-US" dirty="0"/>
              <a:t> </a:t>
            </a:r>
          </a:p>
          <a:p>
            <a:pPr lvl="1"/>
            <a:r>
              <a:rPr lang="en-US" altLang="en-US" dirty="0"/>
              <a:t>Reserved for acute life/organ threatening symptoms</a:t>
            </a: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17156972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26">
            <a:extLst>
              <a:ext uri="{FF2B5EF4-FFF2-40B4-BE49-F238E27FC236}">
                <a16:creationId xmlns:a16="http://schemas.microsoft.com/office/drawing/2014/main" xmlns="" id="{017E7B26-D445-6A47-8514-D0B89B23DDA8}"/>
              </a:ext>
            </a:extLst>
          </p:cNvPr>
          <p:cNvSpPr txBox="1">
            <a:spLocks noChangeArrowheads="1"/>
          </p:cNvSpPr>
          <p:nvPr/>
        </p:nvSpPr>
        <p:spPr bwMode="auto">
          <a:xfrm>
            <a:off x="1676400" y="3581401"/>
            <a:ext cx="2992438" cy="1230313"/>
          </a:xfrm>
          <a:prstGeom prst="rect">
            <a:avLst/>
          </a:prstGeom>
          <a:solidFill>
            <a:srgbClr val="FFFFFF"/>
          </a:solidFill>
          <a:ln w="9525">
            <a:solidFill>
              <a:schemeClr val="tx1"/>
            </a:solidFill>
            <a:miter lim="800000"/>
            <a:headEnd/>
            <a:tailEnd/>
          </a:ln>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1800" b="1">
                <a:solidFill>
                  <a:srgbClr val="FF0000"/>
                </a:solidFill>
                <a:latin typeface="Helvetica" pitchFamily="2" charset="0"/>
              </a:rPr>
              <a:t>Induction: </a:t>
            </a:r>
          </a:p>
          <a:p>
            <a:pPr eaLnBrk="1" hangingPunct="1"/>
            <a:r>
              <a:rPr lang="en-US" altLang="en-US" sz="1800">
                <a:solidFill>
                  <a:srgbClr val="000000"/>
                </a:solidFill>
                <a:latin typeface="Helvetica" pitchFamily="2" charset="0"/>
              </a:rPr>
              <a:t>Multi-Agent Chemotherapy;</a:t>
            </a:r>
          </a:p>
          <a:p>
            <a:pPr eaLnBrk="1" hangingPunct="1"/>
            <a:r>
              <a:rPr lang="en-US" altLang="en-US" sz="1800">
                <a:solidFill>
                  <a:srgbClr val="000000"/>
                </a:solidFill>
                <a:latin typeface="Helvetica" pitchFamily="2" charset="0"/>
              </a:rPr>
              <a:t>Stem Cell Collection;</a:t>
            </a:r>
          </a:p>
          <a:p>
            <a:pPr eaLnBrk="1" hangingPunct="1"/>
            <a:r>
              <a:rPr lang="en-US" altLang="en-US" sz="1800">
                <a:solidFill>
                  <a:srgbClr val="000000"/>
                </a:solidFill>
                <a:latin typeface="Helvetica" pitchFamily="2" charset="0"/>
              </a:rPr>
              <a:t>Surgery </a:t>
            </a:r>
          </a:p>
        </p:txBody>
      </p:sp>
      <p:sp>
        <p:nvSpPr>
          <p:cNvPr id="27" name="Text Box 27">
            <a:extLst>
              <a:ext uri="{FF2B5EF4-FFF2-40B4-BE49-F238E27FC236}">
                <a16:creationId xmlns:a16="http://schemas.microsoft.com/office/drawing/2014/main" xmlns="" id="{B88B1E9B-C0FE-9641-AD19-C08DE889235C}"/>
              </a:ext>
            </a:extLst>
          </p:cNvPr>
          <p:cNvSpPr txBox="1">
            <a:spLocks noChangeArrowheads="1"/>
          </p:cNvSpPr>
          <p:nvPr/>
        </p:nvSpPr>
        <p:spPr bwMode="auto">
          <a:xfrm>
            <a:off x="4724400" y="3581401"/>
            <a:ext cx="2971800" cy="1477328"/>
          </a:xfrm>
          <a:prstGeom prst="rect">
            <a:avLst/>
          </a:prstGeom>
          <a:solidFill>
            <a:srgbClr val="FFFFFF"/>
          </a:solidFill>
          <a:ln w="9525">
            <a:solidFill>
              <a:schemeClr val="tx1"/>
            </a:solidFill>
            <a:miter lim="800000"/>
            <a:headEnd/>
            <a:tailEnd/>
          </a:ln>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1800" b="1" dirty="0">
                <a:solidFill>
                  <a:srgbClr val="FF0000"/>
                </a:solidFill>
                <a:latin typeface="Helvetica" pitchFamily="2" charset="0"/>
              </a:rPr>
              <a:t>Consolidation:</a:t>
            </a:r>
          </a:p>
          <a:p>
            <a:pPr eaLnBrk="1" hangingPunct="1"/>
            <a:r>
              <a:rPr lang="en-US" altLang="en-US" sz="1800" dirty="0">
                <a:solidFill>
                  <a:srgbClr val="000000"/>
                </a:solidFill>
                <a:latin typeface="Helvetica" pitchFamily="2" charset="0"/>
              </a:rPr>
              <a:t>High dose chemotherapy and autologous PBSC rescue; External Beam Radiotherapy</a:t>
            </a:r>
          </a:p>
        </p:txBody>
      </p:sp>
      <p:grpSp>
        <p:nvGrpSpPr>
          <p:cNvPr id="51203" name="Group 30">
            <a:extLst>
              <a:ext uri="{FF2B5EF4-FFF2-40B4-BE49-F238E27FC236}">
                <a16:creationId xmlns:a16="http://schemas.microsoft.com/office/drawing/2014/main" xmlns="" id="{3B3C609C-EECC-7146-8541-91D0CD950764}"/>
              </a:ext>
            </a:extLst>
          </p:cNvPr>
          <p:cNvGrpSpPr>
            <a:grpSpLocks/>
          </p:cNvGrpSpPr>
          <p:nvPr/>
        </p:nvGrpSpPr>
        <p:grpSpPr bwMode="auto">
          <a:xfrm>
            <a:off x="1828800" y="1792706"/>
            <a:ext cx="8077200" cy="1514058"/>
            <a:chOff x="304800" y="3011890"/>
            <a:chExt cx="8077200" cy="1514688"/>
          </a:xfrm>
        </p:grpSpPr>
        <p:sp>
          <p:nvSpPr>
            <p:cNvPr id="51209" name="Line 28">
              <a:extLst>
                <a:ext uri="{FF2B5EF4-FFF2-40B4-BE49-F238E27FC236}">
                  <a16:creationId xmlns:a16="http://schemas.microsoft.com/office/drawing/2014/main" xmlns="" id="{B3A5983D-FC2B-C04F-82F2-861130EA8F1C}"/>
                </a:ext>
              </a:extLst>
            </p:cNvPr>
            <p:cNvSpPr>
              <a:spLocks noChangeShapeType="1"/>
            </p:cNvSpPr>
            <p:nvPr/>
          </p:nvSpPr>
          <p:spPr bwMode="auto">
            <a:xfrm flipV="1">
              <a:off x="990600" y="3761601"/>
              <a:ext cx="5410200" cy="31750"/>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lIns="0" anchorCtr="1"/>
            <a:lstStyle/>
            <a:p>
              <a:endParaRPr lang="en-US"/>
            </a:p>
          </p:txBody>
        </p:sp>
        <p:sp>
          <p:nvSpPr>
            <p:cNvPr id="51210" name="AutoShape 3">
              <a:extLst>
                <a:ext uri="{FF2B5EF4-FFF2-40B4-BE49-F238E27FC236}">
                  <a16:creationId xmlns:a16="http://schemas.microsoft.com/office/drawing/2014/main" xmlns="" id="{53BBE12C-9EA8-1147-8DCE-3AF7A9A011AD}"/>
                </a:ext>
              </a:extLst>
            </p:cNvPr>
            <p:cNvSpPr>
              <a:spLocks noChangeArrowheads="1"/>
            </p:cNvSpPr>
            <p:nvPr/>
          </p:nvSpPr>
          <p:spPr bwMode="auto">
            <a:xfrm>
              <a:off x="685800" y="3425051"/>
              <a:ext cx="152400" cy="609600"/>
            </a:xfrm>
            <a:prstGeom prst="flowChartProcess">
              <a:avLst/>
            </a:prstGeom>
            <a:solidFill>
              <a:srgbClr val="00B050"/>
            </a:solidFill>
            <a:ln w="9525">
              <a:solidFill>
                <a:schemeClr val="tx1"/>
              </a:solidFill>
              <a:miter lim="800000"/>
              <a:headEnd/>
              <a:tailEnd/>
            </a:ln>
          </p:spPr>
          <p:txBody>
            <a:bodyPr wrap="none"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endParaRPr lang="en-US" altLang="en-US" sz="1800"/>
            </a:p>
          </p:txBody>
        </p:sp>
        <p:sp>
          <p:nvSpPr>
            <p:cNvPr id="51211" name="AutoShape 4">
              <a:extLst>
                <a:ext uri="{FF2B5EF4-FFF2-40B4-BE49-F238E27FC236}">
                  <a16:creationId xmlns:a16="http://schemas.microsoft.com/office/drawing/2014/main" xmlns="" id="{FC9A2F26-9C59-1E45-82C3-7DB34EA39294}"/>
                </a:ext>
              </a:extLst>
            </p:cNvPr>
            <p:cNvSpPr>
              <a:spLocks noChangeArrowheads="1"/>
            </p:cNvSpPr>
            <p:nvPr/>
          </p:nvSpPr>
          <p:spPr bwMode="auto">
            <a:xfrm>
              <a:off x="1371600" y="3425051"/>
              <a:ext cx="152400" cy="609600"/>
            </a:xfrm>
            <a:prstGeom prst="flowChartProcess">
              <a:avLst/>
            </a:prstGeom>
            <a:solidFill>
              <a:srgbClr val="FF3300"/>
            </a:solidFill>
            <a:ln w="9525">
              <a:solidFill>
                <a:schemeClr val="tx1"/>
              </a:solidFill>
              <a:miter lim="800000"/>
              <a:headEnd/>
              <a:tailEnd/>
            </a:ln>
          </p:spPr>
          <p:txBody>
            <a:bodyPr wrap="none"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endParaRPr lang="en-US" altLang="en-US" sz="1800"/>
            </a:p>
          </p:txBody>
        </p:sp>
        <p:sp>
          <p:nvSpPr>
            <p:cNvPr id="51212" name="AutoShape 5">
              <a:extLst>
                <a:ext uri="{FF2B5EF4-FFF2-40B4-BE49-F238E27FC236}">
                  <a16:creationId xmlns:a16="http://schemas.microsoft.com/office/drawing/2014/main" xmlns="" id="{A49A2EE2-F7B7-9843-95B7-485AC63CE64D}"/>
                </a:ext>
              </a:extLst>
            </p:cNvPr>
            <p:cNvSpPr>
              <a:spLocks noChangeArrowheads="1"/>
            </p:cNvSpPr>
            <p:nvPr/>
          </p:nvSpPr>
          <p:spPr bwMode="auto">
            <a:xfrm>
              <a:off x="1676400" y="3425051"/>
              <a:ext cx="152400" cy="609600"/>
            </a:xfrm>
            <a:prstGeom prst="flowChartProcess">
              <a:avLst/>
            </a:prstGeom>
            <a:solidFill>
              <a:srgbClr val="FFFFFF"/>
            </a:solidFill>
            <a:ln w="9525">
              <a:solidFill>
                <a:schemeClr val="tx1"/>
              </a:solidFill>
              <a:miter lim="800000"/>
              <a:headEnd/>
              <a:tailEnd/>
            </a:ln>
          </p:spPr>
          <p:txBody>
            <a:bodyPr wrap="none"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endParaRPr lang="en-US" altLang="en-US" sz="1800"/>
            </a:p>
          </p:txBody>
        </p:sp>
        <p:sp>
          <p:nvSpPr>
            <p:cNvPr id="51214" name="AutoShape 7">
              <a:extLst>
                <a:ext uri="{FF2B5EF4-FFF2-40B4-BE49-F238E27FC236}">
                  <a16:creationId xmlns:a16="http://schemas.microsoft.com/office/drawing/2014/main" xmlns="" id="{60F8218A-8793-A544-AD80-27399809BE83}"/>
                </a:ext>
              </a:extLst>
            </p:cNvPr>
            <p:cNvSpPr>
              <a:spLocks noChangeArrowheads="1"/>
            </p:cNvSpPr>
            <p:nvPr/>
          </p:nvSpPr>
          <p:spPr bwMode="auto">
            <a:xfrm>
              <a:off x="1981200" y="3425051"/>
              <a:ext cx="152400" cy="609600"/>
            </a:xfrm>
            <a:prstGeom prst="flowChartProcess">
              <a:avLst/>
            </a:prstGeom>
            <a:solidFill>
              <a:srgbClr val="FF3300"/>
            </a:solidFill>
            <a:ln w="9525">
              <a:solidFill>
                <a:schemeClr val="tx1"/>
              </a:solidFill>
              <a:miter lim="800000"/>
              <a:headEnd/>
              <a:tailEnd/>
            </a:ln>
          </p:spPr>
          <p:txBody>
            <a:bodyPr wrap="none"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endParaRPr lang="en-US" altLang="en-US" sz="1800"/>
            </a:p>
          </p:txBody>
        </p:sp>
        <p:sp>
          <p:nvSpPr>
            <p:cNvPr id="11" name="Rectangle 9">
              <a:extLst>
                <a:ext uri="{FF2B5EF4-FFF2-40B4-BE49-F238E27FC236}">
                  <a16:creationId xmlns:a16="http://schemas.microsoft.com/office/drawing/2014/main" xmlns="" id="{A5C4B4D8-041B-1643-8B92-1D42FE95DD7E}"/>
                </a:ext>
              </a:extLst>
            </p:cNvPr>
            <p:cNvSpPr>
              <a:spLocks noChangeArrowheads="1"/>
            </p:cNvSpPr>
            <p:nvPr/>
          </p:nvSpPr>
          <p:spPr bwMode="auto">
            <a:xfrm>
              <a:off x="3352800" y="3276695"/>
              <a:ext cx="990600" cy="910017"/>
            </a:xfrm>
            <a:prstGeom prst="rect">
              <a:avLst/>
            </a:prstGeom>
            <a:solidFill>
              <a:schemeClr val="tx2">
                <a:lumMod val="20000"/>
                <a:lumOff val="80000"/>
              </a:schemeClr>
            </a:solidFill>
            <a:ln w="9525">
              <a:noFill/>
              <a:miter lim="800000"/>
              <a:headEnd/>
              <a:tailEnd/>
            </a:ln>
          </p:spPr>
          <p:txBody>
            <a:bodyPr wrap="none" anchor="ctr"/>
            <a:lstStyle/>
            <a:p>
              <a:pPr algn="ctr">
                <a:defRPr/>
              </a:pPr>
              <a:r>
                <a:rPr lang="en-US" sz="2400" b="1" dirty="0">
                  <a:solidFill>
                    <a:srgbClr val="000000"/>
                  </a:solidFill>
                  <a:latin typeface="Helvetica" pitchFamily="34" charset="0"/>
                  <a:ea typeface="ＭＳ Ｐゴシック" charset="0"/>
                  <a:cs typeface="Helvetica" pitchFamily="34" charset="0"/>
                </a:rPr>
                <a:t>SCT</a:t>
              </a:r>
            </a:p>
          </p:txBody>
        </p:sp>
        <p:sp>
          <p:nvSpPr>
            <p:cNvPr id="51217" name="Text Box 11">
              <a:extLst>
                <a:ext uri="{FF2B5EF4-FFF2-40B4-BE49-F238E27FC236}">
                  <a16:creationId xmlns:a16="http://schemas.microsoft.com/office/drawing/2014/main" xmlns="" id="{E8518672-B962-7046-B067-4F4912E88DFC}"/>
                </a:ext>
              </a:extLst>
            </p:cNvPr>
            <p:cNvSpPr txBox="1">
              <a:spLocks noChangeArrowheads="1"/>
            </p:cNvSpPr>
            <p:nvPr/>
          </p:nvSpPr>
          <p:spPr bwMode="auto">
            <a:xfrm>
              <a:off x="1143000" y="4218801"/>
              <a:ext cx="1905000" cy="30777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1400" b="1">
                  <a:solidFill>
                    <a:srgbClr val="000000"/>
                  </a:solidFill>
                  <a:latin typeface="Helvetica" pitchFamily="2" charset="0"/>
                </a:rPr>
                <a:t>PBSC (BM) Harvest</a:t>
              </a:r>
            </a:p>
          </p:txBody>
        </p:sp>
        <p:sp>
          <p:nvSpPr>
            <p:cNvPr id="14" name="AutoShape 12">
              <a:extLst>
                <a:ext uri="{FF2B5EF4-FFF2-40B4-BE49-F238E27FC236}">
                  <a16:creationId xmlns:a16="http://schemas.microsoft.com/office/drawing/2014/main" xmlns="" id="{FEEA2F9C-FF3E-7449-8C02-4F8CC21D511E}"/>
                </a:ext>
              </a:extLst>
            </p:cNvPr>
            <p:cNvSpPr>
              <a:spLocks noChangeArrowheads="1"/>
            </p:cNvSpPr>
            <p:nvPr/>
          </p:nvSpPr>
          <p:spPr bwMode="auto">
            <a:xfrm>
              <a:off x="1249363" y="3810317"/>
              <a:ext cx="46037" cy="381159"/>
            </a:xfrm>
            <a:prstGeom prst="upArrow">
              <a:avLst>
                <a:gd name="adj1" fmla="val 50000"/>
                <a:gd name="adj2" fmla="val 198619"/>
              </a:avLst>
            </a:prstGeom>
            <a:solidFill>
              <a:schemeClr val="bg1">
                <a:lumMod val="95000"/>
              </a:schemeClr>
            </a:solidFill>
            <a:ln w="28575">
              <a:solidFill>
                <a:schemeClr val="bg1"/>
              </a:solidFill>
              <a:miter lim="800000"/>
              <a:headEnd/>
              <a:tailEnd/>
            </a:ln>
          </p:spPr>
          <p:txBody>
            <a:bodyPr wrap="none" anchor="ctr"/>
            <a:lstStyle/>
            <a:p>
              <a:pPr>
                <a:defRPr/>
              </a:pPr>
              <a:endParaRPr lang="en-US" dirty="0">
                <a:ea typeface="ＭＳ Ｐゴシック" charset="0"/>
                <a:cs typeface="ＭＳ Ｐゴシック" charset="0"/>
              </a:endParaRPr>
            </a:p>
          </p:txBody>
        </p:sp>
        <p:sp>
          <p:nvSpPr>
            <p:cNvPr id="15" name="Rectangle 13">
              <a:extLst>
                <a:ext uri="{FF2B5EF4-FFF2-40B4-BE49-F238E27FC236}">
                  <a16:creationId xmlns:a16="http://schemas.microsoft.com/office/drawing/2014/main" xmlns="" id="{170A78FB-0836-5D43-A4CC-54EBB720C437}"/>
                </a:ext>
              </a:extLst>
            </p:cNvPr>
            <p:cNvSpPr>
              <a:spLocks noChangeArrowheads="1"/>
            </p:cNvSpPr>
            <p:nvPr/>
          </p:nvSpPr>
          <p:spPr bwMode="auto">
            <a:xfrm>
              <a:off x="4800600" y="3429159"/>
              <a:ext cx="1066800" cy="376395"/>
            </a:xfrm>
            <a:prstGeom prst="rect">
              <a:avLst/>
            </a:prstGeom>
            <a:solidFill>
              <a:schemeClr val="tx2">
                <a:lumMod val="20000"/>
                <a:lumOff val="80000"/>
              </a:schemeClr>
            </a:solidFill>
            <a:ln w="9525">
              <a:noFill/>
              <a:miter lim="800000"/>
              <a:headEnd/>
              <a:tailEnd/>
            </a:ln>
          </p:spPr>
          <p:txBody>
            <a:bodyPr wrap="none" anchor="ctr"/>
            <a:lstStyle/>
            <a:p>
              <a:pPr algn="ctr">
                <a:defRPr/>
              </a:pPr>
              <a:r>
                <a:rPr lang="en-US" b="1" dirty="0">
                  <a:solidFill>
                    <a:srgbClr val="000000"/>
                  </a:solidFill>
                  <a:latin typeface="Helvetica" pitchFamily="34" charset="0"/>
                  <a:ea typeface="ＭＳ Ｐゴシック" charset="0"/>
                  <a:cs typeface="Helvetica" pitchFamily="34" charset="0"/>
                </a:rPr>
                <a:t>XRT</a:t>
              </a:r>
            </a:p>
          </p:txBody>
        </p:sp>
        <p:sp>
          <p:nvSpPr>
            <p:cNvPr id="51220" name="AutoShape 14">
              <a:extLst>
                <a:ext uri="{FF2B5EF4-FFF2-40B4-BE49-F238E27FC236}">
                  <a16:creationId xmlns:a16="http://schemas.microsoft.com/office/drawing/2014/main" xmlns="" id="{216CD54C-F802-1647-A4E4-071CECF968AC}"/>
                </a:ext>
              </a:extLst>
            </p:cNvPr>
            <p:cNvSpPr>
              <a:spLocks noChangeArrowheads="1"/>
            </p:cNvSpPr>
            <p:nvPr/>
          </p:nvSpPr>
          <p:spPr bwMode="auto">
            <a:xfrm>
              <a:off x="4572000" y="3810000"/>
              <a:ext cx="76200" cy="381000"/>
            </a:xfrm>
            <a:prstGeom prst="upArrow">
              <a:avLst>
                <a:gd name="adj1" fmla="val 50000"/>
                <a:gd name="adj2" fmla="val 225000"/>
              </a:avLst>
            </a:prstGeom>
            <a:solidFill>
              <a:schemeClr val="accent1"/>
            </a:solidFill>
            <a:ln w="9525">
              <a:solidFill>
                <a:schemeClr val="bg1"/>
              </a:solidFill>
              <a:miter lim="800000"/>
              <a:headEnd/>
              <a:tailEnd/>
            </a:ln>
          </p:spPr>
          <p:txBody>
            <a:bodyPr wrap="none"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endParaRPr lang="en-US" altLang="en-US" sz="1800"/>
            </a:p>
          </p:txBody>
        </p:sp>
        <p:sp>
          <p:nvSpPr>
            <p:cNvPr id="51221" name="Text Box 15">
              <a:extLst>
                <a:ext uri="{FF2B5EF4-FFF2-40B4-BE49-F238E27FC236}">
                  <a16:creationId xmlns:a16="http://schemas.microsoft.com/office/drawing/2014/main" xmlns="" id="{230F62B2-BC97-294E-B4D4-DA0F77673EBA}"/>
                </a:ext>
              </a:extLst>
            </p:cNvPr>
            <p:cNvSpPr txBox="1">
              <a:spLocks noChangeArrowheads="1"/>
            </p:cNvSpPr>
            <p:nvPr/>
          </p:nvSpPr>
          <p:spPr bwMode="auto">
            <a:xfrm>
              <a:off x="3946525" y="4218801"/>
              <a:ext cx="1768475" cy="30777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1400" b="1">
                  <a:solidFill>
                    <a:srgbClr val="000000"/>
                  </a:solidFill>
                  <a:latin typeface="Helvetica" pitchFamily="2" charset="0"/>
                </a:rPr>
                <a:t>PBSC Infusion</a:t>
              </a:r>
            </a:p>
          </p:txBody>
        </p:sp>
        <p:sp>
          <p:nvSpPr>
            <p:cNvPr id="21" name="Text Box 19">
              <a:extLst>
                <a:ext uri="{FF2B5EF4-FFF2-40B4-BE49-F238E27FC236}">
                  <a16:creationId xmlns:a16="http://schemas.microsoft.com/office/drawing/2014/main" xmlns="" id="{05388203-BCB7-1D48-994B-E6796E17EF7E}"/>
                </a:ext>
              </a:extLst>
            </p:cNvPr>
            <p:cNvSpPr txBox="1">
              <a:spLocks noChangeArrowheads="1"/>
            </p:cNvSpPr>
            <p:nvPr/>
          </p:nvSpPr>
          <p:spPr bwMode="auto">
            <a:xfrm>
              <a:off x="6594475" y="3379926"/>
              <a:ext cx="1787525" cy="924309"/>
            </a:xfrm>
            <a:prstGeom prst="rect">
              <a:avLst/>
            </a:prstGeom>
            <a:solidFill>
              <a:schemeClr val="accent3">
                <a:lumMod val="40000"/>
                <a:lumOff val="60000"/>
              </a:schemeClr>
            </a:solidFill>
            <a:ln w="9525">
              <a:solidFill>
                <a:schemeClr val="accent2"/>
              </a:solidFill>
              <a:miter lim="800000"/>
              <a:headEnd/>
              <a:tailEnd/>
            </a:ln>
          </p:spPr>
          <p:txBody>
            <a:bodyPr>
              <a:spAutoFit/>
            </a:bodyPr>
            <a:lstStyle/>
            <a:p>
              <a:pPr>
                <a:defRPr/>
              </a:pPr>
              <a:r>
                <a:rPr lang="en-US" b="1" dirty="0">
                  <a:solidFill>
                    <a:srgbClr val="000000"/>
                  </a:solidFill>
                  <a:latin typeface="Helvetica" pitchFamily="34" charset="0"/>
                  <a:ea typeface="ＭＳ Ｐゴシック" charset="0"/>
                  <a:cs typeface="Helvetica" pitchFamily="34" charset="0"/>
                </a:rPr>
                <a:t>RA +</a:t>
              </a:r>
            </a:p>
            <a:p>
              <a:pPr>
                <a:defRPr/>
              </a:pPr>
              <a:r>
                <a:rPr lang="en-US" b="1" dirty="0">
                  <a:solidFill>
                    <a:srgbClr val="000000"/>
                  </a:solidFill>
                  <a:latin typeface="Helvetica" pitchFamily="34" charset="0"/>
                  <a:ea typeface="ＭＳ Ｐゴシック" charset="0"/>
                  <a:cs typeface="Helvetica" pitchFamily="34" charset="0"/>
                </a:rPr>
                <a:t>Anti-GD2 Ab and cytokines</a:t>
              </a:r>
            </a:p>
          </p:txBody>
        </p:sp>
        <p:sp>
          <p:nvSpPr>
            <p:cNvPr id="51223" name="Text Box 21">
              <a:extLst>
                <a:ext uri="{FF2B5EF4-FFF2-40B4-BE49-F238E27FC236}">
                  <a16:creationId xmlns:a16="http://schemas.microsoft.com/office/drawing/2014/main" xmlns="" id="{EDB1BC4F-895A-D944-978A-1712A030AC2D}"/>
                </a:ext>
              </a:extLst>
            </p:cNvPr>
            <p:cNvSpPr txBox="1">
              <a:spLocks noChangeArrowheads="1"/>
            </p:cNvSpPr>
            <p:nvPr/>
          </p:nvSpPr>
          <p:spPr bwMode="auto">
            <a:xfrm>
              <a:off x="1523996" y="3011890"/>
              <a:ext cx="8771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1400" b="1" dirty="0">
                  <a:solidFill>
                    <a:srgbClr val="000000"/>
                  </a:solidFill>
                  <a:latin typeface="Helvetica" pitchFamily="2" charset="0"/>
                </a:rPr>
                <a:t>Surgery</a:t>
              </a:r>
            </a:p>
          </p:txBody>
        </p:sp>
        <p:sp>
          <p:nvSpPr>
            <p:cNvPr id="51224" name="Line 30">
              <a:extLst>
                <a:ext uri="{FF2B5EF4-FFF2-40B4-BE49-F238E27FC236}">
                  <a16:creationId xmlns:a16="http://schemas.microsoft.com/office/drawing/2014/main" xmlns="" id="{AB774A3E-2A57-0449-A344-7ED398401500}"/>
                </a:ext>
              </a:extLst>
            </p:cNvPr>
            <p:cNvSpPr>
              <a:spLocks noChangeShapeType="1"/>
            </p:cNvSpPr>
            <p:nvPr/>
          </p:nvSpPr>
          <p:spPr bwMode="auto">
            <a:xfrm>
              <a:off x="609600" y="3348851"/>
              <a:ext cx="0" cy="304800"/>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lIns="0" anchorCtr="1"/>
            <a:lstStyle/>
            <a:p>
              <a:endParaRPr lang="en-US"/>
            </a:p>
          </p:txBody>
        </p:sp>
        <p:sp>
          <p:nvSpPr>
            <p:cNvPr id="51225" name="Line 31">
              <a:extLst>
                <a:ext uri="{FF2B5EF4-FFF2-40B4-BE49-F238E27FC236}">
                  <a16:creationId xmlns:a16="http://schemas.microsoft.com/office/drawing/2014/main" xmlns="" id="{E589BE0E-0069-AA48-854C-83162A8005F5}"/>
                </a:ext>
              </a:extLst>
            </p:cNvPr>
            <p:cNvSpPr>
              <a:spLocks noChangeShapeType="1"/>
            </p:cNvSpPr>
            <p:nvPr/>
          </p:nvSpPr>
          <p:spPr bwMode="auto">
            <a:xfrm>
              <a:off x="2514600" y="3425051"/>
              <a:ext cx="0" cy="228600"/>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lIns="0" anchorCtr="1"/>
            <a:lstStyle/>
            <a:p>
              <a:endParaRPr lang="en-US"/>
            </a:p>
          </p:txBody>
        </p:sp>
        <p:sp>
          <p:nvSpPr>
            <p:cNvPr id="51226" name="Text Box 32">
              <a:extLst>
                <a:ext uri="{FF2B5EF4-FFF2-40B4-BE49-F238E27FC236}">
                  <a16:creationId xmlns:a16="http://schemas.microsoft.com/office/drawing/2014/main" xmlns="" id="{FA1C2DED-0C52-9E42-AFAF-D00546CC1849}"/>
                </a:ext>
              </a:extLst>
            </p:cNvPr>
            <p:cNvSpPr txBox="1">
              <a:spLocks noChangeArrowheads="1"/>
            </p:cNvSpPr>
            <p:nvPr/>
          </p:nvSpPr>
          <p:spPr bwMode="auto">
            <a:xfrm>
              <a:off x="304800" y="3048000"/>
              <a:ext cx="8771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1400" b="1">
                  <a:solidFill>
                    <a:srgbClr val="000000"/>
                  </a:solidFill>
                  <a:latin typeface="Helvetica" pitchFamily="2" charset="0"/>
                </a:rPr>
                <a:t>Surgery</a:t>
              </a:r>
            </a:p>
          </p:txBody>
        </p:sp>
        <p:sp>
          <p:nvSpPr>
            <p:cNvPr id="51227" name="AutoShape 12">
              <a:extLst>
                <a:ext uri="{FF2B5EF4-FFF2-40B4-BE49-F238E27FC236}">
                  <a16:creationId xmlns:a16="http://schemas.microsoft.com/office/drawing/2014/main" xmlns="" id="{789F5006-8F9E-A741-9400-199670AFE964}"/>
                </a:ext>
              </a:extLst>
            </p:cNvPr>
            <p:cNvSpPr>
              <a:spLocks noChangeArrowheads="1"/>
            </p:cNvSpPr>
            <p:nvPr/>
          </p:nvSpPr>
          <p:spPr bwMode="auto">
            <a:xfrm>
              <a:off x="2925762" y="3810000"/>
              <a:ext cx="46038" cy="381000"/>
            </a:xfrm>
            <a:prstGeom prst="upArrow">
              <a:avLst>
                <a:gd name="adj1" fmla="val 50000"/>
                <a:gd name="adj2" fmla="val 198619"/>
              </a:avLst>
            </a:prstGeom>
            <a:solidFill>
              <a:schemeClr val="accent1"/>
            </a:solidFill>
            <a:ln w="28575">
              <a:solidFill>
                <a:schemeClr val="bg1"/>
              </a:solidFill>
              <a:miter lim="800000"/>
              <a:headEnd/>
              <a:tailEnd/>
            </a:ln>
          </p:spPr>
          <p:txBody>
            <a:bodyPr wrap="none"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endParaRPr lang="en-US" altLang="en-US" sz="1800"/>
            </a:p>
          </p:txBody>
        </p:sp>
        <p:sp>
          <p:nvSpPr>
            <p:cNvPr id="51228" name="AutoShape 5">
              <a:extLst>
                <a:ext uri="{FF2B5EF4-FFF2-40B4-BE49-F238E27FC236}">
                  <a16:creationId xmlns:a16="http://schemas.microsoft.com/office/drawing/2014/main" xmlns="" id="{34474424-76DF-E745-891D-4583BF5663FA}"/>
                </a:ext>
              </a:extLst>
            </p:cNvPr>
            <p:cNvSpPr>
              <a:spLocks noChangeArrowheads="1"/>
            </p:cNvSpPr>
            <p:nvPr/>
          </p:nvSpPr>
          <p:spPr bwMode="auto">
            <a:xfrm>
              <a:off x="990600" y="3425051"/>
              <a:ext cx="152400" cy="609600"/>
            </a:xfrm>
            <a:prstGeom prst="flowChartProcess">
              <a:avLst/>
            </a:prstGeom>
            <a:solidFill>
              <a:srgbClr val="00B050"/>
            </a:solidFill>
            <a:ln w="9525">
              <a:solidFill>
                <a:schemeClr val="tx1"/>
              </a:solidFill>
              <a:miter lim="800000"/>
              <a:headEnd/>
              <a:tailEnd/>
            </a:ln>
          </p:spPr>
          <p:txBody>
            <a:bodyPr wrap="none"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endParaRPr lang="en-US" altLang="en-US" sz="1800" dirty="0">
                <a:highlight>
                  <a:srgbClr val="800000"/>
                </a:highlight>
              </a:endParaRPr>
            </a:p>
          </p:txBody>
        </p:sp>
      </p:grpSp>
      <p:sp>
        <p:nvSpPr>
          <p:cNvPr id="38" name="Text Box 27">
            <a:extLst>
              <a:ext uri="{FF2B5EF4-FFF2-40B4-BE49-F238E27FC236}">
                <a16:creationId xmlns:a16="http://schemas.microsoft.com/office/drawing/2014/main" xmlns="" id="{55E3659D-4A9F-4E49-BB89-E80EE4236F57}"/>
              </a:ext>
            </a:extLst>
          </p:cNvPr>
          <p:cNvSpPr txBox="1">
            <a:spLocks noChangeArrowheads="1"/>
          </p:cNvSpPr>
          <p:nvPr/>
        </p:nvSpPr>
        <p:spPr bwMode="auto">
          <a:xfrm>
            <a:off x="7772400" y="3581400"/>
            <a:ext cx="2859088" cy="1200150"/>
          </a:xfrm>
          <a:prstGeom prst="rect">
            <a:avLst/>
          </a:prstGeom>
          <a:solidFill>
            <a:srgbClr val="FFFFFF"/>
          </a:solidFill>
          <a:ln w="9525">
            <a:solidFill>
              <a:schemeClr val="tx1"/>
            </a:solidFill>
            <a:miter lim="800000"/>
            <a:headEnd/>
            <a:tailEnd/>
          </a:ln>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1800" b="1" dirty="0">
                <a:solidFill>
                  <a:srgbClr val="FF0000"/>
                </a:solidFill>
                <a:latin typeface="Helvetica" pitchFamily="2" charset="0"/>
              </a:rPr>
              <a:t>Post-Consolidation:</a:t>
            </a:r>
          </a:p>
          <a:p>
            <a:pPr eaLnBrk="1" hangingPunct="1"/>
            <a:r>
              <a:rPr lang="en-US" altLang="en-US" sz="1800" dirty="0">
                <a:solidFill>
                  <a:srgbClr val="000000"/>
                </a:solidFill>
                <a:latin typeface="Helvetica" pitchFamily="2" charset="0"/>
              </a:rPr>
              <a:t>Biologic Response </a:t>
            </a:r>
          </a:p>
          <a:p>
            <a:pPr eaLnBrk="1" hangingPunct="1"/>
            <a:r>
              <a:rPr lang="en-US" altLang="en-US" sz="1800" dirty="0">
                <a:solidFill>
                  <a:srgbClr val="000000"/>
                </a:solidFill>
                <a:latin typeface="Helvetica" pitchFamily="2" charset="0"/>
              </a:rPr>
              <a:t>Modifier (isotretinoin=RA);</a:t>
            </a:r>
          </a:p>
          <a:p>
            <a:pPr eaLnBrk="1" hangingPunct="1"/>
            <a:r>
              <a:rPr lang="en-US" altLang="en-US" sz="1800" dirty="0">
                <a:solidFill>
                  <a:srgbClr val="000000"/>
                </a:solidFill>
                <a:latin typeface="Helvetica" pitchFamily="2" charset="0"/>
              </a:rPr>
              <a:t>anti-GD2 Immunotherapy</a:t>
            </a:r>
          </a:p>
        </p:txBody>
      </p:sp>
      <p:sp>
        <p:nvSpPr>
          <p:cNvPr id="51205" name="AutoShape 14">
            <a:extLst>
              <a:ext uri="{FF2B5EF4-FFF2-40B4-BE49-F238E27FC236}">
                <a16:creationId xmlns:a16="http://schemas.microsoft.com/office/drawing/2014/main" xmlns="" id="{0F6951A7-D56A-EA49-A1F0-ED3DDE143714}"/>
              </a:ext>
            </a:extLst>
          </p:cNvPr>
          <p:cNvSpPr>
            <a:spLocks noChangeArrowheads="1"/>
          </p:cNvSpPr>
          <p:nvPr/>
        </p:nvSpPr>
        <p:spPr bwMode="auto">
          <a:xfrm>
            <a:off x="2743200" y="2590800"/>
            <a:ext cx="76200" cy="381000"/>
          </a:xfrm>
          <a:prstGeom prst="upArrow">
            <a:avLst>
              <a:gd name="adj1" fmla="val 50000"/>
              <a:gd name="adj2" fmla="val 225000"/>
            </a:avLst>
          </a:prstGeom>
          <a:solidFill>
            <a:schemeClr val="accent1"/>
          </a:solidFill>
          <a:ln w="9525">
            <a:solidFill>
              <a:schemeClr val="bg1"/>
            </a:solidFill>
            <a:miter lim="800000"/>
            <a:headEnd/>
            <a:tailEnd/>
          </a:ln>
        </p:spPr>
        <p:txBody>
          <a:bodyPr wrap="none"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endParaRPr lang="en-US" altLang="en-US" sz="1800"/>
          </a:p>
        </p:txBody>
      </p:sp>
      <p:sp>
        <p:nvSpPr>
          <p:cNvPr id="51206" name="AutoShape 14">
            <a:extLst>
              <a:ext uri="{FF2B5EF4-FFF2-40B4-BE49-F238E27FC236}">
                <a16:creationId xmlns:a16="http://schemas.microsoft.com/office/drawing/2014/main" xmlns="" id="{03984EAE-C915-9145-B1BF-D075CD3421E6}"/>
              </a:ext>
            </a:extLst>
          </p:cNvPr>
          <p:cNvSpPr>
            <a:spLocks noChangeArrowheads="1"/>
          </p:cNvSpPr>
          <p:nvPr/>
        </p:nvSpPr>
        <p:spPr bwMode="auto">
          <a:xfrm flipV="1">
            <a:off x="3424989" y="2057401"/>
            <a:ext cx="46038" cy="301625"/>
          </a:xfrm>
          <a:prstGeom prst="upArrow">
            <a:avLst>
              <a:gd name="adj1" fmla="val 50000"/>
              <a:gd name="adj2" fmla="val 223302"/>
            </a:avLst>
          </a:prstGeom>
          <a:solidFill>
            <a:schemeClr val="accent1"/>
          </a:solidFill>
          <a:ln w="9525">
            <a:solidFill>
              <a:schemeClr val="bg1"/>
            </a:solidFill>
            <a:miter lim="800000"/>
            <a:headEnd/>
            <a:tailEnd/>
          </a:ln>
        </p:spPr>
        <p:txBody>
          <a:bodyPr wrap="none"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endParaRPr lang="en-US" altLang="en-US" sz="1800"/>
          </a:p>
        </p:txBody>
      </p:sp>
      <p:sp>
        <p:nvSpPr>
          <p:cNvPr id="51207" name="AutoShape 14">
            <a:extLst>
              <a:ext uri="{FF2B5EF4-FFF2-40B4-BE49-F238E27FC236}">
                <a16:creationId xmlns:a16="http://schemas.microsoft.com/office/drawing/2014/main" xmlns="" id="{A44A1BC7-ADC3-6B42-9239-55648F66A4C3}"/>
              </a:ext>
            </a:extLst>
          </p:cNvPr>
          <p:cNvSpPr>
            <a:spLocks noChangeArrowheads="1"/>
          </p:cNvSpPr>
          <p:nvPr/>
        </p:nvSpPr>
        <p:spPr bwMode="auto">
          <a:xfrm flipV="1">
            <a:off x="2087564" y="2057401"/>
            <a:ext cx="46037" cy="301625"/>
          </a:xfrm>
          <a:prstGeom prst="upArrow">
            <a:avLst>
              <a:gd name="adj1" fmla="val 50000"/>
              <a:gd name="adj2" fmla="val 223307"/>
            </a:avLst>
          </a:prstGeom>
          <a:solidFill>
            <a:schemeClr val="accent1"/>
          </a:solidFill>
          <a:ln w="9525">
            <a:solidFill>
              <a:schemeClr val="bg1"/>
            </a:solidFill>
            <a:miter lim="800000"/>
            <a:headEnd/>
            <a:tailEnd/>
          </a:ln>
        </p:spPr>
        <p:txBody>
          <a:bodyPr wrap="none"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endParaRPr lang="en-US" altLang="en-US" sz="1800">
              <a:solidFill>
                <a:srgbClr val="000000"/>
              </a:solidFill>
            </a:endParaRPr>
          </a:p>
        </p:txBody>
      </p:sp>
      <p:sp>
        <p:nvSpPr>
          <p:cNvPr id="51208" name="Title 1">
            <a:extLst>
              <a:ext uri="{FF2B5EF4-FFF2-40B4-BE49-F238E27FC236}">
                <a16:creationId xmlns:a16="http://schemas.microsoft.com/office/drawing/2014/main" xmlns="" id="{08A5BCEA-6E7C-574A-B5FC-BF9FF2376F0D}"/>
              </a:ext>
            </a:extLst>
          </p:cNvPr>
          <p:cNvSpPr>
            <a:spLocks noGrp="1"/>
          </p:cNvSpPr>
          <p:nvPr>
            <p:ph type="title"/>
          </p:nvPr>
        </p:nvSpPr>
        <p:spPr>
          <a:xfrm>
            <a:off x="838200" y="156411"/>
            <a:ext cx="10515600" cy="825915"/>
          </a:xfrm>
        </p:spPr>
        <p:txBody>
          <a:bodyPr>
            <a:normAutofit/>
          </a:bodyPr>
          <a:lstStyle/>
          <a:p>
            <a:pPr algn="l"/>
            <a:r>
              <a:rPr lang="en-US" altLang="en-US" sz="3600" dirty="0"/>
              <a:t>Treatment for HIGH RISK neuroblastoma</a:t>
            </a:r>
            <a:endParaRPr lang="en-US" altLang="en-US" sz="2800" dirty="0"/>
          </a:p>
        </p:txBody>
      </p:sp>
      <p:sp>
        <p:nvSpPr>
          <p:cNvPr id="2" name="TextBox 1">
            <a:extLst>
              <a:ext uri="{FF2B5EF4-FFF2-40B4-BE49-F238E27FC236}">
                <a16:creationId xmlns:a16="http://schemas.microsoft.com/office/drawing/2014/main" xmlns="" id="{8A69A0FE-E112-4F4E-954F-96E2DA0C9E5A}"/>
              </a:ext>
            </a:extLst>
          </p:cNvPr>
          <p:cNvSpPr txBox="1"/>
          <p:nvPr/>
        </p:nvSpPr>
        <p:spPr>
          <a:xfrm>
            <a:off x="1094874" y="966187"/>
            <a:ext cx="2916376" cy="523220"/>
          </a:xfrm>
          <a:prstGeom prst="rect">
            <a:avLst/>
          </a:prstGeom>
          <a:noFill/>
        </p:spPr>
        <p:txBody>
          <a:bodyPr wrap="none" rtlCol="0">
            <a:spAutoFit/>
          </a:bodyPr>
          <a:lstStyle/>
          <a:p>
            <a:pPr marL="285750" indent="-285750">
              <a:buFont typeface="Arial" panose="020B0604020202020204" pitchFamily="34" charset="0"/>
              <a:buChar char="•"/>
            </a:pPr>
            <a:r>
              <a:rPr lang="en-US" altLang="en-US" sz="2800" dirty="0"/>
              <a:t>5 year EFS ≈ 50%</a:t>
            </a:r>
            <a:endParaRPr lang="en-US" sz="2800" dirty="0"/>
          </a:p>
        </p:txBody>
      </p:sp>
      <p:sp>
        <p:nvSpPr>
          <p:cNvPr id="29" name="Rectangle 28"/>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19917811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3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xmlns="" id="{B22AB650-A3DB-6241-A12B-CAA74F9467C5}"/>
              </a:ext>
            </a:extLst>
          </p:cNvPr>
          <p:cNvSpPr>
            <a:spLocks noGrp="1"/>
          </p:cNvSpPr>
          <p:nvPr>
            <p:ph type="title"/>
          </p:nvPr>
        </p:nvSpPr>
        <p:spPr>
          <a:xfrm>
            <a:off x="609598" y="172618"/>
            <a:ext cx="10515600" cy="1325563"/>
          </a:xfrm>
        </p:spPr>
        <p:txBody>
          <a:bodyPr>
            <a:normAutofit/>
          </a:bodyPr>
          <a:lstStyle/>
          <a:p>
            <a:pPr algn="l"/>
            <a:r>
              <a:rPr lang="en-US" altLang="en-US" sz="3600" dirty="0"/>
              <a:t>Role of biologic response modifiers in the treatment of minimal residual neuroblastoma </a:t>
            </a:r>
          </a:p>
        </p:txBody>
      </p:sp>
      <p:sp>
        <p:nvSpPr>
          <p:cNvPr id="58370" name="Content Placeholder 13">
            <a:extLst>
              <a:ext uri="{FF2B5EF4-FFF2-40B4-BE49-F238E27FC236}">
                <a16:creationId xmlns:a16="http://schemas.microsoft.com/office/drawing/2014/main" xmlns="" id="{5F7E4040-D293-2C43-9727-38D7795CDEF1}"/>
              </a:ext>
            </a:extLst>
          </p:cNvPr>
          <p:cNvSpPr>
            <a:spLocks noGrp="1"/>
          </p:cNvSpPr>
          <p:nvPr>
            <p:ph sz="half" idx="1"/>
          </p:nvPr>
        </p:nvSpPr>
        <p:spPr>
          <a:xfrm>
            <a:off x="902368" y="1898650"/>
            <a:ext cx="3352800" cy="3435350"/>
          </a:xfrm>
        </p:spPr>
        <p:txBody>
          <a:bodyPr/>
          <a:lstStyle/>
          <a:p>
            <a:r>
              <a:rPr lang="en-US" altLang="en-US" sz="2300" dirty="0"/>
              <a:t>CCG 3891: randomized trial of 13 cis Retinoic acid (RA, isotretinoin) post-consolidation therapy</a:t>
            </a:r>
          </a:p>
          <a:p>
            <a:r>
              <a:rPr lang="en-US" altLang="en-US" sz="2300" dirty="0"/>
              <a:t>Post-consolidation use of RA improved EFS compared to no therapy </a:t>
            </a:r>
            <a:endParaRPr lang="en-US" altLang="en-US" sz="1400" i="1" dirty="0">
              <a:solidFill>
                <a:srgbClr val="FFC000"/>
              </a:solidFill>
              <a:latin typeface="Helvetica" pitchFamily="2" charset="0"/>
            </a:endParaRPr>
          </a:p>
        </p:txBody>
      </p:sp>
      <p:sp>
        <p:nvSpPr>
          <p:cNvPr id="58371" name="TextBox 6">
            <a:extLst>
              <a:ext uri="{FF2B5EF4-FFF2-40B4-BE49-F238E27FC236}">
                <a16:creationId xmlns:a16="http://schemas.microsoft.com/office/drawing/2014/main" xmlns="" id="{DC7AC13F-B8CF-9C4D-B152-662D8D6E9612}"/>
              </a:ext>
            </a:extLst>
          </p:cNvPr>
          <p:cNvSpPr txBox="1">
            <a:spLocks noChangeArrowheads="1"/>
          </p:cNvSpPr>
          <p:nvPr/>
        </p:nvSpPr>
        <p:spPr bwMode="auto">
          <a:xfrm>
            <a:off x="1163052" y="5028948"/>
            <a:ext cx="25352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1400" i="1" dirty="0" err="1">
                <a:latin typeface="Helvetica" pitchFamily="2" charset="0"/>
              </a:rPr>
              <a:t>Matthay</a:t>
            </a:r>
            <a:r>
              <a:rPr lang="en-US" altLang="en-US" sz="1400" i="1" dirty="0">
                <a:latin typeface="Helvetica" pitchFamily="2" charset="0"/>
              </a:rPr>
              <a:t>, N </a:t>
            </a:r>
            <a:r>
              <a:rPr lang="en-US" altLang="en-US" sz="1400" i="1" dirty="0" err="1">
                <a:latin typeface="Helvetica" pitchFamily="2" charset="0"/>
              </a:rPr>
              <a:t>Eng</a:t>
            </a:r>
            <a:r>
              <a:rPr lang="en-US" altLang="en-US" sz="1400" i="1" dirty="0">
                <a:latin typeface="Helvetica" pitchFamily="2" charset="0"/>
              </a:rPr>
              <a:t> J Med, 1999</a:t>
            </a:r>
          </a:p>
        </p:txBody>
      </p:sp>
      <p:grpSp>
        <p:nvGrpSpPr>
          <p:cNvPr id="3" name="Group 24">
            <a:extLst>
              <a:ext uri="{FF2B5EF4-FFF2-40B4-BE49-F238E27FC236}">
                <a16:creationId xmlns:a16="http://schemas.microsoft.com/office/drawing/2014/main" xmlns="" id="{19245143-F598-1644-8B16-9516CA80E9C8}"/>
              </a:ext>
            </a:extLst>
          </p:cNvPr>
          <p:cNvGrpSpPr>
            <a:grpSpLocks/>
          </p:cNvGrpSpPr>
          <p:nvPr/>
        </p:nvGrpSpPr>
        <p:grpSpPr bwMode="auto">
          <a:xfrm>
            <a:off x="3558746" y="1546226"/>
            <a:ext cx="17408376" cy="5171942"/>
            <a:chOff x="2033860" y="1273341"/>
            <a:chExt cx="17410115" cy="5173640"/>
          </a:xfrm>
        </p:grpSpPr>
        <p:grpSp>
          <p:nvGrpSpPr>
            <p:cNvPr id="58373" name="Group 16">
              <a:extLst>
                <a:ext uri="{FF2B5EF4-FFF2-40B4-BE49-F238E27FC236}">
                  <a16:creationId xmlns:a16="http://schemas.microsoft.com/office/drawing/2014/main" xmlns="" id="{70DACA4C-47A5-2B4C-BE2A-CEDE633AD8C4}"/>
                </a:ext>
              </a:extLst>
            </p:cNvPr>
            <p:cNvGrpSpPr>
              <a:grpSpLocks/>
            </p:cNvGrpSpPr>
            <p:nvPr/>
          </p:nvGrpSpPr>
          <p:grpSpPr bwMode="auto">
            <a:xfrm>
              <a:off x="2033860" y="1273341"/>
              <a:ext cx="17410115" cy="5173640"/>
              <a:chOff x="2033860" y="1273341"/>
              <a:chExt cx="17410115" cy="5173640"/>
            </a:xfrm>
          </p:grpSpPr>
          <p:graphicFrame>
            <p:nvGraphicFramePr>
              <p:cNvPr id="58376" name="Object 3">
                <a:extLst>
                  <a:ext uri="{FF2B5EF4-FFF2-40B4-BE49-F238E27FC236}">
                    <a16:creationId xmlns:a16="http://schemas.microsoft.com/office/drawing/2014/main" xmlns="" id="{2CFF7DFD-5690-9340-935F-1CC3BEF2EA02}"/>
                  </a:ext>
                </a:extLst>
              </p:cNvPr>
              <p:cNvGraphicFramePr>
                <a:graphicFrameLocks noChangeAspect="1"/>
              </p:cNvGraphicFramePr>
              <p:nvPr/>
            </p:nvGraphicFramePr>
            <p:xfrm>
              <a:off x="3552092" y="1708303"/>
              <a:ext cx="5553630" cy="3802177"/>
            </p:xfrm>
            <a:graphic>
              <a:graphicData uri="http://schemas.openxmlformats.org/presentationml/2006/ole">
                <mc:AlternateContent xmlns:mc="http://schemas.openxmlformats.org/markup-compatibility/2006">
                  <mc:Choice xmlns:v="urn:schemas-microsoft-com:vml" Requires="v">
                    <p:oleObj spid="_x0000_s44088" name="Worksheet" r:id="rId3" imgW="4337050" imgH="2882900" progId="Excel.Sheet.8">
                      <p:embed/>
                    </p:oleObj>
                  </mc:Choice>
                  <mc:Fallback>
                    <p:oleObj name="Worksheet" r:id="rId3" imgW="4337050" imgH="2882900" progId="Excel.Sheet.8">
                      <p:embed/>
                      <p:pic>
                        <p:nvPicPr>
                          <p:cNvPr id="58376" name="Object 3">
                            <a:extLst>
                              <a:ext uri="{FF2B5EF4-FFF2-40B4-BE49-F238E27FC236}">
                                <a16:creationId xmlns:a16="http://schemas.microsoft.com/office/drawing/2014/main" xmlns="" id="{2CFF7DFD-5690-9340-935F-1CC3BEF2EA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2092" y="1708303"/>
                            <a:ext cx="5553630" cy="3802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8377" name="Group 11">
                <a:extLst>
                  <a:ext uri="{FF2B5EF4-FFF2-40B4-BE49-F238E27FC236}">
                    <a16:creationId xmlns:a16="http://schemas.microsoft.com/office/drawing/2014/main" xmlns="" id="{E76C6718-783B-DB49-A5B9-073C7E000C7B}"/>
                  </a:ext>
                </a:extLst>
              </p:cNvPr>
              <p:cNvGrpSpPr>
                <a:grpSpLocks/>
              </p:cNvGrpSpPr>
              <p:nvPr/>
            </p:nvGrpSpPr>
            <p:grpSpPr bwMode="auto">
              <a:xfrm>
                <a:off x="2033860" y="1273341"/>
                <a:ext cx="17410115" cy="5173640"/>
                <a:chOff x="2033860" y="1273341"/>
                <a:chExt cx="17410115" cy="5173640"/>
              </a:xfrm>
            </p:grpSpPr>
            <p:sp>
              <p:nvSpPr>
                <p:cNvPr id="58378" name="TextBox 7">
                  <a:extLst>
                    <a:ext uri="{FF2B5EF4-FFF2-40B4-BE49-F238E27FC236}">
                      <a16:creationId xmlns:a16="http://schemas.microsoft.com/office/drawing/2014/main" xmlns="" id="{419D4CE8-453D-A14D-8CBA-5F588AE21998}"/>
                    </a:ext>
                  </a:extLst>
                </p:cNvPr>
                <p:cNvSpPr txBox="1">
                  <a:spLocks noChangeArrowheads="1"/>
                </p:cNvSpPr>
                <p:nvPr/>
              </p:nvSpPr>
              <p:spPr bwMode="auto">
                <a:xfrm>
                  <a:off x="2033860" y="5492561"/>
                  <a:ext cx="17410115" cy="95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sz="1400" dirty="0" smtClean="0"/>
                    <a:t>N </a:t>
                  </a:r>
                  <a:r>
                    <a:rPr lang="en-US" sz="1400" dirty="0" err="1" smtClean="0"/>
                    <a:t>Eng</a:t>
                  </a:r>
                  <a:r>
                    <a:rPr lang="en-US" sz="1400" dirty="0" smtClean="0"/>
                    <a:t> J Med, Yu, A, Gilman, A., </a:t>
                  </a:r>
                  <a:r>
                    <a:rPr lang="en-US" sz="1400" dirty="0" err="1" smtClean="0"/>
                    <a:t>Fevzi</a:t>
                  </a:r>
                  <a:r>
                    <a:rPr lang="en-US" sz="1400" dirty="0" smtClean="0"/>
                    <a:t> O, et al</a:t>
                  </a:r>
                  <a:r>
                    <a:rPr lang="en-US" sz="1400" dirty="0"/>
                    <a:t>, </a:t>
                  </a:r>
                  <a:r>
                    <a:rPr lang="en-US" sz="1400" i="1" dirty="0"/>
                    <a:t>Anti-GD2 Antibody with GM-CSF, Interleukin-2, and </a:t>
                  </a:r>
                  <a:endParaRPr lang="en-US" sz="1400" i="1" dirty="0" smtClean="0"/>
                </a:p>
                <a:p>
                  <a:pPr eaLnBrk="1" hangingPunct="1"/>
                  <a:r>
                    <a:rPr lang="en-US" sz="1400" i="1" dirty="0" smtClean="0"/>
                    <a:t>Isotretinoin </a:t>
                  </a:r>
                  <a:r>
                    <a:rPr lang="en-US" sz="1400" i="1" dirty="0"/>
                    <a:t>for Neuroblastoma</a:t>
                  </a:r>
                  <a:r>
                    <a:rPr lang="en-US" sz="1400" dirty="0"/>
                    <a:t>, </a:t>
                  </a:r>
                  <a:r>
                    <a:rPr lang="en-US" sz="1400" dirty="0" smtClean="0"/>
                    <a:t>Vol 363:1324-1334. </a:t>
                  </a:r>
                  <a:r>
                    <a:rPr lang="en-US" sz="1400" dirty="0"/>
                    <a:t>Copyright © </a:t>
                  </a:r>
                  <a:r>
                    <a:rPr lang="en-US" sz="1400" dirty="0" smtClean="0"/>
                    <a:t>(2010) </a:t>
                  </a:r>
                </a:p>
                <a:p>
                  <a:pPr eaLnBrk="1" hangingPunct="1"/>
                  <a:r>
                    <a:rPr lang="en-US" sz="1400" dirty="0" smtClean="0"/>
                    <a:t>Massachusetts </a:t>
                  </a:r>
                  <a:r>
                    <a:rPr lang="en-US" sz="1400" dirty="0"/>
                    <a:t>Medical Society. Reprinted with permission from Massachusetts </a:t>
                  </a:r>
                  <a:endParaRPr lang="en-US" sz="1400" dirty="0" smtClean="0"/>
                </a:p>
                <a:p>
                  <a:pPr eaLnBrk="1" hangingPunct="1"/>
                  <a:r>
                    <a:rPr lang="en-US" sz="1400" dirty="0" smtClean="0"/>
                    <a:t>Medical Society</a:t>
                  </a:r>
                  <a:endParaRPr lang="en-US" altLang="en-US" sz="1400" i="1" dirty="0">
                    <a:latin typeface="Helvetica" pitchFamily="2" charset="0"/>
                  </a:endParaRPr>
                </a:p>
              </p:txBody>
            </p:sp>
            <p:sp>
              <p:nvSpPr>
                <p:cNvPr id="58379" name="TextBox 12">
                  <a:extLst>
                    <a:ext uri="{FF2B5EF4-FFF2-40B4-BE49-F238E27FC236}">
                      <a16:creationId xmlns:a16="http://schemas.microsoft.com/office/drawing/2014/main" xmlns="" id="{40F71044-A6B8-4E43-AB2B-C7BA606D2E80}"/>
                    </a:ext>
                  </a:extLst>
                </p:cNvPr>
                <p:cNvSpPr txBox="1">
                  <a:spLocks noChangeArrowheads="1"/>
                </p:cNvSpPr>
                <p:nvPr/>
              </p:nvSpPr>
              <p:spPr bwMode="auto">
                <a:xfrm rot="16200000" flipH="1">
                  <a:off x="2601513" y="3061820"/>
                  <a:ext cx="2362200" cy="33855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1600">
                      <a:solidFill>
                        <a:srgbClr val="000000"/>
                      </a:solidFill>
                      <a:latin typeface="Helvetica" pitchFamily="2" charset="0"/>
                    </a:rPr>
                    <a:t>Event  free survival</a:t>
                  </a:r>
                </a:p>
              </p:txBody>
            </p:sp>
            <p:sp>
              <p:nvSpPr>
                <p:cNvPr id="58380" name="TextBox 14">
                  <a:extLst>
                    <a:ext uri="{FF2B5EF4-FFF2-40B4-BE49-F238E27FC236}">
                      <a16:creationId xmlns:a16="http://schemas.microsoft.com/office/drawing/2014/main" xmlns="" id="{4BFC845D-A4A5-1242-AA2A-7757322FD341}"/>
                    </a:ext>
                  </a:extLst>
                </p:cNvPr>
                <p:cNvSpPr txBox="1">
                  <a:spLocks noChangeArrowheads="1"/>
                </p:cNvSpPr>
                <p:nvPr/>
              </p:nvSpPr>
              <p:spPr bwMode="auto">
                <a:xfrm>
                  <a:off x="4419601" y="1273341"/>
                  <a:ext cx="4419600" cy="646331"/>
                </a:xfrm>
                <a:prstGeom prst="rect">
                  <a:avLst/>
                </a:prstGeom>
                <a:solidFill>
                  <a:srgbClr val="FFFFFF"/>
                </a:solidFill>
                <a:ln w="9525">
                  <a:solidFill>
                    <a:srgbClr val="0070C0"/>
                  </a:solidFill>
                  <a:miter lim="800000"/>
                  <a:headEnd/>
                  <a:tailEnd/>
                </a:ln>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1800">
                      <a:solidFill>
                        <a:srgbClr val="000000"/>
                      </a:solidFill>
                      <a:latin typeface="Helvetica" pitchFamily="2" charset="0"/>
                    </a:rPr>
                    <a:t>ANBL0032: anti-GD2 Immunotherapy </a:t>
                  </a:r>
                </a:p>
                <a:p>
                  <a:pPr algn="ctr" eaLnBrk="1" hangingPunct="1"/>
                  <a:r>
                    <a:rPr lang="en-US" altLang="en-US" sz="1800">
                      <a:solidFill>
                        <a:srgbClr val="000000"/>
                      </a:solidFill>
                      <a:latin typeface="Helvetica" pitchFamily="2" charset="0"/>
                    </a:rPr>
                    <a:t>improves EFS and OS</a:t>
                  </a:r>
                </a:p>
              </p:txBody>
            </p:sp>
            <p:sp>
              <p:nvSpPr>
                <p:cNvPr id="58381" name="TextBox 15">
                  <a:extLst>
                    <a:ext uri="{FF2B5EF4-FFF2-40B4-BE49-F238E27FC236}">
                      <a16:creationId xmlns:a16="http://schemas.microsoft.com/office/drawing/2014/main" xmlns="" id="{A868152A-9CA2-9F41-B29B-E70CCD1FA847}"/>
                    </a:ext>
                  </a:extLst>
                </p:cNvPr>
                <p:cNvSpPr txBox="1">
                  <a:spLocks noChangeArrowheads="1"/>
                </p:cNvSpPr>
                <p:nvPr/>
              </p:nvSpPr>
              <p:spPr bwMode="auto">
                <a:xfrm>
                  <a:off x="5656730" y="2199461"/>
                  <a:ext cx="3343864" cy="64654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1800">
                      <a:solidFill>
                        <a:srgbClr val="000000"/>
                      </a:solidFill>
                      <a:latin typeface="Helvetica" pitchFamily="2" charset="0"/>
                    </a:rPr>
                    <a:t>RA+antiGD2; 2 yr EFS: 66</a:t>
                  </a:r>
                  <a:r>
                    <a:rPr lang="en-GB" altLang="en-US" sz="1800">
                      <a:solidFill>
                        <a:srgbClr val="000000"/>
                      </a:solidFill>
                      <a:latin typeface="Helvetica" pitchFamily="2" charset="0"/>
                    </a:rPr>
                    <a:t>±5%</a:t>
                  </a:r>
                  <a:endParaRPr lang="en-US" altLang="en-US" sz="1800">
                    <a:solidFill>
                      <a:srgbClr val="000000"/>
                    </a:solidFill>
                    <a:latin typeface="Helvetica" pitchFamily="2" charset="0"/>
                  </a:endParaRPr>
                </a:p>
              </p:txBody>
            </p:sp>
            <p:sp>
              <p:nvSpPr>
                <p:cNvPr id="58382" name="TextBox 18">
                  <a:extLst>
                    <a:ext uri="{FF2B5EF4-FFF2-40B4-BE49-F238E27FC236}">
                      <a16:creationId xmlns:a16="http://schemas.microsoft.com/office/drawing/2014/main" xmlns="" id="{40BE907D-E324-4147-AA27-72633EB1A235}"/>
                    </a:ext>
                  </a:extLst>
                </p:cNvPr>
                <p:cNvSpPr txBox="1">
                  <a:spLocks noChangeArrowheads="1"/>
                </p:cNvSpPr>
                <p:nvPr/>
              </p:nvSpPr>
              <p:spPr bwMode="auto">
                <a:xfrm>
                  <a:off x="6021829" y="3733800"/>
                  <a:ext cx="2770523" cy="36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1800">
                      <a:solidFill>
                        <a:schemeClr val="bg1"/>
                      </a:solidFill>
                    </a:rPr>
                    <a:t>RA only; 2 yr EFS: 46</a:t>
                  </a:r>
                  <a:r>
                    <a:rPr lang="en-GB" altLang="en-US" sz="1800">
                      <a:solidFill>
                        <a:schemeClr val="bg1"/>
                      </a:solidFill>
                      <a:latin typeface="Helvetica" pitchFamily="2" charset="0"/>
                    </a:rPr>
                    <a:t> ±5%</a:t>
                  </a:r>
                  <a:r>
                    <a:rPr lang="en-US" altLang="en-US" sz="1800">
                      <a:solidFill>
                        <a:schemeClr val="bg1"/>
                      </a:solidFill>
                    </a:rPr>
                    <a:t> </a:t>
                  </a:r>
                </a:p>
              </p:txBody>
            </p:sp>
            <p:sp>
              <p:nvSpPr>
                <p:cNvPr id="58383" name="TextBox 19">
                  <a:extLst>
                    <a:ext uri="{FF2B5EF4-FFF2-40B4-BE49-F238E27FC236}">
                      <a16:creationId xmlns:a16="http://schemas.microsoft.com/office/drawing/2014/main" xmlns="" id="{3C965F27-F5B6-ED4D-BE61-7FFE9F72E8C1}"/>
                    </a:ext>
                  </a:extLst>
                </p:cNvPr>
                <p:cNvSpPr txBox="1">
                  <a:spLocks noChangeArrowheads="1"/>
                </p:cNvSpPr>
                <p:nvPr/>
              </p:nvSpPr>
              <p:spPr bwMode="auto">
                <a:xfrm>
                  <a:off x="3613335" y="4932488"/>
                  <a:ext cx="5378265" cy="55399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1800">
                      <a:solidFill>
                        <a:srgbClr val="000000"/>
                      </a:solidFill>
                    </a:rPr>
                    <a:t>Time (years) from enrollment</a:t>
                  </a:r>
                </a:p>
                <a:p>
                  <a:pPr algn="ctr" eaLnBrk="1" hangingPunct="1"/>
                  <a:endParaRPr lang="en-US" altLang="en-US" sz="1200">
                    <a:solidFill>
                      <a:srgbClr val="000000"/>
                    </a:solidFill>
                  </a:endParaRPr>
                </a:p>
              </p:txBody>
            </p:sp>
          </p:grpSp>
        </p:grpSp>
        <p:sp>
          <p:nvSpPr>
            <p:cNvPr id="58374" name="TextBox 17">
              <a:extLst>
                <a:ext uri="{FF2B5EF4-FFF2-40B4-BE49-F238E27FC236}">
                  <a16:creationId xmlns:a16="http://schemas.microsoft.com/office/drawing/2014/main" xmlns="" id="{3FE70905-74A8-594F-828B-5EDD55E21088}"/>
                </a:ext>
              </a:extLst>
            </p:cNvPr>
            <p:cNvSpPr txBox="1">
              <a:spLocks noChangeArrowheads="1"/>
            </p:cNvSpPr>
            <p:nvPr/>
          </p:nvSpPr>
          <p:spPr bwMode="auto">
            <a:xfrm flipV="1">
              <a:off x="6636729" y="2719504"/>
              <a:ext cx="18562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endParaRPr lang="en-US" altLang="en-US" sz="1800"/>
            </a:p>
          </p:txBody>
        </p:sp>
        <p:sp>
          <p:nvSpPr>
            <p:cNvPr id="58375" name="TextBox 21">
              <a:extLst>
                <a:ext uri="{FF2B5EF4-FFF2-40B4-BE49-F238E27FC236}">
                  <a16:creationId xmlns:a16="http://schemas.microsoft.com/office/drawing/2014/main" xmlns="" id="{46EC1831-0F85-9247-882D-E1B22C2219D6}"/>
                </a:ext>
              </a:extLst>
            </p:cNvPr>
            <p:cNvSpPr txBox="1">
              <a:spLocks noChangeArrowheads="1"/>
            </p:cNvSpPr>
            <p:nvPr/>
          </p:nvSpPr>
          <p:spPr bwMode="auto">
            <a:xfrm>
              <a:off x="6830569" y="3145536"/>
              <a:ext cx="1527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endParaRPr lang="en-US" altLang="en-US" sz="1800">
                <a:solidFill>
                  <a:srgbClr val="000000"/>
                </a:solidFill>
              </a:endParaRPr>
            </a:p>
          </p:txBody>
        </p:sp>
      </p:grpSp>
      <p:sp>
        <p:nvSpPr>
          <p:cNvPr id="17" name="Rectangle 16"/>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8509068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xmlns="" id="{21E9A9E4-7655-9941-B66F-A727EE5D0104}"/>
              </a:ext>
            </a:extLst>
          </p:cNvPr>
          <p:cNvSpPr>
            <a:spLocks noGrp="1"/>
          </p:cNvSpPr>
          <p:nvPr>
            <p:ph type="title"/>
          </p:nvPr>
        </p:nvSpPr>
        <p:spPr/>
        <p:txBody>
          <a:bodyPr/>
          <a:lstStyle/>
          <a:p>
            <a:pPr algn="l"/>
            <a:r>
              <a:rPr lang="en-US" altLang="en-US" sz="3200" dirty="0"/>
              <a:t>Role of surgery in the treatment of neuroblastoma </a:t>
            </a:r>
          </a:p>
        </p:txBody>
      </p:sp>
      <p:sp>
        <p:nvSpPr>
          <p:cNvPr id="53250" name="Content Placeholder 2">
            <a:extLst>
              <a:ext uri="{FF2B5EF4-FFF2-40B4-BE49-F238E27FC236}">
                <a16:creationId xmlns:a16="http://schemas.microsoft.com/office/drawing/2014/main" xmlns="" id="{5E7B0042-6AE1-834D-954A-4B44B0774775}"/>
              </a:ext>
            </a:extLst>
          </p:cNvPr>
          <p:cNvSpPr>
            <a:spLocks noGrp="1"/>
          </p:cNvSpPr>
          <p:nvPr>
            <p:ph idx="1"/>
          </p:nvPr>
        </p:nvSpPr>
        <p:spPr>
          <a:xfrm>
            <a:off x="958516" y="1549984"/>
            <a:ext cx="8229600" cy="4525962"/>
          </a:xfrm>
        </p:spPr>
        <p:txBody>
          <a:bodyPr/>
          <a:lstStyle/>
          <a:p>
            <a:r>
              <a:rPr lang="en-US" altLang="en-US" dirty="0"/>
              <a:t>Biopsy to confirm diagnosis and biologic factors</a:t>
            </a:r>
          </a:p>
          <a:p>
            <a:r>
              <a:rPr lang="en-US" altLang="en-US" dirty="0"/>
              <a:t>Primary tumor resection to achieve 50% reduction in tumor for patients with Low or Intermediate risk</a:t>
            </a:r>
          </a:p>
          <a:p>
            <a:r>
              <a:rPr lang="en-US" altLang="en-US" dirty="0"/>
              <a:t>Primary tumor complete resection for patients with High risk disease</a:t>
            </a:r>
          </a:p>
          <a:p>
            <a:r>
              <a:rPr lang="en-US" altLang="en-US" dirty="0"/>
              <a:t>Organ sparing goal</a:t>
            </a: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8705538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xmlns="" id="{0594E701-6D2F-3B42-BA7F-12D718D8B705}"/>
              </a:ext>
            </a:extLst>
          </p:cNvPr>
          <p:cNvSpPr>
            <a:spLocks noGrp="1"/>
          </p:cNvSpPr>
          <p:nvPr>
            <p:ph type="title"/>
          </p:nvPr>
        </p:nvSpPr>
        <p:spPr/>
        <p:txBody>
          <a:bodyPr/>
          <a:lstStyle/>
          <a:p>
            <a:pPr algn="l"/>
            <a:r>
              <a:rPr lang="en-US" altLang="en-US" sz="3200" dirty="0"/>
              <a:t>Role of irradiation in the treatment of neuroblastoma </a:t>
            </a:r>
          </a:p>
        </p:txBody>
      </p:sp>
      <p:sp>
        <p:nvSpPr>
          <p:cNvPr id="54274" name="Content Placeholder 2">
            <a:extLst>
              <a:ext uri="{FF2B5EF4-FFF2-40B4-BE49-F238E27FC236}">
                <a16:creationId xmlns:a16="http://schemas.microsoft.com/office/drawing/2014/main" xmlns="" id="{F37C384F-7B82-3847-8DB8-180133EA93E6}"/>
              </a:ext>
            </a:extLst>
          </p:cNvPr>
          <p:cNvSpPr>
            <a:spLocks noGrp="1"/>
          </p:cNvSpPr>
          <p:nvPr>
            <p:ph idx="1"/>
          </p:nvPr>
        </p:nvSpPr>
        <p:spPr>
          <a:xfrm>
            <a:off x="958516" y="1524001"/>
            <a:ext cx="8229600" cy="4525963"/>
          </a:xfrm>
        </p:spPr>
        <p:txBody>
          <a:bodyPr/>
          <a:lstStyle/>
          <a:p>
            <a:r>
              <a:rPr lang="en-US" altLang="en-US" dirty="0"/>
              <a:t>Low or Intermediate risk disease</a:t>
            </a:r>
          </a:p>
          <a:p>
            <a:pPr lvl="1"/>
            <a:r>
              <a:rPr lang="en-US" altLang="en-US" dirty="0"/>
              <a:t>Limited to emergent management of life/organ threatening symptoms</a:t>
            </a:r>
          </a:p>
          <a:p>
            <a:r>
              <a:rPr lang="en-US" altLang="en-US" dirty="0"/>
              <a:t>High risk disease </a:t>
            </a:r>
          </a:p>
          <a:p>
            <a:pPr lvl="1"/>
            <a:r>
              <a:rPr lang="en-US" altLang="en-US" dirty="0"/>
              <a:t>Mandatory radiation to primary tumor (2160cGy)</a:t>
            </a:r>
          </a:p>
          <a:p>
            <a:pPr lvl="2"/>
            <a:r>
              <a:rPr lang="en-US" altLang="en-US" dirty="0"/>
              <a:t>volume = pre-surgical tumor + margin </a:t>
            </a:r>
          </a:p>
          <a:p>
            <a:pPr lvl="2"/>
            <a:r>
              <a:rPr lang="en-US" altLang="en-US" dirty="0"/>
              <a:t>boost to residual gross tumor being studied</a:t>
            </a:r>
          </a:p>
          <a:p>
            <a:pPr lvl="1"/>
            <a:r>
              <a:rPr lang="en-US" altLang="en-US" dirty="0"/>
              <a:t>Metastatic soft tissue and bone sites that persist at end induction</a:t>
            </a:r>
          </a:p>
          <a:p>
            <a:pPr lvl="1"/>
            <a:r>
              <a:rPr lang="en-US" altLang="en-US" dirty="0"/>
              <a:t>Delivered after high dose chemotherapy and PBSC rescue</a:t>
            </a: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18702227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xmlns="" id="{A44A9BF3-A55C-4642-926D-4C0F2DE8E22F}"/>
              </a:ext>
            </a:extLst>
          </p:cNvPr>
          <p:cNvSpPr>
            <a:spLocks noGrp="1"/>
          </p:cNvSpPr>
          <p:nvPr>
            <p:ph type="title"/>
          </p:nvPr>
        </p:nvSpPr>
        <p:spPr>
          <a:xfrm>
            <a:off x="838200" y="136523"/>
            <a:ext cx="10515600" cy="1325563"/>
          </a:xfrm>
        </p:spPr>
        <p:txBody>
          <a:bodyPr vert="horz" lIns="91440" tIns="45720" rIns="91440" bIns="45720" rtlCol="0" anchor="ctr">
            <a:normAutofit/>
          </a:bodyPr>
          <a:lstStyle/>
          <a:p>
            <a:r>
              <a:rPr lang="en-US" altLang="en-US" sz="3600" dirty="0"/>
              <a:t>Neuroblastoma treatment strategies</a:t>
            </a:r>
          </a:p>
        </p:txBody>
      </p:sp>
      <p:graphicFrame>
        <p:nvGraphicFramePr>
          <p:cNvPr id="61442" name="Object 2">
            <a:extLst>
              <a:ext uri="{FF2B5EF4-FFF2-40B4-BE49-F238E27FC236}">
                <a16:creationId xmlns:a16="http://schemas.microsoft.com/office/drawing/2014/main" xmlns="" id="{1513E955-EB12-4747-BCB8-75EBC4F40448}"/>
              </a:ext>
            </a:extLst>
          </p:cNvPr>
          <p:cNvGraphicFramePr>
            <a:graphicFrameLocks noChangeAspect="1"/>
          </p:cNvGraphicFramePr>
          <p:nvPr/>
        </p:nvGraphicFramePr>
        <p:xfrm>
          <a:off x="984250" y="1266825"/>
          <a:ext cx="8142288" cy="5230813"/>
        </p:xfrm>
        <a:graphic>
          <a:graphicData uri="http://schemas.openxmlformats.org/presentationml/2006/ole">
            <mc:AlternateContent xmlns:mc="http://schemas.openxmlformats.org/markup-compatibility/2006">
              <mc:Choice xmlns:v="urn:schemas-microsoft-com:vml" Requires="v">
                <p:oleObj spid="_x0000_s198688" name="Document" r:id="rId3" imgW="2806700" imgH="1803400" progId="Word.Document.12">
                  <p:embed/>
                </p:oleObj>
              </mc:Choice>
              <mc:Fallback>
                <p:oleObj name="Document" r:id="rId3" imgW="2806700" imgH="1803400" progId="Word.Document.12">
                  <p:embed/>
                  <p:pic>
                    <p:nvPicPr>
                      <p:cNvPr id="61442" name="Object 2">
                        <a:extLst>
                          <a:ext uri="{FF2B5EF4-FFF2-40B4-BE49-F238E27FC236}">
                            <a16:creationId xmlns:a16="http://schemas.microsoft.com/office/drawing/2014/main" xmlns="" id="{1513E955-EB12-4747-BCB8-75EBC4F40448}"/>
                          </a:ext>
                        </a:extLst>
                      </p:cNvPr>
                      <p:cNvPicPr>
                        <a:picLocks noChangeAspect="1" noChangeArrowheads="1"/>
                      </p:cNvPicPr>
                      <p:nvPr/>
                    </p:nvPicPr>
                    <p:blipFill>
                      <a:blip r:embed="rId4"/>
                      <a:srcRect/>
                      <a:stretch>
                        <a:fillRect/>
                      </a:stretch>
                    </p:blipFill>
                    <p:spPr bwMode="auto">
                      <a:xfrm>
                        <a:off x="984250" y="1266825"/>
                        <a:ext cx="8142288" cy="523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22873861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212" y="50800"/>
            <a:ext cx="11582400" cy="1143000"/>
          </a:xfrm>
        </p:spPr>
        <p:txBody>
          <a:bodyPr/>
          <a:lstStyle/>
          <a:p>
            <a:r>
              <a:rPr lang="en-US" sz="3733" dirty="0"/>
              <a:t>International Neuroblastoma Response Criteria  </a:t>
            </a:r>
          </a:p>
        </p:txBody>
      </p:sp>
      <p:graphicFrame>
        <p:nvGraphicFramePr>
          <p:cNvPr id="4" name="Content Placeholder 3"/>
          <p:cNvGraphicFramePr>
            <a:graphicFrameLocks noGrp="1"/>
          </p:cNvGraphicFramePr>
          <p:nvPr>
            <p:ph idx="1"/>
            <p:extLst/>
          </p:nvPr>
        </p:nvGraphicFramePr>
        <p:xfrm>
          <a:off x="609600" y="1092200"/>
          <a:ext cx="10972800" cy="5499946"/>
        </p:xfrm>
        <a:graphic>
          <a:graphicData uri="http://schemas.openxmlformats.org/drawingml/2006/table">
            <a:tbl>
              <a:tblPr firstRow="1" bandRow="1">
                <a:tableStyleId>{5C22544A-7EE6-4342-B048-85BDC9FD1C3A}</a:tableStyleId>
              </a:tblPr>
              <a:tblGrid>
                <a:gridCol w="2336800">
                  <a:extLst>
                    <a:ext uri="{9D8B030D-6E8A-4147-A177-3AD203B41FA5}">
                      <a16:colId xmlns:a16="http://schemas.microsoft.com/office/drawing/2014/main" xmlns="" val="20000"/>
                    </a:ext>
                  </a:extLst>
                </a:gridCol>
                <a:gridCol w="8636000">
                  <a:extLst>
                    <a:ext uri="{9D8B030D-6E8A-4147-A177-3AD203B41FA5}">
                      <a16:colId xmlns:a16="http://schemas.microsoft.com/office/drawing/2014/main" xmlns="" val="20001"/>
                    </a:ext>
                  </a:extLst>
                </a:gridCol>
              </a:tblGrid>
              <a:tr h="494453">
                <a:tc>
                  <a:txBody>
                    <a:bodyPr/>
                    <a:lstStyle/>
                    <a:p>
                      <a:r>
                        <a:rPr lang="en-US" sz="2100" dirty="0"/>
                        <a:t>Response</a:t>
                      </a:r>
                    </a:p>
                  </a:txBody>
                  <a:tcPr marL="121920" marR="121920" marT="60960" marB="60960"/>
                </a:tc>
                <a:tc>
                  <a:txBody>
                    <a:bodyPr/>
                    <a:lstStyle/>
                    <a:p>
                      <a:r>
                        <a:rPr lang="en-US" sz="1900" dirty="0"/>
                        <a:t>Criteria</a:t>
                      </a:r>
                    </a:p>
                  </a:txBody>
                  <a:tcPr marL="121920" marR="121920" marT="60960" marB="60960"/>
                </a:tc>
                <a:extLst>
                  <a:ext uri="{0D108BD9-81ED-4DB2-BD59-A6C34878D82A}">
                    <a16:rowId xmlns:a16="http://schemas.microsoft.com/office/drawing/2014/main" xmlns="" val="10000"/>
                  </a:ext>
                </a:extLst>
              </a:tr>
              <a:tr h="772160">
                <a:tc>
                  <a:txBody>
                    <a:bodyPr/>
                    <a:lstStyle/>
                    <a:p>
                      <a:r>
                        <a:rPr lang="en-US" sz="2100" dirty="0"/>
                        <a:t>Complete Response</a:t>
                      </a:r>
                      <a:r>
                        <a:rPr lang="en-US" sz="2100" baseline="0" dirty="0"/>
                        <a:t> (CR)</a:t>
                      </a:r>
                      <a:endParaRPr lang="en-US" sz="2100" dirty="0"/>
                    </a:p>
                  </a:txBody>
                  <a:tcPr marL="121920" marR="121920" marT="60960" marB="609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100" kern="1200" dirty="0">
                          <a:solidFill>
                            <a:schemeClr val="dk1"/>
                          </a:solidFill>
                          <a:effectLst/>
                          <a:latin typeface="+mn-lt"/>
                          <a:ea typeface="+mn-ea"/>
                          <a:cs typeface="+mn-cs"/>
                        </a:rPr>
                        <a:t>No evidence of primary tumor</a:t>
                      </a:r>
                      <a:r>
                        <a:rPr lang="en-US" sz="2100" kern="1200" baseline="0" dirty="0">
                          <a:solidFill>
                            <a:schemeClr val="dk1"/>
                          </a:solidFill>
                          <a:effectLst/>
                          <a:latin typeface="+mn-lt"/>
                          <a:ea typeface="+mn-ea"/>
                          <a:cs typeface="+mn-cs"/>
                        </a:rPr>
                        <a:t> or </a:t>
                      </a:r>
                      <a:r>
                        <a:rPr lang="en-US" sz="2100" kern="1200" dirty="0">
                          <a:solidFill>
                            <a:schemeClr val="dk1"/>
                          </a:solidFill>
                          <a:effectLst/>
                          <a:latin typeface="+mn-lt"/>
                          <a:ea typeface="+mn-ea"/>
                          <a:cs typeface="+mn-cs"/>
                        </a:rPr>
                        <a:t>metastases, HVA/VMA normal</a:t>
                      </a:r>
                      <a:endParaRPr lang="en-US" sz="2100" dirty="0"/>
                    </a:p>
                  </a:txBody>
                  <a:tcPr marL="121920" marR="121920" marT="60960" marB="60960"/>
                </a:tc>
                <a:extLst>
                  <a:ext uri="{0D108BD9-81ED-4DB2-BD59-A6C34878D82A}">
                    <a16:rowId xmlns:a16="http://schemas.microsoft.com/office/drawing/2014/main" xmlns="" val="10001"/>
                  </a:ext>
                </a:extLst>
              </a:tr>
              <a:tr h="1097280">
                <a:tc>
                  <a:txBody>
                    <a:bodyPr/>
                    <a:lstStyle/>
                    <a:p>
                      <a:r>
                        <a:rPr lang="en-US" sz="2100" dirty="0"/>
                        <a:t>Very Good Partial Response (VGPR)</a:t>
                      </a:r>
                    </a:p>
                  </a:txBody>
                  <a:tcPr marL="121920" marR="121920" marT="60960" marB="609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100" kern="1200" dirty="0">
                          <a:solidFill>
                            <a:schemeClr val="dk1"/>
                          </a:solidFill>
                          <a:effectLst/>
                          <a:latin typeface="+mn-lt"/>
                          <a:ea typeface="+mn-ea"/>
                          <a:cs typeface="+mn-cs"/>
                        </a:rPr>
                        <a:t>Greater than 90% reduction of primary tumor volume; no </a:t>
                      </a:r>
                      <a:r>
                        <a:rPr lang="en-US" sz="2100" kern="1200" dirty="0" err="1">
                          <a:solidFill>
                            <a:schemeClr val="dk1"/>
                          </a:solidFill>
                          <a:effectLst/>
                          <a:latin typeface="+mn-lt"/>
                          <a:ea typeface="+mn-ea"/>
                          <a:cs typeface="+mn-cs"/>
                        </a:rPr>
                        <a:t>metastatases</a:t>
                      </a:r>
                      <a:r>
                        <a:rPr lang="en-US" sz="2100" kern="1200" dirty="0">
                          <a:solidFill>
                            <a:schemeClr val="dk1"/>
                          </a:solidFill>
                          <a:effectLst/>
                          <a:latin typeface="+mn-lt"/>
                          <a:ea typeface="+mn-ea"/>
                          <a:cs typeface="+mn-cs"/>
                        </a:rPr>
                        <a:t>,</a:t>
                      </a:r>
                      <a:r>
                        <a:rPr lang="en-US" sz="2100" kern="1200" baseline="0" dirty="0">
                          <a:solidFill>
                            <a:schemeClr val="dk1"/>
                          </a:solidFill>
                          <a:effectLst/>
                          <a:latin typeface="+mn-lt"/>
                          <a:ea typeface="+mn-ea"/>
                          <a:cs typeface="+mn-cs"/>
                        </a:rPr>
                        <a:t> </a:t>
                      </a:r>
                      <a:r>
                        <a:rPr lang="en-US" sz="2100" kern="1200" dirty="0">
                          <a:solidFill>
                            <a:schemeClr val="dk1"/>
                          </a:solidFill>
                          <a:effectLst/>
                          <a:latin typeface="+mn-lt"/>
                          <a:ea typeface="+mn-ea"/>
                          <a:cs typeface="+mn-cs"/>
                        </a:rPr>
                        <a:t>no new bone lesions, all pre-existing lesions improved on bone scan; HVA/VMA normal </a:t>
                      </a:r>
                      <a:endParaRPr lang="en-US" sz="2100" dirty="0"/>
                    </a:p>
                  </a:txBody>
                  <a:tcPr marL="121920" marR="121920" marT="60960" marB="60960"/>
                </a:tc>
                <a:extLst>
                  <a:ext uri="{0D108BD9-81ED-4DB2-BD59-A6C34878D82A}">
                    <a16:rowId xmlns:a16="http://schemas.microsoft.com/office/drawing/2014/main" xmlns="" val="10002"/>
                  </a:ext>
                </a:extLst>
              </a:tr>
              <a:tr h="1097280">
                <a:tc>
                  <a:txBody>
                    <a:bodyPr/>
                    <a:lstStyle/>
                    <a:p>
                      <a:r>
                        <a:rPr lang="en-US" sz="2100" dirty="0"/>
                        <a:t>Partial Response (PR)</a:t>
                      </a:r>
                    </a:p>
                  </a:txBody>
                  <a:tcPr marL="121920" marR="121920" marT="60960" marB="609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100" kern="1200" dirty="0">
                          <a:solidFill>
                            <a:schemeClr val="dk1"/>
                          </a:solidFill>
                          <a:effectLst/>
                          <a:latin typeface="+mn-lt"/>
                          <a:ea typeface="+mn-ea"/>
                          <a:cs typeface="+mn-cs"/>
                        </a:rPr>
                        <a:t>Fifty-90% reduction of primary tumor volume; ≥50% reduction in measurable metastases;&gt; 50% decrease in number of bone sites; 0-1 bone marrow samples with tumor</a:t>
                      </a:r>
                      <a:endParaRPr lang="en-US" sz="2100" dirty="0"/>
                    </a:p>
                  </a:txBody>
                  <a:tcPr marL="121920" marR="121920" marT="60960" marB="60960"/>
                </a:tc>
                <a:extLst>
                  <a:ext uri="{0D108BD9-81ED-4DB2-BD59-A6C34878D82A}">
                    <a16:rowId xmlns:a16="http://schemas.microsoft.com/office/drawing/2014/main" xmlns="" val="10003"/>
                  </a:ext>
                </a:extLst>
              </a:tr>
              <a:tr h="772160">
                <a:tc>
                  <a:txBody>
                    <a:bodyPr/>
                    <a:lstStyle/>
                    <a:p>
                      <a:r>
                        <a:rPr lang="en-US" sz="2100" dirty="0">
                          <a:solidFill>
                            <a:srgbClr val="000000"/>
                          </a:solidFill>
                        </a:rPr>
                        <a:t>Mixed Response (MR)</a:t>
                      </a:r>
                    </a:p>
                  </a:txBody>
                  <a:tcPr marL="121920" marR="121920" marT="60960" marB="609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100" kern="1200" dirty="0">
                          <a:solidFill>
                            <a:schemeClr val="dk1"/>
                          </a:solidFill>
                          <a:effectLst/>
                          <a:latin typeface="+mn-lt"/>
                          <a:ea typeface="+mn-ea"/>
                          <a:cs typeface="+mn-cs"/>
                        </a:rPr>
                        <a:t>Greater than 50% reduction of any measurable lesion with, &lt; 50% reduction in any other site; no new lesions; &lt;25% increase in any existing lesion</a:t>
                      </a:r>
                      <a:endParaRPr lang="en-US" sz="2100" dirty="0"/>
                    </a:p>
                  </a:txBody>
                  <a:tcPr marL="121920" marR="121920" marT="60960" marB="60960"/>
                </a:tc>
                <a:extLst>
                  <a:ext uri="{0D108BD9-81ED-4DB2-BD59-A6C34878D82A}">
                    <a16:rowId xmlns:a16="http://schemas.microsoft.com/office/drawing/2014/main" xmlns="" val="10004"/>
                  </a:ext>
                </a:extLst>
              </a:tr>
              <a:tr h="494453">
                <a:tc>
                  <a:txBody>
                    <a:bodyPr/>
                    <a:lstStyle/>
                    <a:p>
                      <a:r>
                        <a:rPr lang="en-US" sz="2100" dirty="0"/>
                        <a:t>No Response (NR)</a:t>
                      </a:r>
                    </a:p>
                  </a:txBody>
                  <a:tcPr marL="121920" marR="121920" marT="60960" marB="609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100" dirty="0"/>
                        <a:t>No new lesions; </a:t>
                      </a:r>
                      <a:r>
                        <a:rPr lang="en-US" sz="2100" kern="1200" dirty="0">
                          <a:solidFill>
                            <a:schemeClr val="dk1"/>
                          </a:solidFill>
                          <a:effectLst/>
                          <a:latin typeface="+mn-lt"/>
                          <a:ea typeface="+mn-ea"/>
                          <a:cs typeface="+mn-cs"/>
                        </a:rPr>
                        <a:t>&lt;50% reduction but &lt;25% increase in any existing lesion</a:t>
                      </a:r>
                      <a:endParaRPr lang="en-US" sz="2100" dirty="0"/>
                    </a:p>
                  </a:txBody>
                  <a:tcPr marL="121920" marR="121920" marT="60960" marB="60960"/>
                </a:tc>
                <a:extLst>
                  <a:ext uri="{0D108BD9-81ED-4DB2-BD59-A6C34878D82A}">
                    <a16:rowId xmlns:a16="http://schemas.microsoft.com/office/drawing/2014/main" xmlns="" val="10005"/>
                  </a:ext>
                </a:extLst>
              </a:tr>
              <a:tr h="772160">
                <a:tc>
                  <a:txBody>
                    <a:bodyPr/>
                    <a:lstStyle/>
                    <a:p>
                      <a:r>
                        <a:rPr lang="en-US" sz="2100" dirty="0"/>
                        <a:t>Progressive</a:t>
                      </a:r>
                      <a:r>
                        <a:rPr lang="en-US" sz="2100" baseline="0" dirty="0"/>
                        <a:t> Disease (PD)</a:t>
                      </a:r>
                      <a:endParaRPr lang="en-US" sz="2100" dirty="0"/>
                    </a:p>
                  </a:txBody>
                  <a:tcPr marL="121920" marR="121920" marT="60960" marB="609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100" kern="1200" dirty="0">
                          <a:solidFill>
                            <a:schemeClr val="dk1"/>
                          </a:solidFill>
                          <a:effectLst/>
                          <a:latin typeface="+mn-lt"/>
                          <a:ea typeface="+mn-ea"/>
                          <a:cs typeface="+mn-cs"/>
                        </a:rPr>
                        <a:t>Any new lesion or increase of a measurable lesion by &gt;25%; previous negative marrow positive for tumor </a:t>
                      </a:r>
                      <a:endParaRPr lang="en-US" sz="2100" dirty="0"/>
                    </a:p>
                  </a:txBody>
                  <a:tcPr marL="121920" marR="121920" marT="60960" marB="60960"/>
                </a:tc>
                <a:extLst>
                  <a:ext uri="{0D108BD9-81ED-4DB2-BD59-A6C34878D82A}">
                    <a16:rowId xmlns:a16="http://schemas.microsoft.com/office/drawing/2014/main" xmlns="" val="10006"/>
                  </a:ext>
                </a:extLst>
              </a:tr>
            </a:tbl>
          </a:graphicData>
        </a:graphic>
      </p:graphicFrame>
      <p:sp>
        <p:nvSpPr>
          <p:cNvPr id="5" name="TextBox 4"/>
          <p:cNvSpPr txBox="1"/>
          <p:nvPr/>
        </p:nvSpPr>
        <p:spPr>
          <a:xfrm>
            <a:off x="8103317" y="6375401"/>
            <a:ext cx="3439403" cy="461665"/>
          </a:xfrm>
          <a:prstGeom prst="rect">
            <a:avLst/>
          </a:prstGeom>
          <a:noFill/>
        </p:spPr>
        <p:txBody>
          <a:bodyPr wrap="none" rtlCol="0">
            <a:spAutoFit/>
          </a:bodyPr>
          <a:lstStyle/>
          <a:p>
            <a:r>
              <a:rPr lang="en-US" sz="2400" i="1" dirty="0" err="1">
                <a:latin typeface="Calibri"/>
                <a:cs typeface="Calibri"/>
              </a:rPr>
              <a:t>Brodeur</a:t>
            </a:r>
            <a:r>
              <a:rPr lang="en-US" sz="2400" i="1" dirty="0">
                <a:latin typeface="Calibri"/>
                <a:cs typeface="Calibri"/>
              </a:rPr>
              <a:t>; J </a:t>
            </a:r>
            <a:r>
              <a:rPr lang="en-US" sz="2400" i="1" dirty="0" err="1">
                <a:latin typeface="Calibri"/>
                <a:cs typeface="Calibri"/>
              </a:rPr>
              <a:t>Clin</a:t>
            </a:r>
            <a:r>
              <a:rPr lang="en-US" sz="2400" i="1" dirty="0">
                <a:latin typeface="Calibri"/>
                <a:cs typeface="Calibri"/>
              </a:rPr>
              <a:t> </a:t>
            </a:r>
            <a:r>
              <a:rPr lang="en-US" sz="2400" i="1" dirty="0" err="1">
                <a:latin typeface="Calibri"/>
                <a:cs typeface="Calibri"/>
              </a:rPr>
              <a:t>Oncol</a:t>
            </a:r>
            <a:r>
              <a:rPr lang="en-US" sz="2400" i="1" dirty="0">
                <a:latin typeface="Calibri"/>
                <a:cs typeface="Calibri"/>
              </a:rPr>
              <a:t> 1993</a:t>
            </a:r>
          </a:p>
        </p:txBody>
      </p:sp>
      <p:sp>
        <p:nvSpPr>
          <p:cNvPr id="6" name="Rectangle 5"/>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35097577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472" y="100427"/>
            <a:ext cx="10515600" cy="1325563"/>
          </a:xfrm>
        </p:spPr>
        <p:txBody>
          <a:bodyPr>
            <a:normAutofit fontScale="90000"/>
          </a:bodyPr>
          <a:lstStyle/>
          <a:p>
            <a:r>
              <a:rPr lang="en-US" sz="4800" dirty="0"/>
              <a:t>Revised INRC based on 3 distinct components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545962592"/>
              </p:ext>
            </p:extLst>
          </p:nvPr>
        </p:nvGraphicFramePr>
        <p:xfrm>
          <a:off x="585536" y="1168398"/>
          <a:ext cx="10972800" cy="493776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xmlns="" val="20000"/>
                    </a:ext>
                  </a:extLst>
                </a:gridCol>
                <a:gridCol w="2133600">
                  <a:extLst>
                    <a:ext uri="{9D8B030D-6E8A-4147-A177-3AD203B41FA5}">
                      <a16:colId xmlns:a16="http://schemas.microsoft.com/office/drawing/2014/main" xmlns="" val="20001"/>
                    </a:ext>
                  </a:extLst>
                </a:gridCol>
                <a:gridCol w="2336800">
                  <a:extLst>
                    <a:ext uri="{9D8B030D-6E8A-4147-A177-3AD203B41FA5}">
                      <a16:colId xmlns:a16="http://schemas.microsoft.com/office/drawing/2014/main" xmlns="" val="20002"/>
                    </a:ext>
                  </a:extLst>
                </a:gridCol>
                <a:gridCol w="2641600">
                  <a:extLst>
                    <a:ext uri="{9D8B030D-6E8A-4147-A177-3AD203B41FA5}">
                      <a16:colId xmlns:a16="http://schemas.microsoft.com/office/drawing/2014/main" xmlns="" val="20003"/>
                    </a:ext>
                  </a:extLst>
                </a:gridCol>
                <a:gridCol w="2032000">
                  <a:extLst>
                    <a:ext uri="{9D8B030D-6E8A-4147-A177-3AD203B41FA5}">
                      <a16:colId xmlns:a16="http://schemas.microsoft.com/office/drawing/2014/main" xmlns="" val="20004"/>
                    </a:ext>
                  </a:extLst>
                </a:gridCol>
              </a:tblGrid>
              <a:tr h="914400">
                <a:tc>
                  <a:txBody>
                    <a:bodyPr/>
                    <a:lstStyle/>
                    <a:p>
                      <a:endParaRPr lang="en-US" sz="2100" dirty="0">
                        <a:latin typeface="Calibri"/>
                        <a:cs typeface="Calibri"/>
                      </a:endParaRPr>
                    </a:p>
                  </a:txBody>
                  <a:tcPr marL="121920" marR="121920"/>
                </a:tc>
                <a:tc>
                  <a:txBody>
                    <a:bodyPr/>
                    <a:lstStyle/>
                    <a:p>
                      <a:r>
                        <a:rPr lang="en-US" sz="2100" b="1" kern="1200" dirty="0">
                          <a:solidFill>
                            <a:schemeClr val="lt1"/>
                          </a:solidFill>
                          <a:effectLst/>
                          <a:latin typeface="Calibri"/>
                          <a:ea typeface="+mn-ea"/>
                          <a:cs typeface="Calibri"/>
                        </a:rPr>
                        <a:t>PRIMARY</a:t>
                      </a:r>
                      <a:r>
                        <a:rPr lang="en-US" sz="2100" dirty="0">
                          <a:effectLst/>
                          <a:latin typeface="Calibri"/>
                          <a:cs typeface="Calibri"/>
                        </a:rPr>
                        <a:t>  TUMOR</a:t>
                      </a:r>
                      <a:endParaRPr lang="en-US" sz="2100" dirty="0">
                        <a:latin typeface="Calibri"/>
                        <a:cs typeface="Calibri"/>
                      </a:endParaRPr>
                    </a:p>
                  </a:txBody>
                  <a:tcPr marL="121920" marR="121920"/>
                </a:tc>
                <a:tc>
                  <a:txBody>
                    <a:bodyPr/>
                    <a:lstStyle/>
                    <a:p>
                      <a:r>
                        <a:rPr lang="en-US" sz="2100" b="1" kern="1200" dirty="0">
                          <a:solidFill>
                            <a:schemeClr val="lt1"/>
                          </a:solidFill>
                          <a:effectLst/>
                          <a:latin typeface="Calibri"/>
                          <a:ea typeface="+mn-ea"/>
                          <a:cs typeface="Calibri"/>
                        </a:rPr>
                        <a:t>METASTATIC: SOFT TISSUE/BONE</a:t>
                      </a:r>
                      <a:r>
                        <a:rPr lang="en-US" sz="2100" dirty="0">
                          <a:effectLst/>
                          <a:latin typeface="Calibri"/>
                          <a:cs typeface="Calibri"/>
                        </a:rPr>
                        <a:t> </a:t>
                      </a:r>
                      <a:endParaRPr lang="en-US" sz="2100" dirty="0">
                        <a:latin typeface="Calibri"/>
                        <a:cs typeface="Calibri"/>
                      </a:endParaRPr>
                    </a:p>
                  </a:txBody>
                  <a:tcPr marL="121920" marR="121920"/>
                </a:tc>
                <a:tc>
                  <a:txBody>
                    <a:bodyPr/>
                    <a:lstStyle/>
                    <a:p>
                      <a:r>
                        <a:rPr lang="en-US" sz="2100" b="1" kern="1200" dirty="0">
                          <a:solidFill>
                            <a:schemeClr val="lt1"/>
                          </a:solidFill>
                          <a:effectLst/>
                          <a:latin typeface="Calibri"/>
                          <a:ea typeface="+mn-ea"/>
                          <a:cs typeface="Calibri"/>
                        </a:rPr>
                        <a:t>METASTATIC: </a:t>
                      </a:r>
                    </a:p>
                    <a:p>
                      <a:r>
                        <a:rPr lang="en-US" sz="2100" b="1" kern="1200" dirty="0">
                          <a:solidFill>
                            <a:schemeClr val="lt1"/>
                          </a:solidFill>
                          <a:effectLst/>
                          <a:latin typeface="Calibri"/>
                          <a:ea typeface="+mn-ea"/>
                          <a:cs typeface="Calibri"/>
                        </a:rPr>
                        <a:t>BONE</a:t>
                      </a:r>
                      <a:r>
                        <a:rPr lang="en-US" sz="2100" b="1" kern="1200" baseline="0" dirty="0">
                          <a:solidFill>
                            <a:schemeClr val="lt1"/>
                          </a:solidFill>
                          <a:effectLst/>
                          <a:latin typeface="Calibri"/>
                          <a:ea typeface="+mn-ea"/>
                          <a:cs typeface="Calibri"/>
                        </a:rPr>
                        <a:t> MARROW</a:t>
                      </a:r>
                      <a:endParaRPr lang="en-US" sz="2100" dirty="0">
                        <a:latin typeface="Calibri"/>
                        <a:cs typeface="Calibri"/>
                      </a:endParaRPr>
                    </a:p>
                  </a:txBody>
                  <a:tcPr marL="121920" marR="121920"/>
                </a:tc>
                <a:tc rowSpan="3">
                  <a:txBody>
                    <a:bodyPr/>
                    <a:lstStyle/>
                    <a:p>
                      <a:r>
                        <a:rPr lang="en-US" sz="2100" b="1" kern="1200" dirty="0">
                          <a:solidFill>
                            <a:schemeClr val="lt1"/>
                          </a:solidFill>
                          <a:effectLst/>
                          <a:latin typeface="Calibri"/>
                          <a:ea typeface="+mn-ea"/>
                          <a:cs typeface="Calibri"/>
                        </a:rPr>
                        <a:t> </a:t>
                      </a:r>
                    </a:p>
                    <a:p>
                      <a:r>
                        <a:rPr lang="en-US" sz="2100" b="1" kern="1200" dirty="0">
                          <a:solidFill>
                            <a:schemeClr val="lt1"/>
                          </a:solidFill>
                          <a:effectLst/>
                          <a:latin typeface="Calibri"/>
                          <a:ea typeface="+mn-ea"/>
                          <a:cs typeface="Calibri"/>
                        </a:rPr>
                        <a:t>OVERALL RESPONSE integrates all 3</a:t>
                      </a:r>
                      <a:endParaRPr lang="en-US" sz="2100" dirty="0">
                        <a:latin typeface="Calibri"/>
                        <a:cs typeface="Calibri"/>
                      </a:endParaRPr>
                    </a:p>
                  </a:txBody>
                  <a:tcPr marL="121920" marR="121920"/>
                </a:tc>
                <a:extLst>
                  <a:ext uri="{0D108BD9-81ED-4DB2-BD59-A6C34878D82A}">
                    <a16:rowId xmlns:a16="http://schemas.microsoft.com/office/drawing/2014/main" xmlns="" val="10000"/>
                  </a:ext>
                </a:extLst>
              </a:tr>
              <a:tr h="2560320">
                <a:tc>
                  <a:txBody>
                    <a:bodyPr/>
                    <a:lstStyle/>
                    <a:p>
                      <a:r>
                        <a:rPr lang="en-US" sz="2100" b="1" kern="1200" dirty="0">
                          <a:solidFill>
                            <a:schemeClr val="dk1"/>
                          </a:solidFill>
                          <a:effectLst/>
                          <a:latin typeface="Calibri"/>
                          <a:ea typeface="+mn-ea"/>
                          <a:cs typeface="Calibri"/>
                        </a:rPr>
                        <a:t>CT/MRI </a:t>
                      </a:r>
                      <a:endParaRPr lang="en-US" sz="2100" kern="1200" dirty="0">
                        <a:solidFill>
                          <a:schemeClr val="dk1"/>
                        </a:solidFill>
                        <a:effectLst/>
                        <a:latin typeface="Calibri"/>
                        <a:ea typeface="+mn-ea"/>
                        <a:cs typeface="Calibri"/>
                      </a:endParaRPr>
                    </a:p>
                    <a:p>
                      <a:r>
                        <a:rPr lang="en-US" sz="2100" b="1" kern="1200" dirty="0">
                          <a:solidFill>
                            <a:schemeClr val="dk1"/>
                          </a:solidFill>
                          <a:effectLst/>
                          <a:latin typeface="Calibri"/>
                          <a:ea typeface="+mn-ea"/>
                          <a:cs typeface="Calibri"/>
                        </a:rPr>
                        <a:t>(soft tissue sites)</a:t>
                      </a:r>
                      <a:r>
                        <a:rPr lang="en-US" sz="2100" dirty="0">
                          <a:effectLst/>
                          <a:latin typeface="Calibri"/>
                          <a:cs typeface="Calibri"/>
                        </a:rPr>
                        <a:t> </a:t>
                      </a:r>
                      <a:endParaRPr lang="en-US" sz="2100" dirty="0">
                        <a:latin typeface="Calibri"/>
                        <a:cs typeface="Calibri"/>
                      </a:endParaRPr>
                    </a:p>
                  </a:txBody>
                  <a:tcPr marL="121920" marR="121920"/>
                </a:tc>
                <a:tc>
                  <a:txBody>
                    <a:bodyPr/>
                    <a:lstStyle/>
                    <a:p>
                      <a:r>
                        <a:rPr lang="en-US" sz="2100" kern="1200" dirty="0">
                          <a:solidFill>
                            <a:schemeClr val="dk1"/>
                          </a:solidFill>
                          <a:effectLst/>
                          <a:latin typeface="Calibri"/>
                          <a:ea typeface="+mn-ea"/>
                          <a:cs typeface="Calibri"/>
                        </a:rPr>
                        <a:t>Primary site measured using </a:t>
                      </a:r>
                    </a:p>
                    <a:p>
                      <a:r>
                        <a:rPr lang="en-US" sz="2100" b="0" kern="1200" dirty="0">
                          <a:solidFill>
                            <a:schemeClr val="tx1"/>
                          </a:solidFill>
                          <a:effectLst/>
                          <a:latin typeface="Calibri"/>
                          <a:ea typeface="+mn-ea"/>
                          <a:cs typeface="Calibri"/>
                        </a:rPr>
                        <a:t>single measurement (RECIST longest dimension)</a:t>
                      </a:r>
                      <a:endParaRPr lang="en-US" sz="2100" b="0" dirty="0">
                        <a:solidFill>
                          <a:schemeClr val="tx1"/>
                        </a:solidFill>
                        <a:latin typeface="Calibri"/>
                        <a:cs typeface="Calibri"/>
                      </a:endParaRPr>
                    </a:p>
                  </a:txBody>
                  <a:tcPr marL="121920" marR="121920"/>
                </a:tc>
                <a:tc>
                  <a:txBody>
                    <a:bodyPr/>
                    <a:lstStyle/>
                    <a:p>
                      <a:r>
                        <a:rPr lang="en-US" sz="2100" kern="1200" dirty="0">
                          <a:solidFill>
                            <a:schemeClr val="dk1"/>
                          </a:solidFill>
                          <a:effectLst/>
                          <a:latin typeface="Calibri"/>
                          <a:ea typeface="+mn-ea"/>
                          <a:cs typeface="Calibri"/>
                        </a:rPr>
                        <a:t>Soft tissue sites (non-</a:t>
                      </a:r>
                      <a:r>
                        <a:rPr lang="en-US" sz="2100" kern="1200" dirty="0" err="1">
                          <a:solidFill>
                            <a:schemeClr val="dk1"/>
                          </a:solidFill>
                          <a:effectLst/>
                          <a:latin typeface="Calibri"/>
                          <a:ea typeface="+mn-ea"/>
                          <a:cs typeface="Calibri"/>
                        </a:rPr>
                        <a:t>continguous</a:t>
                      </a:r>
                      <a:r>
                        <a:rPr lang="en-US" sz="2100" kern="1200" dirty="0">
                          <a:solidFill>
                            <a:schemeClr val="dk1"/>
                          </a:solidFill>
                          <a:effectLst/>
                          <a:latin typeface="Calibri"/>
                          <a:ea typeface="+mn-ea"/>
                          <a:cs typeface="Calibri"/>
                        </a:rPr>
                        <a:t>) measured using single LD </a:t>
                      </a:r>
                      <a:r>
                        <a:rPr lang="en-US" sz="2100" kern="1200" dirty="0">
                          <a:solidFill>
                            <a:srgbClr val="000000"/>
                          </a:solidFill>
                          <a:effectLst/>
                          <a:latin typeface="Calibri"/>
                          <a:ea typeface="+mn-ea"/>
                          <a:cs typeface="Calibri"/>
                        </a:rPr>
                        <a:t>or</a:t>
                      </a:r>
                      <a:r>
                        <a:rPr lang="en-US" sz="2100" kern="1200" baseline="0" dirty="0">
                          <a:solidFill>
                            <a:srgbClr val="000000"/>
                          </a:solidFill>
                          <a:effectLst/>
                          <a:latin typeface="Calibri"/>
                          <a:ea typeface="+mn-ea"/>
                          <a:cs typeface="Calibri"/>
                        </a:rPr>
                        <a:t> sum of LD (RECIST)</a:t>
                      </a:r>
                      <a:endParaRPr lang="en-US" sz="2100" dirty="0">
                        <a:solidFill>
                          <a:srgbClr val="000000"/>
                        </a:solidFill>
                        <a:latin typeface="Calibri"/>
                        <a:cs typeface="Calibri"/>
                      </a:endParaRPr>
                    </a:p>
                  </a:txBody>
                  <a:tcPr marL="121920" marR="121920"/>
                </a:tc>
                <a:tc rowSpan="2">
                  <a:txBody>
                    <a:bodyPr/>
                    <a:lstStyle/>
                    <a:p>
                      <a:r>
                        <a:rPr lang="en-US" sz="2100" kern="1200" dirty="0">
                          <a:solidFill>
                            <a:schemeClr val="dk1"/>
                          </a:solidFill>
                          <a:effectLst/>
                          <a:latin typeface="Calibri"/>
                          <a:ea typeface="+mn-ea"/>
                          <a:cs typeface="Calibri"/>
                        </a:rPr>
                        <a:t>Morphology </a:t>
                      </a:r>
                    </a:p>
                    <a:p>
                      <a:r>
                        <a:rPr lang="en-US" sz="2100" kern="1200" dirty="0">
                          <a:solidFill>
                            <a:schemeClr val="dk1"/>
                          </a:solidFill>
                          <a:effectLst/>
                          <a:latin typeface="Calibri"/>
                          <a:ea typeface="+mn-ea"/>
                          <a:cs typeface="Calibri"/>
                        </a:rPr>
                        <a:t>(</a:t>
                      </a:r>
                      <a:r>
                        <a:rPr lang="en-US" sz="2100" kern="1200" dirty="0" err="1">
                          <a:solidFill>
                            <a:schemeClr val="dk1"/>
                          </a:solidFill>
                          <a:effectLst/>
                          <a:latin typeface="Calibri"/>
                          <a:ea typeface="+mn-ea"/>
                          <a:cs typeface="Calibri"/>
                        </a:rPr>
                        <a:t>Immunocytology</a:t>
                      </a:r>
                      <a:r>
                        <a:rPr lang="en-US" sz="2100" kern="1200" dirty="0">
                          <a:solidFill>
                            <a:schemeClr val="dk1"/>
                          </a:solidFill>
                          <a:effectLst/>
                          <a:latin typeface="Calibri"/>
                          <a:ea typeface="+mn-ea"/>
                          <a:cs typeface="Calibri"/>
                        </a:rPr>
                        <a:t> and Biopsy)</a:t>
                      </a:r>
                      <a:r>
                        <a:rPr lang="en-US" sz="2100" dirty="0">
                          <a:effectLst/>
                          <a:latin typeface="Calibri"/>
                          <a:cs typeface="Calibri"/>
                        </a:rPr>
                        <a:t> </a:t>
                      </a:r>
                      <a:endParaRPr lang="en-US" sz="2100" dirty="0">
                        <a:latin typeface="Calibri"/>
                        <a:cs typeface="Calibri"/>
                      </a:endParaRPr>
                    </a:p>
                  </a:txBody>
                  <a:tcPr marL="121920" marR="121920"/>
                </a:tc>
                <a:tc vMerge="1">
                  <a:txBody>
                    <a:bodyPr/>
                    <a:lstStyle/>
                    <a:p>
                      <a:endParaRPr lang="en-US" dirty="0"/>
                    </a:p>
                  </a:txBody>
                  <a:tcPr/>
                </a:tc>
                <a:extLst>
                  <a:ext uri="{0D108BD9-81ED-4DB2-BD59-A6C34878D82A}">
                    <a16:rowId xmlns:a16="http://schemas.microsoft.com/office/drawing/2014/main" xmlns="" val="10001"/>
                  </a:ext>
                </a:extLst>
              </a:tr>
              <a:tr h="1463040">
                <a:tc>
                  <a:txBody>
                    <a:bodyPr/>
                    <a:lstStyle/>
                    <a:p>
                      <a:r>
                        <a:rPr lang="en-US" sz="2100" b="1" kern="1200" dirty="0">
                          <a:solidFill>
                            <a:schemeClr val="dk1"/>
                          </a:solidFill>
                          <a:effectLst/>
                          <a:latin typeface="Calibri"/>
                          <a:ea typeface="+mn-ea"/>
                          <a:cs typeface="Calibri"/>
                        </a:rPr>
                        <a:t>MIBG</a:t>
                      </a:r>
                      <a:endParaRPr lang="en-US" sz="2100" kern="1200" dirty="0">
                        <a:solidFill>
                          <a:schemeClr val="dk1"/>
                        </a:solidFill>
                        <a:effectLst/>
                        <a:latin typeface="Calibri"/>
                        <a:ea typeface="+mn-ea"/>
                        <a:cs typeface="Calibri"/>
                      </a:endParaRPr>
                    </a:p>
                    <a:p>
                      <a:r>
                        <a:rPr lang="en-US" sz="2100" b="1" kern="1200" dirty="0">
                          <a:solidFill>
                            <a:schemeClr val="dk1"/>
                          </a:solidFill>
                          <a:effectLst/>
                          <a:latin typeface="Calibri"/>
                          <a:ea typeface="+mn-ea"/>
                          <a:cs typeface="Calibri"/>
                        </a:rPr>
                        <a:t>(FDG-PET for MIBG non-avid tumors)</a:t>
                      </a:r>
                      <a:r>
                        <a:rPr lang="en-US" sz="2100" dirty="0">
                          <a:effectLst/>
                          <a:latin typeface="Calibri"/>
                          <a:cs typeface="Calibri"/>
                        </a:rPr>
                        <a:t> </a:t>
                      </a:r>
                      <a:endParaRPr lang="en-US" sz="2100" dirty="0">
                        <a:latin typeface="Calibri"/>
                        <a:cs typeface="Calibri"/>
                      </a:endParaRPr>
                    </a:p>
                  </a:txBody>
                  <a:tcPr marL="121920" marR="121920"/>
                </a:tc>
                <a:tc>
                  <a:txBody>
                    <a:bodyPr/>
                    <a:lstStyle/>
                    <a:p>
                      <a:r>
                        <a:rPr lang="en-US" sz="2100" kern="1200" dirty="0">
                          <a:solidFill>
                            <a:schemeClr val="dk1"/>
                          </a:solidFill>
                          <a:effectLst/>
                          <a:latin typeface="Calibri"/>
                          <a:ea typeface="+mn-ea"/>
                          <a:cs typeface="Calibri"/>
                        </a:rPr>
                        <a:t>Separate </a:t>
                      </a:r>
                      <a:r>
                        <a:rPr lang="en-US" sz="2100" kern="1200" dirty="0">
                          <a:solidFill>
                            <a:srgbClr val="000000"/>
                          </a:solidFill>
                          <a:effectLst/>
                          <a:latin typeface="Calibri"/>
                          <a:ea typeface="+mn-ea"/>
                          <a:cs typeface="Calibri"/>
                        </a:rPr>
                        <a:t>evaluation for primary site uptake</a:t>
                      </a:r>
                      <a:r>
                        <a:rPr lang="en-US" sz="2100" dirty="0">
                          <a:solidFill>
                            <a:srgbClr val="000000"/>
                          </a:solidFill>
                          <a:effectLst/>
                          <a:latin typeface="Calibri"/>
                          <a:cs typeface="Calibri"/>
                        </a:rPr>
                        <a:t> </a:t>
                      </a:r>
                      <a:endParaRPr lang="en-US" sz="2100" dirty="0">
                        <a:solidFill>
                          <a:srgbClr val="000000"/>
                        </a:solidFill>
                        <a:latin typeface="Calibri"/>
                        <a:cs typeface="Calibri"/>
                      </a:endParaRPr>
                    </a:p>
                  </a:txBody>
                  <a:tcPr marL="121920" marR="121920"/>
                </a:tc>
                <a:tc>
                  <a:txBody>
                    <a:bodyPr/>
                    <a:lstStyle/>
                    <a:p>
                      <a:r>
                        <a:rPr lang="en-US" sz="2100" kern="1200" dirty="0">
                          <a:solidFill>
                            <a:schemeClr val="dk1"/>
                          </a:solidFill>
                          <a:effectLst/>
                          <a:latin typeface="Calibri"/>
                          <a:ea typeface="+mn-ea"/>
                          <a:cs typeface="Calibri"/>
                        </a:rPr>
                        <a:t>Scored by lesions present in designated anatomic sectors</a:t>
                      </a:r>
                      <a:r>
                        <a:rPr lang="en-US" sz="2100" dirty="0">
                          <a:effectLst/>
                          <a:latin typeface="Calibri"/>
                          <a:cs typeface="Calibri"/>
                        </a:rPr>
                        <a:t> </a:t>
                      </a:r>
                      <a:endParaRPr lang="en-US" sz="2100" dirty="0">
                        <a:latin typeface="Calibri"/>
                        <a:cs typeface="Calibri"/>
                      </a:endParaRPr>
                    </a:p>
                  </a:txBody>
                  <a:tcPr marL="121920" marR="121920"/>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xmlns="" val="10002"/>
                  </a:ext>
                </a:extLst>
              </a:tr>
            </a:tbl>
          </a:graphicData>
        </a:graphic>
      </p:graphicFrame>
      <p:sp>
        <p:nvSpPr>
          <p:cNvPr id="3" name="TextBox 2">
            <a:extLst>
              <a:ext uri="{FF2B5EF4-FFF2-40B4-BE49-F238E27FC236}">
                <a16:creationId xmlns:a16="http://schemas.microsoft.com/office/drawing/2014/main" xmlns="" id="{BA65F371-1EAD-F641-9DE1-DADEB38629F2}"/>
              </a:ext>
            </a:extLst>
          </p:cNvPr>
          <p:cNvSpPr txBox="1"/>
          <p:nvPr/>
        </p:nvSpPr>
        <p:spPr>
          <a:xfrm>
            <a:off x="2791539" y="6319390"/>
            <a:ext cx="2304990" cy="369332"/>
          </a:xfrm>
          <a:prstGeom prst="rect">
            <a:avLst/>
          </a:prstGeom>
          <a:noFill/>
        </p:spPr>
        <p:txBody>
          <a:bodyPr wrap="none" rtlCol="0">
            <a:spAutoFit/>
          </a:bodyPr>
          <a:lstStyle/>
          <a:p>
            <a:r>
              <a:rPr lang="en-US" dirty="0"/>
              <a:t>Park; J </a:t>
            </a:r>
            <a:r>
              <a:rPr lang="en-US" dirty="0" err="1"/>
              <a:t>Clin</a:t>
            </a:r>
            <a:r>
              <a:rPr lang="en-US" dirty="0"/>
              <a:t> Oncol 2017</a:t>
            </a:r>
          </a:p>
        </p:txBody>
      </p:sp>
      <p:sp>
        <p:nvSpPr>
          <p:cNvPr id="5" name="Rectangle 4"/>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18889369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4759EA-9A32-7A42-A413-0381A664AB2E}"/>
              </a:ext>
            </a:extLst>
          </p:cNvPr>
          <p:cNvSpPr>
            <a:spLocks noGrp="1"/>
          </p:cNvSpPr>
          <p:nvPr>
            <p:ph type="title"/>
          </p:nvPr>
        </p:nvSpPr>
        <p:spPr/>
        <p:txBody>
          <a:bodyPr/>
          <a:lstStyle/>
          <a:p>
            <a:r>
              <a:rPr lang="en-US" dirty="0"/>
              <a:t>INRC rev2</a:t>
            </a:r>
          </a:p>
        </p:txBody>
      </p:sp>
      <p:sp>
        <p:nvSpPr>
          <p:cNvPr id="3" name="Content Placeholder 2">
            <a:extLst>
              <a:ext uri="{FF2B5EF4-FFF2-40B4-BE49-F238E27FC236}">
                <a16:creationId xmlns:a16="http://schemas.microsoft.com/office/drawing/2014/main" xmlns="" id="{3F89A6D7-0A5E-7545-B29F-2033A1A13E7B}"/>
              </a:ext>
            </a:extLst>
          </p:cNvPr>
          <p:cNvSpPr>
            <a:spLocks noGrp="1"/>
          </p:cNvSpPr>
          <p:nvPr>
            <p:ph idx="1"/>
          </p:nvPr>
        </p:nvSpPr>
        <p:spPr/>
        <p:txBody>
          <a:bodyPr/>
          <a:lstStyle/>
          <a:p>
            <a:r>
              <a:rPr lang="en-US" dirty="0"/>
              <a:t>VMA/HVA levels are not incorporated into response assessment</a:t>
            </a:r>
          </a:p>
          <a:p>
            <a:r>
              <a:rPr lang="en-US" dirty="0"/>
              <a:t>Functional imaging (I123-MIBG or FDG-PET) incorporated to assess response in bone/bone marrow disease</a:t>
            </a:r>
          </a:p>
          <a:p>
            <a:r>
              <a:rPr lang="en-US" dirty="0"/>
              <a:t>Semi-quantification of bone marrow disease to assess response</a:t>
            </a:r>
          </a:p>
          <a:p>
            <a:r>
              <a:rPr lang="en-US" dirty="0"/>
              <a:t>Very Good Partial Response and Mixed Response no longer used</a:t>
            </a:r>
          </a:p>
          <a:p>
            <a:r>
              <a:rPr lang="en-US" dirty="0"/>
              <a:t>Minor Response captures response in metastatic sites but stable disease in primary tumor</a:t>
            </a:r>
          </a:p>
          <a:p>
            <a:endParaRPr lang="en-US" dirty="0"/>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30603798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472" y="40271"/>
            <a:ext cx="10515600" cy="1325563"/>
          </a:xfrm>
        </p:spPr>
        <p:txBody>
          <a:bodyPr>
            <a:normAutofit/>
          </a:bodyPr>
          <a:lstStyle/>
          <a:p>
            <a:r>
              <a:rPr lang="en-US" sz="3600" dirty="0"/>
              <a:t>INRC Overall Response (Revision 2)</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98936918"/>
              </p:ext>
            </p:extLst>
          </p:nvPr>
        </p:nvGraphicFramePr>
        <p:xfrm>
          <a:off x="609600" y="1084180"/>
          <a:ext cx="10972800" cy="5554133"/>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xmlns="" val="20000"/>
                    </a:ext>
                  </a:extLst>
                </a:gridCol>
                <a:gridCol w="8839200">
                  <a:extLst>
                    <a:ext uri="{9D8B030D-6E8A-4147-A177-3AD203B41FA5}">
                      <a16:colId xmlns:a16="http://schemas.microsoft.com/office/drawing/2014/main" xmlns="" val="20001"/>
                    </a:ext>
                  </a:extLst>
                </a:gridCol>
              </a:tblGrid>
              <a:tr h="494453">
                <a:tc>
                  <a:txBody>
                    <a:bodyPr/>
                    <a:lstStyle/>
                    <a:p>
                      <a:r>
                        <a:rPr lang="en-US" sz="2400" dirty="0">
                          <a:latin typeface="Calibri"/>
                          <a:cs typeface="Calibri"/>
                        </a:rPr>
                        <a:t>Response</a:t>
                      </a:r>
                    </a:p>
                  </a:txBody>
                  <a:tcPr marL="121920" marR="121920" marT="60960" marB="60960"/>
                </a:tc>
                <a:tc>
                  <a:txBody>
                    <a:bodyPr/>
                    <a:lstStyle/>
                    <a:p>
                      <a:r>
                        <a:rPr lang="en-US" sz="2400" dirty="0">
                          <a:latin typeface="Calibri"/>
                          <a:cs typeface="Calibri"/>
                        </a:rPr>
                        <a:t>Criteria</a:t>
                      </a:r>
                    </a:p>
                  </a:txBody>
                  <a:tcPr marL="121920" marR="121920" marT="60960" marB="60960"/>
                </a:tc>
                <a:extLst>
                  <a:ext uri="{0D108BD9-81ED-4DB2-BD59-A6C34878D82A}">
                    <a16:rowId xmlns:a16="http://schemas.microsoft.com/office/drawing/2014/main" xmlns="" val="10000"/>
                  </a:ext>
                </a:extLst>
              </a:tr>
              <a:tr h="853440">
                <a:tc>
                  <a:txBody>
                    <a:bodyPr/>
                    <a:lstStyle/>
                    <a:p>
                      <a:r>
                        <a:rPr lang="en-US" sz="2400" dirty="0">
                          <a:latin typeface="Calibri"/>
                          <a:cs typeface="Calibri"/>
                        </a:rPr>
                        <a:t>Complete Response</a:t>
                      </a:r>
                    </a:p>
                  </a:txBody>
                  <a:tcPr marL="121920" marR="121920" marT="60960" marB="60960"/>
                </a:tc>
                <a:tc>
                  <a:txBody>
                    <a:bodyPr/>
                    <a:lstStyle/>
                    <a:p>
                      <a:r>
                        <a:rPr lang="en-GB" sz="2400" kern="1200" dirty="0">
                          <a:solidFill>
                            <a:schemeClr val="dk1"/>
                          </a:solidFill>
                          <a:effectLst/>
                          <a:latin typeface="Calibri"/>
                          <a:ea typeface="+mn-ea"/>
                          <a:cs typeface="Calibri"/>
                        </a:rPr>
                        <a:t>All components meet criteria for CR</a:t>
                      </a:r>
                      <a:r>
                        <a:rPr lang="en-US" sz="2400" dirty="0">
                          <a:effectLst/>
                          <a:latin typeface="Calibri"/>
                          <a:cs typeface="Calibri"/>
                        </a:rPr>
                        <a:t> </a:t>
                      </a:r>
                      <a:endParaRPr lang="en-US" sz="2400" dirty="0">
                        <a:latin typeface="Calibri"/>
                        <a:cs typeface="Calibri"/>
                      </a:endParaRPr>
                    </a:p>
                  </a:txBody>
                  <a:tcPr marL="121920" marR="121920" marT="60960" marB="60960"/>
                </a:tc>
                <a:extLst>
                  <a:ext uri="{0D108BD9-81ED-4DB2-BD59-A6C34878D82A}">
                    <a16:rowId xmlns:a16="http://schemas.microsoft.com/office/drawing/2014/main" xmlns="" val="10001"/>
                  </a:ext>
                </a:extLst>
              </a:tr>
              <a:tr h="1589193">
                <a:tc>
                  <a:txBody>
                    <a:bodyPr/>
                    <a:lstStyle/>
                    <a:p>
                      <a:r>
                        <a:rPr lang="en-US" sz="2400" dirty="0">
                          <a:latin typeface="Calibri"/>
                          <a:cs typeface="Calibri"/>
                        </a:rPr>
                        <a:t>Partial Response</a:t>
                      </a:r>
                    </a:p>
                  </a:txBody>
                  <a:tcPr marL="121920" marR="121920" marT="60960" marB="60960"/>
                </a:tc>
                <a:tc>
                  <a:txBody>
                    <a:bodyPr/>
                    <a:lstStyle/>
                    <a:p>
                      <a:pPr marL="0" marR="0">
                        <a:lnSpc>
                          <a:spcPct val="150000"/>
                        </a:lnSpc>
                        <a:spcBef>
                          <a:spcPts val="0"/>
                        </a:spcBef>
                        <a:spcAft>
                          <a:spcPts val="0"/>
                        </a:spcAft>
                      </a:pPr>
                      <a:r>
                        <a:rPr lang="en-GB" sz="2400" dirty="0">
                          <a:solidFill>
                            <a:srgbClr val="000000"/>
                          </a:solidFill>
                          <a:effectLst/>
                          <a:latin typeface="Calibri"/>
                          <a:ea typeface="Times New Roman"/>
                          <a:cs typeface="Calibri"/>
                        </a:rPr>
                        <a:t>PR in at least one component and all other components are either CR, MD (Bone marrow), PR or Not involved; no component with SD or PD  </a:t>
                      </a:r>
                      <a:endParaRPr lang="en-US" sz="2400" dirty="0">
                        <a:effectLst/>
                        <a:latin typeface="Calibri"/>
                        <a:ea typeface="Times New Roman"/>
                        <a:cs typeface="Calibri"/>
                      </a:endParaRPr>
                    </a:p>
                  </a:txBody>
                  <a:tcPr marT="0" marB="0"/>
                </a:tc>
                <a:extLst>
                  <a:ext uri="{0D108BD9-81ED-4DB2-BD59-A6C34878D82A}">
                    <a16:rowId xmlns:a16="http://schemas.microsoft.com/office/drawing/2014/main" xmlns="" val="10002"/>
                  </a:ext>
                </a:extLst>
              </a:tr>
              <a:tr h="853440">
                <a:tc>
                  <a:txBody>
                    <a:bodyPr/>
                    <a:lstStyle/>
                    <a:p>
                      <a:r>
                        <a:rPr lang="en-US" sz="2400" dirty="0">
                          <a:latin typeface="Calibri"/>
                          <a:cs typeface="Calibri"/>
                        </a:rPr>
                        <a:t>Minor</a:t>
                      </a:r>
                      <a:r>
                        <a:rPr lang="en-US" sz="2400" baseline="0" dirty="0">
                          <a:latin typeface="Calibri"/>
                          <a:cs typeface="Calibri"/>
                        </a:rPr>
                        <a:t> Response</a:t>
                      </a:r>
                      <a:endParaRPr lang="en-US" sz="2400" dirty="0">
                        <a:latin typeface="Calibri"/>
                        <a:cs typeface="Calibri"/>
                      </a:endParaRPr>
                    </a:p>
                  </a:txBody>
                  <a:tcPr marL="121920" marR="121920" marT="60960" marB="60960"/>
                </a:tc>
                <a:tc>
                  <a:txBody>
                    <a:bodyPr/>
                    <a:lstStyle/>
                    <a:p>
                      <a:r>
                        <a:rPr lang="en-GB" sz="2400" kern="1200" dirty="0">
                          <a:solidFill>
                            <a:schemeClr val="dk1"/>
                          </a:solidFill>
                          <a:effectLst/>
                          <a:latin typeface="Calibri"/>
                          <a:ea typeface="+mn-ea"/>
                          <a:cs typeface="Calibri"/>
                        </a:rPr>
                        <a:t>PR or CR in at least one component but at least one other component with SD; no component with PD</a:t>
                      </a:r>
                      <a:endParaRPr lang="en-US" sz="2400" dirty="0">
                        <a:latin typeface="Calibri"/>
                        <a:cs typeface="Calibri"/>
                      </a:endParaRPr>
                    </a:p>
                  </a:txBody>
                  <a:tcPr marL="121920" marR="121920" marT="60960" marB="60960"/>
                </a:tc>
                <a:extLst>
                  <a:ext uri="{0D108BD9-81ED-4DB2-BD59-A6C34878D82A}">
                    <a16:rowId xmlns:a16="http://schemas.microsoft.com/office/drawing/2014/main" xmlns="" val="10003"/>
                  </a:ext>
                </a:extLst>
              </a:tr>
              <a:tr h="853440">
                <a:tc>
                  <a:txBody>
                    <a:bodyPr/>
                    <a:lstStyle/>
                    <a:p>
                      <a:r>
                        <a:rPr lang="en-US" sz="2400" dirty="0">
                          <a:latin typeface="Calibri"/>
                          <a:cs typeface="Calibri"/>
                        </a:rPr>
                        <a:t>Stable Disease </a:t>
                      </a:r>
                    </a:p>
                  </a:txBody>
                  <a:tcPr marL="121920" marR="121920" marT="60960" marB="60960"/>
                </a:tc>
                <a:tc>
                  <a:txBody>
                    <a:bodyPr/>
                    <a:lstStyle/>
                    <a:p>
                      <a:r>
                        <a:rPr lang="en-GB" sz="2400" kern="1200" dirty="0">
                          <a:solidFill>
                            <a:schemeClr val="dk1"/>
                          </a:solidFill>
                          <a:effectLst/>
                          <a:latin typeface="Calibri"/>
                          <a:ea typeface="+mn-ea"/>
                          <a:cs typeface="Calibri"/>
                        </a:rPr>
                        <a:t>SD in one component with no better than SD or NI in any other component; no component with PD</a:t>
                      </a:r>
                      <a:r>
                        <a:rPr lang="en-US" sz="2400" dirty="0">
                          <a:effectLst/>
                          <a:latin typeface="Calibri"/>
                          <a:cs typeface="Calibri"/>
                        </a:rPr>
                        <a:t> </a:t>
                      </a:r>
                      <a:endParaRPr lang="en-US" sz="2400" dirty="0">
                        <a:latin typeface="Calibri"/>
                        <a:cs typeface="Calibri"/>
                      </a:endParaRPr>
                    </a:p>
                  </a:txBody>
                  <a:tcPr marL="121920" marR="121920" marT="60960" marB="60960"/>
                </a:tc>
                <a:extLst>
                  <a:ext uri="{0D108BD9-81ED-4DB2-BD59-A6C34878D82A}">
                    <a16:rowId xmlns:a16="http://schemas.microsoft.com/office/drawing/2014/main" xmlns="" val="10004"/>
                  </a:ext>
                </a:extLst>
              </a:tr>
              <a:tr h="853440">
                <a:tc>
                  <a:txBody>
                    <a:bodyPr/>
                    <a:lstStyle/>
                    <a:p>
                      <a:r>
                        <a:rPr lang="en-US" sz="2400" dirty="0">
                          <a:latin typeface="Calibri"/>
                          <a:cs typeface="Calibri"/>
                        </a:rPr>
                        <a:t>Progressive Disease</a:t>
                      </a:r>
                      <a:r>
                        <a:rPr lang="en-US" sz="2400" baseline="0" dirty="0">
                          <a:latin typeface="Calibri"/>
                          <a:cs typeface="Calibri"/>
                        </a:rPr>
                        <a:t> (PD)</a:t>
                      </a:r>
                      <a:endParaRPr lang="en-US" sz="2400" dirty="0">
                        <a:latin typeface="Calibri"/>
                        <a:cs typeface="Calibri"/>
                      </a:endParaRPr>
                    </a:p>
                  </a:txBody>
                  <a:tcPr marL="121920" marR="121920" marT="60960" marB="60960"/>
                </a:tc>
                <a:tc>
                  <a:txBody>
                    <a:bodyPr/>
                    <a:lstStyle/>
                    <a:p>
                      <a:r>
                        <a:rPr lang="en-US" sz="2400" dirty="0">
                          <a:latin typeface="Calibri"/>
                          <a:cs typeface="Calibri"/>
                        </a:rPr>
                        <a:t>Any</a:t>
                      </a:r>
                      <a:r>
                        <a:rPr lang="en-US" sz="2400" baseline="0" dirty="0">
                          <a:latin typeface="Calibri"/>
                          <a:cs typeface="Calibri"/>
                        </a:rPr>
                        <a:t> component with PD</a:t>
                      </a:r>
                      <a:endParaRPr lang="en-US" sz="2400" dirty="0">
                        <a:latin typeface="Calibri"/>
                        <a:cs typeface="Calibri"/>
                      </a:endParaRPr>
                    </a:p>
                  </a:txBody>
                  <a:tcPr marL="121920" marR="121920" marT="60960" marB="60960"/>
                </a:tc>
                <a:extLst>
                  <a:ext uri="{0D108BD9-81ED-4DB2-BD59-A6C34878D82A}">
                    <a16:rowId xmlns:a16="http://schemas.microsoft.com/office/drawing/2014/main" xmlns="" val="10005"/>
                  </a:ext>
                </a:extLst>
              </a:tr>
            </a:tbl>
          </a:graphicData>
        </a:graphic>
      </p:graphicFrame>
      <p:sp>
        <p:nvSpPr>
          <p:cNvPr id="5" name="Rectangle 4"/>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512742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3600" dirty="0" err="1"/>
              <a:t>Neuroblastic</a:t>
            </a:r>
            <a:r>
              <a:rPr lang="en-US" sz="3600" dirty="0"/>
              <a:t> Tumors</a:t>
            </a:r>
          </a:p>
        </p:txBody>
      </p:sp>
      <p:sp>
        <p:nvSpPr>
          <p:cNvPr id="3" name="Content Placeholder 2"/>
          <p:cNvSpPr>
            <a:spLocks noGrp="1"/>
          </p:cNvSpPr>
          <p:nvPr>
            <p:ph idx="1"/>
          </p:nvPr>
        </p:nvSpPr>
        <p:spPr/>
        <p:txBody>
          <a:bodyPr/>
          <a:lstStyle/>
          <a:p>
            <a:pPr marL="514350" indent="-514350">
              <a:buFont typeface="+mj-lt"/>
              <a:buAutoNum type="arabicPeriod"/>
            </a:pPr>
            <a:r>
              <a:rPr lang="en-US" dirty="0"/>
              <a:t>Basic Science and Pathophysiology</a:t>
            </a:r>
          </a:p>
          <a:p>
            <a:pPr marL="514350" indent="-514350">
              <a:buFont typeface="+mj-lt"/>
              <a:buAutoNum type="arabicPeriod"/>
            </a:pPr>
            <a:r>
              <a:rPr lang="en-US" dirty="0">
                <a:solidFill>
                  <a:schemeClr val="accent1">
                    <a:lumMod val="20000"/>
                    <a:lumOff val="80000"/>
                  </a:schemeClr>
                </a:solidFill>
              </a:rPr>
              <a:t>Epidemiology and Risk Assessment</a:t>
            </a:r>
          </a:p>
          <a:p>
            <a:pPr marL="514350" indent="-514350">
              <a:buFont typeface="+mj-lt"/>
              <a:buAutoNum type="arabicPeriod"/>
            </a:pPr>
            <a:r>
              <a:rPr lang="en-US" dirty="0">
                <a:solidFill>
                  <a:schemeClr val="accent1">
                    <a:lumMod val="20000"/>
                    <a:lumOff val="80000"/>
                  </a:schemeClr>
                </a:solidFill>
              </a:rPr>
              <a:t>Diagnosis</a:t>
            </a:r>
          </a:p>
          <a:p>
            <a:pPr marL="514350" indent="-514350">
              <a:buFont typeface="+mj-lt"/>
              <a:buAutoNum type="arabicPeriod"/>
            </a:pPr>
            <a:r>
              <a:rPr lang="en-US" dirty="0">
                <a:solidFill>
                  <a:schemeClr val="accent1">
                    <a:lumMod val="20000"/>
                    <a:lumOff val="80000"/>
                  </a:schemeClr>
                </a:solidFill>
              </a:rPr>
              <a:t>Management and Treatment</a:t>
            </a: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12100057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693" y="136523"/>
            <a:ext cx="10515600" cy="1325563"/>
          </a:xfrm>
        </p:spPr>
        <p:txBody>
          <a:bodyPr>
            <a:normAutofit/>
          </a:bodyPr>
          <a:lstStyle/>
          <a:p>
            <a:r>
              <a:rPr lang="en-US" sz="3600" dirty="0"/>
              <a:t>Primary Tumor</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95157302"/>
              </p:ext>
            </p:extLst>
          </p:nvPr>
        </p:nvGraphicFramePr>
        <p:xfrm>
          <a:off x="573504" y="1073483"/>
          <a:ext cx="10972800" cy="5547360"/>
        </p:xfrm>
        <a:graphic>
          <a:graphicData uri="http://schemas.openxmlformats.org/drawingml/2006/table">
            <a:tbl>
              <a:tblPr firstRow="1" bandRow="1">
                <a:tableStyleId>{5C22544A-7EE6-4342-B048-85BDC9FD1C3A}</a:tableStyleId>
              </a:tblPr>
              <a:tblGrid>
                <a:gridCol w="2235200">
                  <a:extLst>
                    <a:ext uri="{9D8B030D-6E8A-4147-A177-3AD203B41FA5}">
                      <a16:colId xmlns:a16="http://schemas.microsoft.com/office/drawing/2014/main" xmlns="" val="20000"/>
                    </a:ext>
                  </a:extLst>
                </a:gridCol>
                <a:gridCol w="8737600">
                  <a:extLst>
                    <a:ext uri="{9D8B030D-6E8A-4147-A177-3AD203B41FA5}">
                      <a16:colId xmlns:a16="http://schemas.microsoft.com/office/drawing/2014/main" xmlns="" val="20001"/>
                    </a:ext>
                  </a:extLst>
                </a:gridCol>
              </a:tblGrid>
              <a:tr h="528320">
                <a:tc>
                  <a:txBody>
                    <a:bodyPr/>
                    <a:lstStyle/>
                    <a:p>
                      <a:r>
                        <a:rPr lang="en-US" sz="2700" dirty="0">
                          <a:latin typeface="Calibri"/>
                          <a:cs typeface="Calibri"/>
                        </a:rPr>
                        <a:t>Response</a:t>
                      </a:r>
                    </a:p>
                  </a:txBody>
                  <a:tcPr marL="121920" marR="121920" marT="60960" marB="60960"/>
                </a:tc>
                <a:tc>
                  <a:txBody>
                    <a:bodyPr/>
                    <a:lstStyle/>
                    <a:p>
                      <a:r>
                        <a:rPr lang="en-US" sz="2700" dirty="0">
                          <a:latin typeface="Calibri"/>
                          <a:cs typeface="Calibri"/>
                        </a:rPr>
                        <a:t>Anatomical Imaging + MIBG (PET) Imaging</a:t>
                      </a:r>
                    </a:p>
                  </a:txBody>
                  <a:tcPr marL="121920" marR="121920" marT="60960" marB="60960"/>
                </a:tc>
                <a:extLst>
                  <a:ext uri="{0D108BD9-81ED-4DB2-BD59-A6C34878D82A}">
                    <a16:rowId xmlns:a16="http://schemas.microsoft.com/office/drawing/2014/main" xmlns="" val="10000"/>
                  </a:ext>
                </a:extLst>
              </a:tr>
              <a:tr h="1341120">
                <a:tc>
                  <a:txBody>
                    <a:bodyPr/>
                    <a:lstStyle/>
                    <a:p>
                      <a:r>
                        <a:rPr lang="en-US" sz="2700" dirty="0">
                          <a:latin typeface="Calibri"/>
                          <a:cs typeface="Calibri"/>
                        </a:rPr>
                        <a:t>Complete Response</a:t>
                      </a:r>
                    </a:p>
                  </a:txBody>
                  <a:tcPr marL="121920" marR="121920" marT="60960" marB="60960"/>
                </a:tc>
                <a:tc>
                  <a:txBody>
                    <a:bodyPr/>
                    <a:lstStyle/>
                    <a:p>
                      <a:pPr marL="285750" lvl="0" indent="-285750">
                        <a:buFont typeface="Arial"/>
                        <a:buChar char="•"/>
                      </a:pPr>
                      <a:r>
                        <a:rPr lang="en-US" sz="2700" kern="1200" dirty="0">
                          <a:solidFill>
                            <a:schemeClr val="dk1"/>
                          </a:solidFill>
                          <a:effectLst/>
                          <a:latin typeface="Calibri"/>
                          <a:ea typeface="+mn-ea"/>
                          <a:cs typeface="Calibri"/>
                        </a:rPr>
                        <a:t>&lt;10 mm residual soft tissue at primary site, AND</a:t>
                      </a:r>
                    </a:p>
                    <a:p>
                      <a:pPr marL="285750" indent="-285750">
                        <a:buFont typeface="Arial"/>
                        <a:buChar char="•"/>
                      </a:pPr>
                      <a:r>
                        <a:rPr lang="en-US" sz="2700" kern="1200" dirty="0">
                          <a:solidFill>
                            <a:schemeClr val="dk1"/>
                          </a:solidFill>
                          <a:effectLst/>
                          <a:latin typeface="Calibri"/>
                          <a:ea typeface="+mn-ea"/>
                          <a:cs typeface="Calibri"/>
                        </a:rPr>
                        <a:t>complete resolution of MIBG or FDG-PET uptake (for MIBG non-avid tumors) (at primary site)</a:t>
                      </a:r>
                      <a:r>
                        <a:rPr lang="en-US" sz="2700" dirty="0">
                          <a:effectLst/>
                          <a:latin typeface="Calibri"/>
                          <a:cs typeface="Calibri"/>
                        </a:rPr>
                        <a:t> </a:t>
                      </a:r>
                      <a:endParaRPr lang="en-US" sz="2700" dirty="0">
                        <a:latin typeface="Calibri"/>
                        <a:cs typeface="Calibri"/>
                      </a:endParaRPr>
                    </a:p>
                  </a:txBody>
                  <a:tcPr marL="121920" marR="121920" marT="60960" marB="60960"/>
                </a:tc>
                <a:extLst>
                  <a:ext uri="{0D108BD9-81ED-4DB2-BD59-A6C34878D82A}">
                    <a16:rowId xmlns:a16="http://schemas.microsoft.com/office/drawing/2014/main" xmlns="" val="10001"/>
                  </a:ext>
                </a:extLst>
              </a:tr>
              <a:tr h="1341120">
                <a:tc>
                  <a:txBody>
                    <a:bodyPr/>
                    <a:lstStyle/>
                    <a:p>
                      <a:r>
                        <a:rPr lang="en-US" sz="2700" dirty="0">
                          <a:latin typeface="Calibri"/>
                          <a:cs typeface="Calibri"/>
                        </a:rPr>
                        <a:t>Partial </a:t>
                      </a:r>
                    </a:p>
                    <a:p>
                      <a:r>
                        <a:rPr lang="en-US" sz="2700" dirty="0">
                          <a:latin typeface="Calibri"/>
                          <a:cs typeface="Calibri"/>
                        </a:rPr>
                        <a:t>Response</a:t>
                      </a:r>
                    </a:p>
                  </a:txBody>
                  <a:tcPr marL="121920" marR="121920" marT="60960" marB="60960"/>
                </a:tc>
                <a:tc>
                  <a:txBody>
                    <a:bodyPr/>
                    <a:lstStyle/>
                    <a:p>
                      <a:pPr marL="285750" lvl="0" indent="-285750">
                        <a:buFont typeface="Arial"/>
                        <a:buChar char="•"/>
                      </a:pPr>
                      <a:r>
                        <a:rPr lang="en-US" sz="2700" kern="1200" dirty="0">
                          <a:solidFill>
                            <a:schemeClr val="dk1"/>
                          </a:solidFill>
                          <a:effectLst/>
                          <a:latin typeface="Calibri"/>
                          <a:ea typeface="+mn-ea"/>
                          <a:cs typeface="Calibri"/>
                        </a:rPr>
                        <a:t>≥30% decrease in longest dimension (LD) of primary site</a:t>
                      </a:r>
                    </a:p>
                    <a:p>
                      <a:pPr marL="285750" indent="-285750">
                        <a:buFont typeface="Arial"/>
                        <a:buChar char="•"/>
                      </a:pPr>
                      <a:r>
                        <a:rPr lang="en-US" sz="2700" kern="1200" dirty="0">
                          <a:solidFill>
                            <a:schemeClr val="dk1"/>
                          </a:solidFill>
                          <a:effectLst/>
                          <a:latin typeface="Calibri"/>
                          <a:ea typeface="+mn-ea"/>
                          <a:cs typeface="Calibri"/>
                        </a:rPr>
                        <a:t>MIBG or FDG-PET uptake (at primary site) stable, improved or resolved</a:t>
                      </a:r>
                      <a:r>
                        <a:rPr lang="en-US" sz="2700" dirty="0">
                          <a:effectLst/>
                          <a:latin typeface="Calibri"/>
                          <a:cs typeface="Calibri"/>
                        </a:rPr>
                        <a:t> </a:t>
                      </a:r>
                      <a:endParaRPr lang="en-US" sz="2700" dirty="0">
                        <a:latin typeface="Calibri"/>
                        <a:cs typeface="Calibri"/>
                      </a:endParaRPr>
                    </a:p>
                  </a:txBody>
                  <a:tcPr marL="121920" marR="121920" marT="60960" marB="60960"/>
                </a:tc>
                <a:extLst>
                  <a:ext uri="{0D108BD9-81ED-4DB2-BD59-A6C34878D82A}">
                    <a16:rowId xmlns:a16="http://schemas.microsoft.com/office/drawing/2014/main" xmlns="" val="10002"/>
                  </a:ext>
                </a:extLst>
              </a:tr>
              <a:tr h="1341120">
                <a:tc>
                  <a:txBody>
                    <a:bodyPr/>
                    <a:lstStyle/>
                    <a:p>
                      <a:r>
                        <a:rPr lang="en-US" sz="2700" dirty="0">
                          <a:latin typeface="Calibri"/>
                          <a:cs typeface="Calibri"/>
                        </a:rPr>
                        <a:t>Progressive Disease</a:t>
                      </a:r>
                    </a:p>
                  </a:txBody>
                  <a:tcPr marL="121920" marR="121920" marT="60960" marB="60960"/>
                </a:tc>
                <a:tc>
                  <a:txBody>
                    <a:bodyPr/>
                    <a:lstStyle/>
                    <a:p>
                      <a:pPr marL="285750" lvl="0" indent="-285750">
                        <a:buFont typeface="Arial"/>
                        <a:buChar char="•"/>
                      </a:pPr>
                      <a:r>
                        <a:rPr lang="en-US" sz="2700" kern="1200" dirty="0">
                          <a:solidFill>
                            <a:schemeClr val="dk1"/>
                          </a:solidFill>
                          <a:effectLst/>
                          <a:latin typeface="Calibri"/>
                          <a:ea typeface="+mn-ea"/>
                          <a:cs typeface="Calibri"/>
                        </a:rPr>
                        <a:t>&gt;20% increase in longest diameter, AND </a:t>
                      </a:r>
                    </a:p>
                    <a:p>
                      <a:pPr marL="285750" indent="-285750">
                        <a:buFont typeface="Arial"/>
                        <a:buChar char="•"/>
                      </a:pPr>
                      <a:r>
                        <a:rPr lang="en-US" sz="2700" kern="1200" dirty="0">
                          <a:solidFill>
                            <a:schemeClr val="dk1"/>
                          </a:solidFill>
                          <a:effectLst/>
                          <a:latin typeface="Calibri"/>
                          <a:ea typeface="+mn-ea"/>
                          <a:cs typeface="Calibri"/>
                        </a:rPr>
                        <a:t>a minimum absolute increase of 5 mm in longest dimension </a:t>
                      </a:r>
                      <a:endParaRPr lang="en-US" sz="2700" dirty="0">
                        <a:latin typeface="Calibri"/>
                        <a:cs typeface="Calibri"/>
                      </a:endParaRPr>
                    </a:p>
                  </a:txBody>
                  <a:tcPr marL="121920" marR="121920" marT="60960" marB="60960"/>
                </a:tc>
                <a:extLst>
                  <a:ext uri="{0D108BD9-81ED-4DB2-BD59-A6C34878D82A}">
                    <a16:rowId xmlns:a16="http://schemas.microsoft.com/office/drawing/2014/main" xmlns="" val="10003"/>
                  </a:ext>
                </a:extLst>
              </a:tr>
              <a:tr h="528320">
                <a:tc>
                  <a:txBody>
                    <a:bodyPr/>
                    <a:lstStyle/>
                    <a:p>
                      <a:r>
                        <a:rPr lang="en-US" sz="2700" dirty="0">
                          <a:latin typeface="Calibri"/>
                          <a:cs typeface="Calibri"/>
                        </a:rPr>
                        <a:t>Stable Disease</a:t>
                      </a:r>
                    </a:p>
                  </a:txBody>
                  <a:tcPr marL="121920" marR="121920" marT="60960" marB="60960"/>
                </a:tc>
                <a:tc>
                  <a:txBody>
                    <a:bodyPr/>
                    <a:lstStyle/>
                    <a:p>
                      <a:pPr marL="285750" indent="-285750">
                        <a:buFont typeface="Arial"/>
                        <a:buChar char="•"/>
                      </a:pPr>
                      <a:r>
                        <a:rPr lang="en-US" sz="2700" dirty="0">
                          <a:latin typeface="Calibri"/>
                          <a:cs typeface="Calibri"/>
                        </a:rPr>
                        <a:t>Not CR,</a:t>
                      </a:r>
                      <a:r>
                        <a:rPr lang="en-US" sz="2700" baseline="0" dirty="0">
                          <a:latin typeface="Calibri"/>
                          <a:cs typeface="Calibri"/>
                        </a:rPr>
                        <a:t> PR or PD</a:t>
                      </a:r>
                      <a:endParaRPr lang="en-US" sz="2700" dirty="0">
                        <a:latin typeface="Calibri"/>
                        <a:cs typeface="Calibri"/>
                      </a:endParaRPr>
                    </a:p>
                  </a:txBody>
                  <a:tcPr marL="121920" marR="121920" marT="60960" marB="60960"/>
                </a:tc>
                <a:extLst>
                  <a:ext uri="{0D108BD9-81ED-4DB2-BD59-A6C34878D82A}">
                    <a16:rowId xmlns:a16="http://schemas.microsoft.com/office/drawing/2014/main" xmlns="" val="10004"/>
                  </a:ext>
                </a:extLst>
              </a:tr>
            </a:tbl>
          </a:graphicData>
        </a:graphic>
      </p:graphicFrame>
      <p:sp>
        <p:nvSpPr>
          <p:cNvPr id="5" name="Rectangle 4"/>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11298391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normAutofit/>
          </a:bodyPr>
          <a:lstStyle/>
          <a:p>
            <a:r>
              <a:rPr lang="en-US" sz="3600" dirty="0"/>
              <a:t>Metastatic Soft Tissue/Bone Response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95323092"/>
              </p:ext>
            </p:extLst>
          </p:nvPr>
        </p:nvGraphicFramePr>
        <p:xfrm>
          <a:off x="609600" y="984895"/>
          <a:ext cx="10972800" cy="5208693"/>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xmlns="" val="20000"/>
                    </a:ext>
                  </a:extLst>
                </a:gridCol>
                <a:gridCol w="9144000">
                  <a:extLst>
                    <a:ext uri="{9D8B030D-6E8A-4147-A177-3AD203B41FA5}">
                      <a16:colId xmlns:a16="http://schemas.microsoft.com/office/drawing/2014/main" xmlns="" val="20001"/>
                    </a:ext>
                  </a:extLst>
                </a:gridCol>
              </a:tblGrid>
              <a:tr h="772160">
                <a:tc>
                  <a:txBody>
                    <a:bodyPr/>
                    <a:lstStyle/>
                    <a:p>
                      <a:r>
                        <a:rPr lang="en-US" sz="2100" dirty="0">
                          <a:latin typeface="Calibri"/>
                          <a:cs typeface="Calibri"/>
                        </a:rPr>
                        <a:t>Response</a:t>
                      </a:r>
                    </a:p>
                  </a:txBody>
                  <a:tcPr marL="121920" marR="121920" marT="60960" marB="609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100" dirty="0">
                          <a:latin typeface="Calibri"/>
                          <a:cs typeface="Calibri"/>
                        </a:rPr>
                        <a:t>Anatomical Imaging + MIBG (PET) Imaging</a:t>
                      </a:r>
                    </a:p>
                    <a:p>
                      <a:endParaRPr lang="en-US" sz="2100" dirty="0">
                        <a:latin typeface="Calibri"/>
                        <a:cs typeface="Calibri"/>
                      </a:endParaRPr>
                    </a:p>
                  </a:txBody>
                  <a:tcPr marL="121920" marR="121920" marT="60960" marB="60960"/>
                </a:tc>
                <a:extLst>
                  <a:ext uri="{0D108BD9-81ED-4DB2-BD59-A6C34878D82A}">
                    <a16:rowId xmlns:a16="http://schemas.microsoft.com/office/drawing/2014/main" xmlns="" val="10000"/>
                  </a:ext>
                </a:extLst>
              </a:tr>
              <a:tr h="1097280">
                <a:tc>
                  <a:txBody>
                    <a:bodyPr/>
                    <a:lstStyle/>
                    <a:p>
                      <a:r>
                        <a:rPr lang="en-US" sz="2100" dirty="0">
                          <a:latin typeface="Calibri"/>
                          <a:cs typeface="Calibri"/>
                        </a:rPr>
                        <a:t>Complete Response </a:t>
                      </a:r>
                    </a:p>
                  </a:txBody>
                  <a:tcPr marL="121920" marR="121920" marT="60960" marB="60960"/>
                </a:tc>
                <a:tc>
                  <a:txBody>
                    <a:bodyPr/>
                    <a:lstStyle/>
                    <a:p>
                      <a:pPr lvl="0"/>
                      <a:r>
                        <a:rPr lang="en-US" sz="2100" kern="1200" dirty="0">
                          <a:solidFill>
                            <a:schemeClr val="dk1"/>
                          </a:solidFill>
                          <a:effectLst/>
                          <a:latin typeface="Calibri"/>
                          <a:ea typeface="+mn-ea"/>
                          <a:cs typeface="Calibri"/>
                        </a:rPr>
                        <a:t>Resolution of all sites of disease defined as:</a:t>
                      </a:r>
                    </a:p>
                    <a:p>
                      <a:pPr marL="285750" lvl="0" indent="-285750">
                        <a:buFont typeface="Arial"/>
                        <a:buChar char="•"/>
                      </a:pPr>
                      <a:r>
                        <a:rPr lang="en-US" sz="2100" kern="1200" dirty="0">
                          <a:solidFill>
                            <a:schemeClr val="dk1"/>
                          </a:solidFill>
                          <a:effectLst/>
                          <a:latin typeface="Calibri"/>
                          <a:ea typeface="+mn-ea"/>
                          <a:cs typeface="Calibri"/>
                        </a:rPr>
                        <a:t>Soft tissue mass &lt;10 mm AND</a:t>
                      </a:r>
                      <a:r>
                        <a:rPr lang="en-US" sz="2100" kern="1200" baseline="0" dirty="0">
                          <a:solidFill>
                            <a:schemeClr val="dk1"/>
                          </a:solidFill>
                          <a:effectLst/>
                          <a:latin typeface="Calibri"/>
                          <a:ea typeface="+mn-ea"/>
                          <a:cs typeface="Calibri"/>
                        </a:rPr>
                        <a:t> </a:t>
                      </a:r>
                      <a:r>
                        <a:rPr lang="en-US" sz="2100" kern="1200" dirty="0">
                          <a:solidFill>
                            <a:schemeClr val="dk1"/>
                          </a:solidFill>
                          <a:effectLst/>
                          <a:latin typeface="Calibri"/>
                          <a:ea typeface="+mn-ea"/>
                          <a:cs typeface="Calibri"/>
                        </a:rPr>
                        <a:t>Lymph nodes identified &lt;15 mm, AND </a:t>
                      </a:r>
                    </a:p>
                    <a:p>
                      <a:pPr marL="285750" indent="-285750">
                        <a:buFont typeface="Arial"/>
                        <a:buChar char="•"/>
                      </a:pPr>
                      <a:r>
                        <a:rPr lang="en-US" sz="2100" kern="1200" dirty="0">
                          <a:solidFill>
                            <a:schemeClr val="dk1"/>
                          </a:solidFill>
                          <a:effectLst/>
                          <a:latin typeface="Calibri"/>
                          <a:ea typeface="+mn-ea"/>
                          <a:cs typeface="Calibri"/>
                        </a:rPr>
                        <a:t>No MIBG uptake or FDG-PET uptake </a:t>
                      </a:r>
                      <a:endParaRPr lang="en-US" sz="2100" dirty="0">
                        <a:latin typeface="Calibri"/>
                        <a:cs typeface="Calibri"/>
                      </a:endParaRPr>
                    </a:p>
                  </a:txBody>
                  <a:tcPr marL="121920" marR="121920" marT="60960" marB="60960"/>
                </a:tc>
                <a:extLst>
                  <a:ext uri="{0D108BD9-81ED-4DB2-BD59-A6C34878D82A}">
                    <a16:rowId xmlns:a16="http://schemas.microsoft.com/office/drawing/2014/main" xmlns="" val="10001"/>
                  </a:ext>
                </a:extLst>
              </a:tr>
              <a:tr h="1422400">
                <a:tc>
                  <a:txBody>
                    <a:bodyPr/>
                    <a:lstStyle/>
                    <a:p>
                      <a:r>
                        <a:rPr lang="en-US" sz="2100" dirty="0">
                          <a:latin typeface="Calibri"/>
                          <a:cs typeface="Calibri"/>
                        </a:rPr>
                        <a:t>Partial Response </a:t>
                      </a:r>
                    </a:p>
                  </a:txBody>
                  <a:tcPr marL="121920" marR="121920" marT="60960" marB="60960"/>
                </a:tc>
                <a:tc>
                  <a:txBody>
                    <a:bodyPr/>
                    <a:lstStyle/>
                    <a:p>
                      <a:pPr lvl="0"/>
                      <a:r>
                        <a:rPr lang="en-US" sz="2100" kern="1200" dirty="0">
                          <a:solidFill>
                            <a:schemeClr val="dk1"/>
                          </a:solidFill>
                          <a:effectLst/>
                          <a:latin typeface="Calibri"/>
                          <a:ea typeface="+mn-ea"/>
                          <a:cs typeface="Calibri"/>
                        </a:rPr>
                        <a:t>≥30% decrease in sum of diameters</a:t>
                      </a:r>
                      <a:r>
                        <a:rPr lang="en-US" sz="2100" kern="1200" baseline="30000" dirty="0">
                          <a:solidFill>
                            <a:schemeClr val="dk1"/>
                          </a:solidFill>
                          <a:effectLst/>
                          <a:latin typeface="Calibri"/>
                          <a:ea typeface="+mn-ea"/>
                          <a:cs typeface="Calibri"/>
                        </a:rPr>
                        <a:t> </a:t>
                      </a:r>
                      <a:r>
                        <a:rPr lang="en-US" sz="2100" kern="1200" dirty="0">
                          <a:solidFill>
                            <a:schemeClr val="dk1"/>
                          </a:solidFill>
                          <a:effectLst/>
                          <a:latin typeface="Calibri"/>
                          <a:ea typeface="+mn-ea"/>
                          <a:cs typeface="Calibri"/>
                        </a:rPr>
                        <a:t>of non-primary lesions, AND:</a:t>
                      </a:r>
                    </a:p>
                    <a:p>
                      <a:pPr marL="285750" lvl="0" indent="-285750">
                        <a:buFont typeface="Arial"/>
                        <a:buChar char="•"/>
                      </a:pPr>
                      <a:r>
                        <a:rPr lang="en-US" sz="2100" kern="1200" dirty="0">
                          <a:solidFill>
                            <a:schemeClr val="dk1"/>
                          </a:solidFill>
                          <a:effectLst/>
                          <a:latin typeface="Calibri"/>
                          <a:ea typeface="+mn-ea"/>
                          <a:cs typeface="Calibri"/>
                        </a:rPr>
                        <a:t>Non-target lesions stable or smaller in size AND</a:t>
                      </a:r>
                    </a:p>
                    <a:p>
                      <a:pPr marL="285750" lvl="0" indent="-285750">
                        <a:buFont typeface="Arial"/>
                        <a:buChar char="•"/>
                      </a:pPr>
                      <a:r>
                        <a:rPr lang="en-US" sz="2100" kern="1200" dirty="0">
                          <a:solidFill>
                            <a:schemeClr val="dk1"/>
                          </a:solidFill>
                          <a:effectLst/>
                          <a:latin typeface="Calibri"/>
                          <a:ea typeface="+mn-ea"/>
                          <a:cs typeface="Calibri"/>
                        </a:rPr>
                        <a:t>No new lesions AND</a:t>
                      </a:r>
                    </a:p>
                    <a:p>
                      <a:pPr marL="285750" indent="-285750">
                        <a:buFont typeface="Arial"/>
                        <a:buChar char="•"/>
                      </a:pPr>
                      <a:r>
                        <a:rPr lang="en-US" sz="2100" kern="1200" dirty="0">
                          <a:solidFill>
                            <a:schemeClr val="dk1"/>
                          </a:solidFill>
                          <a:effectLst/>
                          <a:latin typeface="Calibri"/>
                          <a:ea typeface="+mn-ea"/>
                          <a:cs typeface="Calibri"/>
                        </a:rPr>
                        <a:t>≥50% reduction in MIBG absolute score or in number of FDG-PET avid lesions</a:t>
                      </a:r>
                      <a:endParaRPr lang="en-US" sz="2100" dirty="0">
                        <a:latin typeface="Calibri"/>
                        <a:cs typeface="Calibri"/>
                      </a:endParaRPr>
                    </a:p>
                  </a:txBody>
                  <a:tcPr marL="121920" marR="121920" marT="60960" marB="60960"/>
                </a:tc>
                <a:extLst>
                  <a:ext uri="{0D108BD9-81ED-4DB2-BD59-A6C34878D82A}">
                    <a16:rowId xmlns:a16="http://schemas.microsoft.com/office/drawing/2014/main" xmlns="" val="10002"/>
                  </a:ext>
                </a:extLst>
              </a:tr>
              <a:tr h="1422400">
                <a:tc>
                  <a:txBody>
                    <a:bodyPr/>
                    <a:lstStyle/>
                    <a:p>
                      <a:r>
                        <a:rPr lang="en-US" sz="2100" dirty="0">
                          <a:latin typeface="Calibri"/>
                          <a:cs typeface="Calibri"/>
                        </a:rPr>
                        <a:t>Progressive Disease </a:t>
                      </a:r>
                    </a:p>
                  </a:txBody>
                  <a:tcPr marL="121920" marR="121920" marT="60960" marB="60960"/>
                </a:tc>
                <a:tc>
                  <a:txBody>
                    <a:bodyPr/>
                    <a:lstStyle/>
                    <a:p>
                      <a:pPr marL="285750" lvl="0" indent="-285750">
                        <a:buFont typeface="Arial"/>
                        <a:buChar char="•"/>
                      </a:pPr>
                      <a:r>
                        <a:rPr lang="en-US" sz="2100" kern="1200" dirty="0">
                          <a:solidFill>
                            <a:schemeClr val="dk1"/>
                          </a:solidFill>
                          <a:effectLst/>
                          <a:latin typeface="Calibri"/>
                          <a:ea typeface="+mn-ea"/>
                          <a:cs typeface="Calibri"/>
                        </a:rPr>
                        <a:t>New MIBG or FDG-PET avid soft tissue or bone lesion or biopsy proven;</a:t>
                      </a:r>
                    </a:p>
                    <a:p>
                      <a:pPr marL="285750" lvl="0" indent="-285750">
                        <a:buFont typeface="Arial"/>
                        <a:buChar char="•"/>
                      </a:pPr>
                      <a:r>
                        <a:rPr lang="en-US" sz="2100" kern="1200" dirty="0">
                          <a:solidFill>
                            <a:schemeClr val="dk1"/>
                          </a:solidFill>
                          <a:effectLst/>
                          <a:latin typeface="Calibri"/>
                          <a:ea typeface="+mn-ea"/>
                          <a:cs typeface="Calibri"/>
                        </a:rPr>
                        <a:t>&gt;20% increase in size </a:t>
                      </a:r>
                      <a:r>
                        <a:rPr lang="en-US" sz="2100" u="sng" kern="1200" dirty="0">
                          <a:solidFill>
                            <a:schemeClr val="dk1"/>
                          </a:solidFill>
                          <a:effectLst/>
                          <a:latin typeface="Calibri"/>
                          <a:ea typeface="+mn-ea"/>
                          <a:cs typeface="Calibri"/>
                        </a:rPr>
                        <a:t>AND</a:t>
                      </a:r>
                      <a:r>
                        <a:rPr lang="en-US" sz="2100" kern="1200" dirty="0">
                          <a:solidFill>
                            <a:schemeClr val="dk1"/>
                          </a:solidFill>
                          <a:effectLst/>
                          <a:latin typeface="Calibri"/>
                          <a:ea typeface="+mn-ea"/>
                          <a:cs typeface="Calibri"/>
                        </a:rPr>
                        <a:t> a minimum absolute increase of 5 mm in sum of diameters of target soft tissue lesions;</a:t>
                      </a:r>
                    </a:p>
                    <a:p>
                      <a:pPr marL="285750" indent="-285750">
                        <a:buFont typeface="Arial"/>
                        <a:buChar char="•"/>
                      </a:pPr>
                      <a:r>
                        <a:rPr lang="en-US" sz="2100" kern="1200" dirty="0">
                          <a:solidFill>
                            <a:schemeClr val="dk1"/>
                          </a:solidFill>
                          <a:effectLst/>
                          <a:latin typeface="Calibri"/>
                          <a:ea typeface="+mn-ea"/>
                          <a:cs typeface="Calibri"/>
                        </a:rPr>
                        <a:t>Relative MIBG score ≥1.2</a:t>
                      </a:r>
                      <a:endParaRPr lang="en-US" sz="2100" dirty="0">
                        <a:latin typeface="Calibri"/>
                        <a:cs typeface="Calibri"/>
                      </a:endParaRPr>
                    </a:p>
                  </a:txBody>
                  <a:tcPr marL="121920" marR="121920" marT="60960" marB="60960"/>
                </a:tc>
                <a:extLst>
                  <a:ext uri="{0D108BD9-81ED-4DB2-BD59-A6C34878D82A}">
                    <a16:rowId xmlns:a16="http://schemas.microsoft.com/office/drawing/2014/main" xmlns="" val="10003"/>
                  </a:ext>
                </a:extLst>
              </a:tr>
              <a:tr h="494453">
                <a:tc>
                  <a:txBody>
                    <a:bodyPr/>
                    <a:lstStyle/>
                    <a:p>
                      <a:r>
                        <a:rPr lang="en-US" sz="2100" dirty="0">
                          <a:latin typeface="Calibri"/>
                          <a:cs typeface="Calibri"/>
                        </a:rPr>
                        <a:t>Stable</a:t>
                      </a:r>
                      <a:r>
                        <a:rPr lang="en-US" sz="2100" baseline="0" dirty="0">
                          <a:latin typeface="Calibri"/>
                          <a:cs typeface="Calibri"/>
                        </a:rPr>
                        <a:t> Disease </a:t>
                      </a:r>
                      <a:endParaRPr lang="en-US" sz="2100" dirty="0">
                        <a:latin typeface="Calibri"/>
                        <a:cs typeface="Calibri"/>
                      </a:endParaRPr>
                    </a:p>
                  </a:txBody>
                  <a:tcPr marL="121920" marR="121920" marT="60960" marB="60960"/>
                </a:tc>
                <a:tc>
                  <a:txBody>
                    <a:bodyPr/>
                    <a:lstStyle/>
                    <a:p>
                      <a:r>
                        <a:rPr lang="en-US" sz="2100" dirty="0">
                          <a:latin typeface="Calibri"/>
                          <a:cs typeface="Calibri"/>
                        </a:rPr>
                        <a:t>All others</a:t>
                      </a:r>
                    </a:p>
                  </a:txBody>
                  <a:tcPr marL="121920" marR="121920" marT="60960" marB="60960"/>
                </a:tc>
                <a:extLst>
                  <a:ext uri="{0D108BD9-81ED-4DB2-BD59-A6C34878D82A}">
                    <a16:rowId xmlns:a16="http://schemas.microsoft.com/office/drawing/2014/main" xmlns="" val="10004"/>
                  </a:ext>
                </a:extLst>
              </a:tr>
            </a:tbl>
          </a:graphicData>
        </a:graphic>
      </p:graphicFrame>
      <p:sp>
        <p:nvSpPr>
          <p:cNvPr id="5" name="Rectangle 4"/>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1776672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472" y="365125"/>
            <a:ext cx="10515600" cy="1325563"/>
          </a:xfrm>
        </p:spPr>
        <p:txBody>
          <a:bodyPr vert="horz" lIns="91440" tIns="45720" rIns="91440" bIns="45720" rtlCol="0" anchor="ctr">
            <a:normAutofit/>
          </a:bodyPr>
          <a:lstStyle/>
          <a:p>
            <a:r>
              <a:rPr lang="en-US" sz="3600" dirty="0"/>
              <a:t>Bone Marrow</a:t>
            </a:r>
          </a:p>
        </p:txBody>
      </p:sp>
      <p:graphicFrame>
        <p:nvGraphicFramePr>
          <p:cNvPr id="4" name="Content Placeholder 3"/>
          <p:cNvGraphicFramePr>
            <a:graphicFrameLocks noGrp="1"/>
          </p:cNvGraphicFramePr>
          <p:nvPr>
            <p:ph idx="1"/>
            <p:extLst/>
          </p:nvPr>
        </p:nvGraphicFramePr>
        <p:xfrm>
          <a:off x="609600" y="1600200"/>
          <a:ext cx="10972800" cy="4639733"/>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xmlns="" val="20000"/>
                    </a:ext>
                  </a:extLst>
                </a:gridCol>
                <a:gridCol w="8940800">
                  <a:extLst>
                    <a:ext uri="{9D8B030D-6E8A-4147-A177-3AD203B41FA5}">
                      <a16:colId xmlns:a16="http://schemas.microsoft.com/office/drawing/2014/main" xmlns="" val="20001"/>
                    </a:ext>
                  </a:extLst>
                </a:gridCol>
              </a:tblGrid>
              <a:tr h="494453">
                <a:tc>
                  <a:txBody>
                    <a:bodyPr/>
                    <a:lstStyle/>
                    <a:p>
                      <a:r>
                        <a:rPr lang="en-US" sz="2400" dirty="0">
                          <a:latin typeface="Calibri"/>
                          <a:cs typeface="Calibri"/>
                        </a:rPr>
                        <a:t>Response</a:t>
                      </a:r>
                    </a:p>
                  </a:txBody>
                  <a:tcPr marL="121920" marR="121920" marT="60960" marB="60960"/>
                </a:tc>
                <a:tc>
                  <a:txBody>
                    <a:bodyPr/>
                    <a:lstStyle/>
                    <a:p>
                      <a:r>
                        <a:rPr lang="en-US" sz="2400" dirty="0">
                          <a:latin typeface="Calibri"/>
                          <a:cs typeface="Calibri"/>
                        </a:rPr>
                        <a:t>Cytology/Histology</a:t>
                      </a:r>
                    </a:p>
                  </a:txBody>
                  <a:tcPr marL="121920" marR="121920" marT="60960" marB="60960"/>
                </a:tc>
                <a:extLst>
                  <a:ext uri="{0D108BD9-81ED-4DB2-BD59-A6C34878D82A}">
                    <a16:rowId xmlns:a16="http://schemas.microsoft.com/office/drawing/2014/main" xmlns="" val="10000"/>
                  </a:ext>
                </a:extLst>
              </a:tr>
              <a:tr h="853440">
                <a:tc>
                  <a:txBody>
                    <a:bodyPr/>
                    <a:lstStyle/>
                    <a:p>
                      <a:r>
                        <a:rPr lang="en-US" sz="2400" dirty="0">
                          <a:latin typeface="Calibri"/>
                          <a:cs typeface="Calibri"/>
                        </a:rPr>
                        <a:t>Complete Response</a:t>
                      </a:r>
                    </a:p>
                  </a:txBody>
                  <a:tcPr marL="121920" marR="121920" marT="60960" marB="60960"/>
                </a:tc>
                <a:tc>
                  <a:txBody>
                    <a:bodyPr/>
                    <a:lstStyle/>
                    <a:p>
                      <a:r>
                        <a:rPr lang="en-US" sz="2400" kern="1200" dirty="0">
                          <a:solidFill>
                            <a:schemeClr val="dk1"/>
                          </a:solidFill>
                          <a:effectLst/>
                          <a:latin typeface="Calibri"/>
                          <a:ea typeface="+mn-ea"/>
                          <a:cs typeface="Calibri"/>
                        </a:rPr>
                        <a:t>Bone marrow with no tumor infiltration upon reassessment, independent of baseline tumor involvement </a:t>
                      </a:r>
                      <a:endParaRPr lang="en-US" sz="2400" dirty="0">
                        <a:latin typeface="Calibri"/>
                        <a:cs typeface="Calibri"/>
                      </a:endParaRPr>
                    </a:p>
                  </a:txBody>
                  <a:tcPr marL="121920" marR="121920" marT="60960" marB="60960"/>
                </a:tc>
                <a:extLst>
                  <a:ext uri="{0D108BD9-81ED-4DB2-BD59-A6C34878D82A}">
                    <a16:rowId xmlns:a16="http://schemas.microsoft.com/office/drawing/2014/main" xmlns="" val="10001"/>
                  </a:ext>
                </a:extLst>
              </a:tr>
              <a:tr h="1219200">
                <a:tc>
                  <a:txBody>
                    <a:bodyPr/>
                    <a:lstStyle/>
                    <a:p>
                      <a:r>
                        <a:rPr lang="en-US" sz="2400" dirty="0">
                          <a:latin typeface="Calibri"/>
                          <a:cs typeface="Calibri"/>
                        </a:rPr>
                        <a:t>Progressive Disease</a:t>
                      </a:r>
                    </a:p>
                  </a:txBody>
                  <a:tcPr marL="121920" marR="121920" marT="60960" marB="60960"/>
                </a:tc>
                <a:tc>
                  <a:txBody>
                    <a:bodyPr/>
                    <a:lstStyle/>
                    <a:p>
                      <a:pPr marL="285750" lvl="0" indent="-285750">
                        <a:buFont typeface="Arial"/>
                        <a:buChar char="•"/>
                      </a:pPr>
                      <a:r>
                        <a:rPr lang="en-US" sz="2400" kern="1200" dirty="0">
                          <a:solidFill>
                            <a:schemeClr val="dk1"/>
                          </a:solidFill>
                          <a:effectLst/>
                          <a:latin typeface="Calibri"/>
                          <a:ea typeface="+mn-ea"/>
                          <a:cs typeface="Calibri"/>
                        </a:rPr>
                        <a:t>No tumor infiltration that becomes &gt;5% upon reassessment; </a:t>
                      </a:r>
                    </a:p>
                    <a:p>
                      <a:pPr marL="285750" indent="-285750">
                        <a:buFont typeface="Arial"/>
                        <a:buChar char="•"/>
                      </a:pPr>
                      <a:r>
                        <a:rPr lang="en-US" sz="2400" kern="1200" dirty="0">
                          <a:solidFill>
                            <a:schemeClr val="dk1"/>
                          </a:solidFill>
                          <a:effectLst/>
                          <a:latin typeface="Calibri"/>
                          <a:ea typeface="+mn-ea"/>
                          <a:cs typeface="Calibri"/>
                        </a:rPr>
                        <a:t>Tumor infiltration increases by &gt;2 fold and has &gt;20% tumor infiltration</a:t>
                      </a:r>
                      <a:endParaRPr lang="en-US" sz="2400" dirty="0">
                        <a:latin typeface="Calibri"/>
                        <a:cs typeface="Calibri"/>
                      </a:endParaRPr>
                    </a:p>
                  </a:txBody>
                  <a:tcPr marL="121920" marR="121920" marT="60960" marB="60960"/>
                </a:tc>
                <a:extLst>
                  <a:ext uri="{0D108BD9-81ED-4DB2-BD59-A6C34878D82A}">
                    <a16:rowId xmlns:a16="http://schemas.microsoft.com/office/drawing/2014/main" xmlns="" val="10002"/>
                  </a:ext>
                </a:extLst>
              </a:tr>
              <a:tr h="1219200">
                <a:tc>
                  <a:txBody>
                    <a:bodyPr/>
                    <a:lstStyle/>
                    <a:p>
                      <a:r>
                        <a:rPr lang="en-US" sz="2400" dirty="0">
                          <a:latin typeface="Calibri"/>
                          <a:cs typeface="Calibri"/>
                        </a:rPr>
                        <a:t>Minimal Disease</a:t>
                      </a:r>
                    </a:p>
                  </a:txBody>
                  <a:tcPr marL="121920" marR="121920" marT="60960" marB="60960"/>
                </a:tc>
                <a:tc>
                  <a:txBody>
                    <a:bodyPr/>
                    <a:lstStyle/>
                    <a:p>
                      <a:pPr marL="285750" lvl="0" indent="-285750">
                        <a:buFont typeface="Arial"/>
                        <a:buChar char="•"/>
                      </a:pPr>
                      <a:r>
                        <a:rPr lang="en-US" sz="2400" kern="1200" dirty="0">
                          <a:solidFill>
                            <a:schemeClr val="dk1"/>
                          </a:solidFill>
                          <a:effectLst/>
                          <a:latin typeface="Calibri"/>
                          <a:ea typeface="+mn-ea"/>
                          <a:cs typeface="Calibri"/>
                        </a:rPr>
                        <a:t>≤5 % tumor infiltration and remains &gt;0-≤5%; </a:t>
                      </a:r>
                    </a:p>
                    <a:p>
                      <a:pPr marL="285750" lvl="0" indent="-285750">
                        <a:buFont typeface="Arial"/>
                        <a:buChar char="•"/>
                      </a:pPr>
                      <a:r>
                        <a:rPr lang="en-US" sz="2400" kern="1200" dirty="0">
                          <a:solidFill>
                            <a:schemeClr val="dk1"/>
                          </a:solidFill>
                          <a:effectLst/>
                          <a:latin typeface="Calibri"/>
                          <a:ea typeface="+mn-ea"/>
                          <a:cs typeface="Calibri"/>
                        </a:rPr>
                        <a:t>No tumor infiltration that becomes ≤5%; </a:t>
                      </a:r>
                    </a:p>
                    <a:p>
                      <a:pPr marL="285750" indent="-285750">
                        <a:buFont typeface="Arial"/>
                        <a:buChar char="•"/>
                      </a:pPr>
                      <a:r>
                        <a:rPr lang="en-US" sz="2400" kern="1200" dirty="0">
                          <a:solidFill>
                            <a:schemeClr val="dk1"/>
                          </a:solidFill>
                          <a:effectLst/>
                          <a:latin typeface="Calibri"/>
                          <a:ea typeface="+mn-ea"/>
                          <a:cs typeface="Calibri"/>
                        </a:rPr>
                        <a:t>&gt;20% tumor infiltration that has &gt;0-≤5%</a:t>
                      </a:r>
                      <a:r>
                        <a:rPr lang="en-US" sz="2400" dirty="0">
                          <a:effectLst/>
                          <a:latin typeface="Calibri"/>
                          <a:cs typeface="Calibri"/>
                        </a:rPr>
                        <a:t> </a:t>
                      </a:r>
                      <a:endParaRPr lang="en-US" sz="2400" dirty="0">
                        <a:latin typeface="Calibri"/>
                        <a:cs typeface="Calibri"/>
                      </a:endParaRPr>
                    </a:p>
                  </a:txBody>
                  <a:tcPr marL="121920" marR="121920" marT="60960" marB="60960"/>
                </a:tc>
                <a:extLst>
                  <a:ext uri="{0D108BD9-81ED-4DB2-BD59-A6C34878D82A}">
                    <a16:rowId xmlns:a16="http://schemas.microsoft.com/office/drawing/2014/main" xmlns="" val="10003"/>
                  </a:ext>
                </a:extLst>
              </a:tr>
              <a:tr h="853440">
                <a:tc>
                  <a:txBody>
                    <a:bodyPr/>
                    <a:lstStyle/>
                    <a:p>
                      <a:r>
                        <a:rPr lang="en-US" sz="2400" dirty="0">
                          <a:latin typeface="Calibri"/>
                          <a:cs typeface="Calibri"/>
                        </a:rPr>
                        <a:t>Stable </a:t>
                      </a:r>
                      <a:r>
                        <a:rPr lang="en-US" sz="2400" dirty="0" err="1">
                          <a:latin typeface="Calibri"/>
                          <a:cs typeface="Calibri"/>
                        </a:rPr>
                        <a:t>DIsease</a:t>
                      </a:r>
                      <a:endParaRPr lang="en-US" sz="2400" dirty="0">
                        <a:latin typeface="Calibri"/>
                        <a:cs typeface="Calibri"/>
                      </a:endParaRPr>
                    </a:p>
                  </a:txBody>
                  <a:tcPr marL="121920" marR="121920" marT="60960" marB="60960"/>
                </a:tc>
                <a:tc>
                  <a:txBody>
                    <a:bodyPr/>
                    <a:lstStyle/>
                    <a:p>
                      <a:r>
                        <a:rPr lang="en-US" sz="2400" kern="1200" dirty="0">
                          <a:solidFill>
                            <a:schemeClr val="dk1"/>
                          </a:solidFill>
                          <a:effectLst/>
                          <a:latin typeface="Calibri"/>
                          <a:ea typeface="+mn-ea"/>
                          <a:cs typeface="Calibri"/>
                        </a:rPr>
                        <a:t>&gt;5% tumor infiltration that remains &gt; 5% tumor infiltration upon reassessment but not</a:t>
                      </a:r>
                      <a:r>
                        <a:rPr lang="en-US" sz="2400" kern="1200" baseline="0" dirty="0">
                          <a:solidFill>
                            <a:schemeClr val="dk1"/>
                          </a:solidFill>
                          <a:effectLst/>
                          <a:latin typeface="Calibri"/>
                          <a:ea typeface="+mn-ea"/>
                          <a:cs typeface="Calibri"/>
                        </a:rPr>
                        <a:t> </a:t>
                      </a:r>
                      <a:r>
                        <a:rPr lang="en-US" sz="2400" kern="1200" dirty="0">
                          <a:solidFill>
                            <a:schemeClr val="dk1"/>
                          </a:solidFill>
                          <a:effectLst/>
                          <a:latin typeface="Calibri"/>
                          <a:ea typeface="+mn-ea"/>
                          <a:cs typeface="Calibri"/>
                        </a:rPr>
                        <a:t>CR, MD or PD </a:t>
                      </a:r>
                      <a:endParaRPr lang="en-US" sz="2400" dirty="0">
                        <a:latin typeface="Calibri"/>
                        <a:cs typeface="Calibri"/>
                      </a:endParaRPr>
                    </a:p>
                  </a:txBody>
                  <a:tcPr marL="121920" marR="121920" marT="60960" marB="60960"/>
                </a:tc>
                <a:extLst>
                  <a:ext uri="{0D108BD9-81ED-4DB2-BD59-A6C34878D82A}">
                    <a16:rowId xmlns:a16="http://schemas.microsoft.com/office/drawing/2014/main" xmlns="" val="10004"/>
                  </a:ext>
                </a:extLst>
              </a:tr>
            </a:tbl>
          </a:graphicData>
        </a:graphic>
      </p:graphicFrame>
      <p:sp>
        <p:nvSpPr>
          <p:cNvPr id="5" name="Rectangle 4"/>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16389622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xmlns="" id="{DEA50A81-8FEC-1047-9EC5-1E14B3D7BBF9}"/>
              </a:ext>
            </a:extLst>
          </p:cNvPr>
          <p:cNvSpPr>
            <a:spLocks noGrp="1"/>
          </p:cNvSpPr>
          <p:nvPr>
            <p:ph type="title"/>
          </p:nvPr>
        </p:nvSpPr>
        <p:spPr>
          <a:xfrm>
            <a:off x="661737" y="385012"/>
            <a:ext cx="11032956" cy="1004887"/>
          </a:xfrm>
        </p:spPr>
        <p:txBody>
          <a:bodyPr vert="horz" lIns="91440" tIns="45720" rIns="91440" bIns="45720" rtlCol="0" anchor="ctr">
            <a:normAutofit/>
          </a:bodyPr>
          <a:lstStyle/>
          <a:p>
            <a:r>
              <a:rPr lang="en-US" altLang="en-US" sz="3600" dirty="0"/>
              <a:t>Complications and late effects of neuroblastoma treatment</a:t>
            </a:r>
          </a:p>
        </p:txBody>
      </p:sp>
      <p:sp>
        <p:nvSpPr>
          <p:cNvPr id="62466" name="Content Placeholder 2">
            <a:extLst>
              <a:ext uri="{FF2B5EF4-FFF2-40B4-BE49-F238E27FC236}">
                <a16:creationId xmlns:a16="http://schemas.microsoft.com/office/drawing/2014/main" xmlns="" id="{C96C2D0B-7F6D-E741-9E91-4EE80ADEC8E6}"/>
              </a:ext>
            </a:extLst>
          </p:cNvPr>
          <p:cNvSpPr>
            <a:spLocks noGrp="1"/>
          </p:cNvSpPr>
          <p:nvPr>
            <p:ph idx="1"/>
          </p:nvPr>
        </p:nvSpPr>
        <p:spPr>
          <a:xfrm>
            <a:off x="994609" y="1371601"/>
            <a:ext cx="8229600" cy="4525963"/>
          </a:xfrm>
        </p:spPr>
        <p:txBody>
          <a:bodyPr/>
          <a:lstStyle/>
          <a:p>
            <a:r>
              <a:rPr lang="en-US" altLang="en-US" dirty="0"/>
              <a:t>Surgical: </a:t>
            </a:r>
          </a:p>
          <a:p>
            <a:pPr lvl="1"/>
            <a:r>
              <a:rPr lang="en-US" altLang="en-US" dirty="0"/>
              <a:t>Organ removal or damage (renal)</a:t>
            </a:r>
          </a:p>
          <a:p>
            <a:pPr lvl="1"/>
            <a:r>
              <a:rPr lang="en-US" altLang="en-US" dirty="0"/>
              <a:t>Neural damage</a:t>
            </a:r>
          </a:p>
          <a:p>
            <a:r>
              <a:rPr lang="en-US" altLang="en-US" dirty="0"/>
              <a:t>Radiation: </a:t>
            </a:r>
            <a:r>
              <a:rPr lang="en-US" altLang="en-US" sz="2400" dirty="0"/>
              <a:t>organ dysfunction (renal, heart, hepatic, lungs, ovaries, pituitary, neurocognitive), altered musculoskeletal growth, infertility; secondary malignancy</a:t>
            </a:r>
          </a:p>
          <a:p>
            <a:r>
              <a:rPr lang="en-US" altLang="en-US" dirty="0"/>
              <a:t>Chemotherapy: </a:t>
            </a:r>
            <a:r>
              <a:rPr lang="en-US" altLang="en-US" sz="2400" dirty="0"/>
              <a:t>Ototoxicity (platinum); Cardiac toxicity (anthracycline); Infertility (alkylator); Secondary malignancy (alkylator, etoposide)</a:t>
            </a:r>
          </a:p>
          <a:p>
            <a:r>
              <a:rPr lang="en-US" altLang="en-US" sz="2400" dirty="0"/>
              <a:t>Biologic therapy:  Decreased bone density (isotretinoin)</a:t>
            </a: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35700866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3600" dirty="0"/>
              <a:t>Pheochromocytoma and Paraganglioma (PPGLs)</a:t>
            </a:r>
          </a:p>
        </p:txBody>
      </p:sp>
      <p:sp>
        <p:nvSpPr>
          <p:cNvPr id="3" name="Content Placeholder 2"/>
          <p:cNvSpPr>
            <a:spLocks noGrp="1"/>
          </p:cNvSpPr>
          <p:nvPr>
            <p:ph idx="1"/>
          </p:nvPr>
        </p:nvSpPr>
        <p:spPr/>
        <p:txBody>
          <a:bodyPr/>
          <a:lstStyle/>
          <a:p>
            <a:pPr marL="514350" indent="-514350">
              <a:buFont typeface="+mj-lt"/>
              <a:buAutoNum type="arabicPeriod"/>
            </a:pPr>
            <a:r>
              <a:rPr lang="en-US" dirty="0"/>
              <a:t>Basic Science and Pathophysiology</a:t>
            </a:r>
          </a:p>
          <a:p>
            <a:pPr marL="514350" indent="-514350">
              <a:buFont typeface="+mj-lt"/>
              <a:buAutoNum type="arabicPeriod"/>
            </a:pPr>
            <a:r>
              <a:rPr lang="en-US" dirty="0">
                <a:solidFill>
                  <a:schemeClr val="accent1">
                    <a:lumMod val="20000"/>
                    <a:lumOff val="80000"/>
                  </a:schemeClr>
                </a:solidFill>
              </a:rPr>
              <a:t>Epidemiology and Risk Assessment</a:t>
            </a:r>
          </a:p>
          <a:p>
            <a:pPr marL="514350" indent="-514350">
              <a:buFont typeface="+mj-lt"/>
              <a:buAutoNum type="arabicPeriod"/>
            </a:pPr>
            <a:r>
              <a:rPr lang="en-US" dirty="0">
                <a:solidFill>
                  <a:schemeClr val="accent1">
                    <a:lumMod val="20000"/>
                    <a:lumOff val="80000"/>
                  </a:schemeClr>
                </a:solidFill>
              </a:rPr>
              <a:t>Diagnosis</a:t>
            </a:r>
          </a:p>
          <a:p>
            <a:pPr marL="514350" indent="-514350">
              <a:buFont typeface="+mj-lt"/>
              <a:buAutoNum type="arabicPeriod"/>
            </a:pPr>
            <a:r>
              <a:rPr lang="en-US" dirty="0">
                <a:solidFill>
                  <a:schemeClr val="accent1">
                    <a:lumMod val="20000"/>
                    <a:lumOff val="80000"/>
                  </a:schemeClr>
                </a:solidFill>
              </a:rPr>
              <a:t>Management and Treatment</a:t>
            </a: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20691957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F8B034-8A57-744D-B420-FEEEEEE4B99F}"/>
              </a:ext>
            </a:extLst>
          </p:cNvPr>
          <p:cNvSpPr>
            <a:spLocks noGrp="1"/>
          </p:cNvSpPr>
          <p:nvPr>
            <p:ph type="title"/>
          </p:nvPr>
        </p:nvSpPr>
        <p:spPr/>
        <p:txBody>
          <a:bodyPr vert="horz" lIns="91440" tIns="45720" rIns="91440" bIns="45720" rtlCol="0" anchor="ctr">
            <a:normAutofit/>
          </a:bodyPr>
          <a:lstStyle/>
          <a:p>
            <a:r>
              <a:rPr lang="en-US" sz="3600" dirty="0"/>
              <a:t>Pheochromocytoma and Paraganglioma (PPGLs)</a:t>
            </a:r>
          </a:p>
        </p:txBody>
      </p:sp>
      <p:sp>
        <p:nvSpPr>
          <p:cNvPr id="3" name="Content Placeholder 2">
            <a:extLst>
              <a:ext uri="{FF2B5EF4-FFF2-40B4-BE49-F238E27FC236}">
                <a16:creationId xmlns:a16="http://schemas.microsoft.com/office/drawing/2014/main" xmlns="" id="{9FAB9417-9CAD-0744-9C4F-C8505A7BB6C9}"/>
              </a:ext>
            </a:extLst>
          </p:cNvPr>
          <p:cNvSpPr>
            <a:spLocks noGrp="1"/>
          </p:cNvSpPr>
          <p:nvPr>
            <p:ph idx="1"/>
          </p:nvPr>
        </p:nvSpPr>
        <p:spPr>
          <a:xfrm>
            <a:off x="838199" y="1308265"/>
            <a:ext cx="10615863" cy="4351338"/>
          </a:xfrm>
        </p:spPr>
        <p:txBody>
          <a:bodyPr>
            <a:noAutofit/>
          </a:bodyPr>
          <a:lstStyle/>
          <a:p>
            <a:r>
              <a:rPr lang="en-US" sz="2400" dirty="0"/>
              <a:t>Neuroendocrine tumors arising from either chromaffin cells of sympathetic tissue in the adrenal or extra-adrenal abdominal locations (sympathetic PPGLs) or from parasympathetic tissue in the thorax or head and neck (parasympathetic PPGLs)</a:t>
            </a:r>
          </a:p>
          <a:p>
            <a:r>
              <a:rPr lang="en-US" sz="2400" dirty="0"/>
              <a:t>Sympathetic PPGL</a:t>
            </a:r>
          </a:p>
          <a:p>
            <a:pPr lvl="1"/>
            <a:r>
              <a:rPr lang="en-US" sz="2000" dirty="0"/>
              <a:t>Aberrant section of norepinephrine and epinephrine</a:t>
            </a:r>
          </a:p>
          <a:p>
            <a:pPr lvl="1"/>
            <a:r>
              <a:rPr lang="en-US" sz="2000" dirty="0"/>
              <a:t>80% develop in the adrenal medulla; 20% tumors develop in the prevertebral and paravertebral sympathetic ganglia of the chest, abdomen, and pelvis </a:t>
            </a:r>
          </a:p>
          <a:p>
            <a:r>
              <a:rPr lang="en-US" sz="2400" dirty="0"/>
              <a:t>Parasympathetic PPGLs </a:t>
            </a:r>
          </a:p>
          <a:p>
            <a:pPr lvl="1"/>
            <a:r>
              <a:rPr lang="en-US" sz="2000" dirty="0"/>
              <a:t>Rarely secrete catecholamines (4%)</a:t>
            </a:r>
          </a:p>
          <a:p>
            <a:pPr lvl="1"/>
            <a:r>
              <a:rPr lang="en-US" sz="2000" dirty="0"/>
              <a:t>Arise in the neck or at the base of the skull region along the glossopharyngeal and vagal nerves</a:t>
            </a:r>
          </a:p>
          <a:p>
            <a:r>
              <a:rPr lang="en-US" sz="2400" dirty="0"/>
              <a:t>Benign or malignant ( 10% of pheochromocytomas and 25% of PGL are malignant)</a:t>
            </a: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38506582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9019C2-A611-8244-9A95-FEBA3C888D4B}"/>
              </a:ext>
            </a:extLst>
          </p:cNvPr>
          <p:cNvSpPr>
            <a:spLocks noGrp="1"/>
          </p:cNvSpPr>
          <p:nvPr>
            <p:ph type="title"/>
          </p:nvPr>
        </p:nvSpPr>
        <p:spPr/>
        <p:txBody>
          <a:bodyPr>
            <a:normAutofit/>
          </a:bodyPr>
          <a:lstStyle/>
          <a:p>
            <a:r>
              <a:rPr lang="en-US" sz="3600" dirty="0"/>
              <a:t>Molecular subtypes</a:t>
            </a:r>
          </a:p>
        </p:txBody>
      </p:sp>
      <p:sp>
        <p:nvSpPr>
          <p:cNvPr id="3" name="Content Placeholder 2">
            <a:extLst>
              <a:ext uri="{FF2B5EF4-FFF2-40B4-BE49-F238E27FC236}">
                <a16:creationId xmlns:a16="http://schemas.microsoft.com/office/drawing/2014/main" xmlns="" id="{3C4C40A8-923A-454A-92A9-C1E17519A856}"/>
              </a:ext>
            </a:extLst>
          </p:cNvPr>
          <p:cNvSpPr>
            <a:spLocks noGrp="1"/>
          </p:cNvSpPr>
          <p:nvPr>
            <p:ph idx="1"/>
          </p:nvPr>
        </p:nvSpPr>
        <p:spPr>
          <a:xfrm>
            <a:off x="838200" y="1500771"/>
            <a:ext cx="9930063" cy="4351338"/>
          </a:xfrm>
        </p:spPr>
        <p:txBody>
          <a:bodyPr>
            <a:normAutofit/>
          </a:bodyPr>
          <a:lstStyle/>
          <a:p>
            <a:r>
              <a:rPr lang="en-US" dirty="0"/>
              <a:t>Pseudohypoxia: mutations involving in overexpression of vascular endothelial growth factor (VEGF) and impaired DNA methylation leading to increased vascularization </a:t>
            </a:r>
          </a:p>
          <a:p>
            <a:r>
              <a:rPr lang="en-US" dirty="0" err="1"/>
              <a:t>Wnt</a:t>
            </a:r>
            <a:r>
              <a:rPr lang="en-US" dirty="0"/>
              <a:t>-signaling pathway: activating mutations of </a:t>
            </a:r>
            <a:r>
              <a:rPr lang="en-US" dirty="0" err="1"/>
              <a:t>Wnt</a:t>
            </a:r>
            <a:r>
              <a:rPr lang="en-US" dirty="0"/>
              <a:t>-signaling pathway (</a:t>
            </a:r>
            <a:r>
              <a:rPr lang="en-US" dirty="0" err="1"/>
              <a:t>Wnt</a:t>
            </a:r>
            <a:r>
              <a:rPr lang="en-US" dirty="0"/>
              <a:t> receptor signaling and Hedgehog signaling) secondary to somatic mutations of </a:t>
            </a:r>
            <a:r>
              <a:rPr lang="en-US" i="1" dirty="0"/>
              <a:t>CSDE1</a:t>
            </a:r>
            <a:r>
              <a:rPr lang="en-US" dirty="0"/>
              <a:t> (Cold shock domain containing E1) and </a:t>
            </a:r>
            <a:r>
              <a:rPr lang="en-US" i="1" dirty="0"/>
              <a:t>MAML3</a:t>
            </a:r>
            <a:r>
              <a:rPr lang="en-US" dirty="0"/>
              <a:t>(Mastermind like transcriptional coactivator 3) genes</a:t>
            </a:r>
          </a:p>
          <a:p>
            <a:r>
              <a:rPr lang="en-US" dirty="0"/>
              <a:t>Kinase-signaling pathway: abnormal activation of kinase signaling including PI3Kinase/AKT, RAS/RAF/ERK, and mTOR pathways</a:t>
            </a: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13633099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773416-BDE4-064C-8327-4EDBD224465A}"/>
              </a:ext>
            </a:extLst>
          </p:cNvPr>
          <p:cNvSpPr>
            <a:spLocks noGrp="1"/>
          </p:cNvSpPr>
          <p:nvPr>
            <p:ph type="title"/>
          </p:nvPr>
        </p:nvSpPr>
        <p:spPr/>
        <p:txBody>
          <a:bodyPr>
            <a:normAutofit/>
          </a:bodyPr>
          <a:lstStyle/>
          <a:p>
            <a:r>
              <a:rPr lang="en-US" sz="3600" dirty="0"/>
              <a:t>Biochemical phenotypes</a:t>
            </a:r>
          </a:p>
        </p:txBody>
      </p:sp>
      <p:sp>
        <p:nvSpPr>
          <p:cNvPr id="3" name="Content Placeholder 2">
            <a:extLst>
              <a:ext uri="{FF2B5EF4-FFF2-40B4-BE49-F238E27FC236}">
                <a16:creationId xmlns:a16="http://schemas.microsoft.com/office/drawing/2014/main" xmlns="" id="{5FC2D047-590A-004F-A1FD-B6435EDE407A}"/>
              </a:ext>
            </a:extLst>
          </p:cNvPr>
          <p:cNvSpPr>
            <a:spLocks noGrp="1"/>
          </p:cNvSpPr>
          <p:nvPr>
            <p:ph idx="1"/>
          </p:nvPr>
        </p:nvSpPr>
        <p:spPr>
          <a:xfrm>
            <a:off x="838200" y="1392487"/>
            <a:ext cx="9930063" cy="4351338"/>
          </a:xfrm>
        </p:spPr>
        <p:txBody>
          <a:bodyPr>
            <a:normAutofit fontScale="85000" lnSpcReduction="10000"/>
          </a:bodyPr>
          <a:lstStyle/>
          <a:p>
            <a:r>
              <a:rPr lang="en-US" dirty="0"/>
              <a:t>Noradrenergic</a:t>
            </a:r>
          </a:p>
          <a:p>
            <a:pPr lvl="1"/>
            <a:r>
              <a:rPr lang="en-US" dirty="0"/>
              <a:t>Elevated norepinephrine and normetanephrine levels; molecularly classified as molecular pseudohypoxia-related tumors </a:t>
            </a:r>
          </a:p>
          <a:p>
            <a:pPr lvl="1"/>
            <a:r>
              <a:rPr lang="en-US" dirty="0"/>
              <a:t>Germline von Hippel-Lindau (VHL), succinate dehydrogenase (SDH) type A, B, C, or D, fumarate hydratase (FH), malate dehydrogenase type 2 (MDH2), and endothelial pas domain protein 1 (also known as hypoxia-inducible factor type 2A) (EPAS1/HIF2A) genes. </a:t>
            </a:r>
          </a:p>
          <a:p>
            <a:r>
              <a:rPr lang="en-US" dirty="0"/>
              <a:t>Adrenergic</a:t>
            </a:r>
          </a:p>
          <a:p>
            <a:pPr lvl="1"/>
            <a:r>
              <a:rPr lang="en-US" dirty="0"/>
              <a:t>Secrete </a:t>
            </a:r>
            <a:r>
              <a:rPr lang="en-US" dirty="0" err="1"/>
              <a:t>metanephrine</a:t>
            </a:r>
            <a:r>
              <a:rPr lang="en-US" dirty="0"/>
              <a:t>; molecularly classified as kinase signaling-related tumors </a:t>
            </a:r>
          </a:p>
          <a:p>
            <a:pPr lvl="1"/>
            <a:r>
              <a:rPr lang="en-US" dirty="0"/>
              <a:t>Located in adrenal, germline mutations in </a:t>
            </a:r>
            <a:r>
              <a:rPr lang="en-US" i="1" dirty="0"/>
              <a:t>RET,</a:t>
            </a:r>
            <a:r>
              <a:rPr lang="en-US" dirty="0"/>
              <a:t> </a:t>
            </a:r>
            <a:r>
              <a:rPr lang="en-US" i="1" dirty="0"/>
              <a:t>NF1, or</a:t>
            </a:r>
            <a:r>
              <a:rPr lang="en-US" dirty="0"/>
              <a:t> TMEM127</a:t>
            </a:r>
          </a:p>
          <a:p>
            <a:r>
              <a:rPr lang="en-US" dirty="0"/>
              <a:t>Dopaminergic</a:t>
            </a:r>
          </a:p>
          <a:p>
            <a:pPr lvl="1"/>
            <a:r>
              <a:rPr lang="en-US" dirty="0"/>
              <a:t>Secrete dopamine with or without mild increase in norepinephrine (normetanephrine) </a:t>
            </a:r>
          </a:p>
          <a:p>
            <a:pPr lvl="1"/>
            <a:r>
              <a:rPr lang="en-US" dirty="0"/>
              <a:t>Head and Neck PPGLs </a:t>
            </a:r>
          </a:p>
          <a:p>
            <a:pPr lvl="1"/>
            <a:r>
              <a:rPr lang="en-US" dirty="0"/>
              <a:t>Metastatic disease, especially related to germline </a:t>
            </a:r>
            <a:r>
              <a:rPr lang="en-US" i="1" dirty="0"/>
              <a:t>SDHB</a:t>
            </a:r>
            <a:r>
              <a:rPr lang="en-US" dirty="0"/>
              <a:t> and </a:t>
            </a:r>
            <a:r>
              <a:rPr lang="en-US" i="1" dirty="0"/>
              <a:t>SDHD</a:t>
            </a:r>
            <a:r>
              <a:rPr lang="en-US" dirty="0"/>
              <a:t> mutations</a:t>
            </a:r>
          </a:p>
          <a:p>
            <a:endParaRPr lang="en-US" dirty="0"/>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28772183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3600" dirty="0"/>
              <a:t>Paraganglioma and Pheochromocytoma</a:t>
            </a:r>
          </a:p>
        </p:txBody>
      </p:sp>
      <p:sp>
        <p:nvSpPr>
          <p:cNvPr id="3" name="Content Placeholder 2"/>
          <p:cNvSpPr>
            <a:spLocks noGrp="1"/>
          </p:cNvSpPr>
          <p:nvPr>
            <p:ph idx="1"/>
          </p:nvPr>
        </p:nvSpPr>
        <p:spPr/>
        <p:txBody>
          <a:bodyPr/>
          <a:lstStyle/>
          <a:p>
            <a:pPr marL="514350" indent="-514350">
              <a:buFont typeface="+mj-lt"/>
              <a:buAutoNum type="arabicPeriod"/>
            </a:pPr>
            <a:r>
              <a:rPr lang="en-US" dirty="0">
                <a:solidFill>
                  <a:schemeClr val="accent1">
                    <a:lumMod val="20000"/>
                    <a:lumOff val="80000"/>
                  </a:schemeClr>
                </a:solidFill>
              </a:rPr>
              <a:t>Basic Science and Pathophysiology</a:t>
            </a:r>
          </a:p>
          <a:p>
            <a:pPr marL="514350" indent="-514350">
              <a:buFont typeface="+mj-lt"/>
              <a:buAutoNum type="arabicPeriod"/>
            </a:pPr>
            <a:r>
              <a:rPr lang="en-US" dirty="0"/>
              <a:t>Epidemiology and Risk Assessment</a:t>
            </a:r>
          </a:p>
          <a:p>
            <a:pPr marL="514350" indent="-514350">
              <a:buFont typeface="+mj-lt"/>
              <a:buAutoNum type="arabicPeriod"/>
            </a:pPr>
            <a:r>
              <a:rPr lang="en-US" dirty="0">
                <a:solidFill>
                  <a:schemeClr val="accent1">
                    <a:lumMod val="20000"/>
                    <a:lumOff val="80000"/>
                  </a:schemeClr>
                </a:solidFill>
              </a:rPr>
              <a:t>Diagnosis</a:t>
            </a:r>
          </a:p>
          <a:p>
            <a:pPr marL="514350" indent="-514350">
              <a:buFont typeface="+mj-lt"/>
              <a:buAutoNum type="arabicPeriod"/>
            </a:pPr>
            <a:r>
              <a:rPr lang="en-US" dirty="0">
                <a:solidFill>
                  <a:schemeClr val="accent1">
                    <a:lumMod val="20000"/>
                    <a:lumOff val="80000"/>
                  </a:schemeClr>
                </a:solidFill>
              </a:rPr>
              <a:t>Management and Treatment</a:t>
            </a: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699544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D2F608-302F-0F42-854D-4675CF905243}"/>
              </a:ext>
            </a:extLst>
          </p:cNvPr>
          <p:cNvSpPr>
            <a:spLocks noGrp="1"/>
          </p:cNvSpPr>
          <p:nvPr>
            <p:ph type="title"/>
          </p:nvPr>
        </p:nvSpPr>
        <p:spPr/>
        <p:txBody>
          <a:bodyPr>
            <a:normAutofit/>
          </a:bodyPr>
          <a:lstStyle/>
          <a:p>
            <a:r>
              <a:rPr lang="en-US" sz="3600" dirty="0"/>
              <a:t>Epidemiology and Risk Assessment</a:t>
            </a:r>
          </a:p>
        </p:txBody>
      </p:sp>
      <p:sp>
        <p:nvSpPr>
          <p:cNvPr id="3" name="Content Placeholder 2">
            <a:extLst>
              <a:ext uri="{FF2B5EF4-FFF2-40B4-BE49-F238E27FC236}">
                <a16:creationId xmlns:a16="http://schemas.microsoft.com/office/drawing/2014/main" xmlns="" id="{71744831-48DB-164E-8860-E79555349569}"/>
              </a:ext>
            </a:extLst>
          </p:cNvPr>
          <p:cNvSpPr>
            <a:spLocks noGrp="1"/>
          </p:cNvSpPr>
          <p:nvPr>
            <p:ph idx="1"/>
          </p:nvPr>
        </p:nvSpPr>
        <p:spPr>
          <a:xfrm>
            <a:off x="838200" y="1275347"/>
            <a:ext cx="10515600" cy="4901616"/>
          </a:xfrm>
        </p:spPr>
        <p:txBody>
          <a:bodyPr>
            <a:normAutofit/>
          </a:bodyPr>
          <a:lstStyle/>
          <a:p>
            <a:pPr marL="0" indent="0">
              <a:buNone/>
            </a:pPr>
            <a:endParaRPr lang="en-US" dirty="0"/>
          </a:p>
          <a:p>
            <a:r>
              <a:rPr lang="en-US" dirty="0"/>
              <a:t>Rare tumor – annual incidence approximately 0.8 per 100,000 person-years</a:t>
            </a:r>
          </a:p>
          <a:p>
            <a:r>
              <a:rPr lang="en-US" dirty="0"/>
              <a:t>At least 40% have associated genetic cause (as much as 80% of pediatric patients) with at least 20 known susceptibility genes</a:t>
            </a:r>
          </a:p>
          <a:p>
            <a:r>
              <a:rPr lang="en-US" dirty="0"/>
              <a:t>Genetic testing should be performed in pediatric patients</a:t>
            </a:r>
          </a:p>
          <a:p>
            <a:r>
              <a:rPr lang="en-US" dirty="0"/>
              <a:t>Independent risk factors for metastatic disease: presence of </a:t>
            </a:r>
            <a:r>
              <a:rPr lang="en-US" i="1" dirty="0"/>
              <a:t>SDHB</a:t>
            </a:r>
            <a:r>
              <a:rPr lang="en-US" dirty="0"/>
              <a:t> germline mutation, extra-adrenal location, size of primary tumor &gt; 5 cm (in </a:t>
            </a:r>
            <a:r>
              <a:rPr lang="en-US" i="1" dirty="0"/>
              <a:t>SDHB</a:t>
            </a:r>
            <a:r>
              <a:rPr lang="en-US" dirty="0"/>
              <a:t>-related PPGLs over 3.5 cm), younger age of initial diagnosis of PPGL and elevated 3-methoxytyramine (MT) levels</a:t>
            </a: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2921683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xmlns="" id="{04CCE6C9-3B33-3746-80DC-CCD589F7D8C9}"/>
              </a:ext>
            </a:extLst>
          </p:cNvPr>
          <p:cNvSpPr>
            <a:spLocks noGrp="1" noChangeArrowheads="1"/>
          </p:cNvSpPr>
          <p:nvPr>
            <p:ph type="title"/>
          </p:nvPr>
        </p:nvSpPr>
        <p:spPr>
          <a:xfrm>
            <a:off x="1042737" y="381000"/>
            <a:ext cx="8229600" cy="1143000"/>
          </a:xfrm>
        </p:spPr>
        <p:txBody>
          <a:bodyPr/>
          <a:lstStyle/>
          <a:p>
            <a:r>
              <a:rPr lang="en-US" altLang="en-US" sz="3600" dirty="0" err="1"/>
              <a:t>Neuroblastomic</a:t>
            </a:r>
            <a:r>
              <a:rPr lang="en-US" altLang="en-US" sz="3600" dirty="0"/>
              <a:t> Tumors</a:t>
            </a:r>
            <a:endParaRPr lang="en-US" altLang="en-US" sz="3200" dirty="0"/>
          </a:p>
        </p:txBody>
      </p:sp>
      <p:sp>
        <p:nvSpPr>
          <p:cNvPr id="15362" name="Content Placeholder 1">
            <a:extLst>
              <a:ext uri="{FF2B5EF4-FFF2-40B4-BE49-F238E27FC236}">
                <a16:creationId xmlns:a16="http://schemas.microsoft.com/office/drawing/2014/main" xmlns="" id="{52977A3D-4D14-8B4F-B614-50FD7CF28CBC}"/>
              </a:ext>
            </a:extLst>
          </p:cNvPr>
          <p:cNvSpPr>
            <a:spLocks noGrp="1"/>
          </p:cNvSpPr>
          <p:nvPr>
            <p:ph idx="1"/>
          </p:nvPr>
        </p:nvSpPr>
        <p:spPr>
          <a:xfrm>
            <a:off x="1042737" y="1578058"/>
            <a:ext cx="9857874" cy="2620962"/>
          </a:xfrm>
        </p:spPr>
        <p:txBody>
          <a:bodyPr>
            <a:noAutofit/>
          </a:bodyPr>
          <a:lstStyle/>
          <a:p>
            <a:pPr>
              <a:lnSpc>
                <a:spcPct val="90000"/>
              </a:lnSpc>
            </a:pPr>
            <a:r>
              <a:rPr lang="en-US" altLang="en-US" dirty="0"/>
              <a:t>Embryonal malignancy originating from neural crest tissue of the sympathetic nervous system</a:t>
            </a:r>
          </a:p>
          <a:p>
            <a:pPr>
              <a:lnSpc>
                <a:spcPct val="90000"/>
              </a:lnSpc>
            </a:pPr>
            <a:r>
              <a:rPr lang="en-US" altLang="en-US" dirty="0"/>
              <a:t>Category encompasses a spectrum of tumors characterized by varying levels of neuronal differentiation: ganglioneuroma, </a:t>
            </a:r>
            <a:r>
              <a:rPr lang="en-US" altLang="en-US" dirty="0" err="1"/>
              <a:t>ganglioneuroblastoma</a:t>
            </a:r>
            <a:r>
              <a:rPr lang="en-US" altLang="en-US" dirty="0"/>
              <a:t> and neuroblastoma</a:t>
            </a:r>
          </a:p>
          <a:p>
            <a:pPr>
              <a:lnSpc>
                <a:spcPct val="90000"/>
              </a:lnSpc>
            </a:pPr>
            <a:r>
              <a:rPr lang="en-US" altLang="en-US" dirty="0"/>
              <a:t>Heterogenous clinical course ranging from spontaneous regression to highly aggressive disease with fatal outcome</a:t>
            </a: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16907362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3600" dirty="0"/>
              <a:t>Paraganglioma and Pheochromocytoma</a:t>
            </a:r>
          </a:p>
        </p:txBody>
      </p:sp>
      <p:sp>
        <p:nvSpPr>
          <p:cNvPr id="3" name="Content Placeholder 2"/>
          <p:cNvSpPr>
            <a:spLocks noGrp="1"/>
          </p:cNvSpPr>
          <p:nvPr>
            <p:ph idx="1"/>
          </p:nvPr>
        </p:nvSpPr>
        <p:spPr/>
        <p:txBody>
          <a:bodyPr/>
          <a:lstStyle/>
          <a:p>
            <a:pPr marL="514350" indent="-514350">
              <a:buFont typeface="+mj-lt"/>
              <a:buAutoNum type="arabicPeriod"/>
            </a:pPr>
            <a:r>
              <a:rPr lang="en-US" dirty="0">
                <a:solidFill>
                  <a:schemeClr val="accent1">
                    <a:lumMod val="20000"/>
                    <a:lumOff val="80000"/>
                  </a:schemeClr>
                </a:solidFill>
              </a:rPr>
              <a:t>Basic Science and Pathophysiology</a:t>
            </a:r>
          </a:p>
          <a:p>
            <a:pPr marL="514350" indent="-514350">
              <a:buFont typeface="+mj-lt"/>
              <a:buAutoNum type="arabicPeriod"/>
            </a:pPr>
            <a:r>
              <a:rPr lang="en-US" dirty="0">
                <a:solidFill>
                  <a:schemeClr val="accent1">
                    <a:lumMod val="20000"/>
                    <a:lumOff val="80000"/>
                  </a:schemeClr>
                </a:solidFill>
              </a:rPr>
              <a:t>Epidemiology and Risk Assessment</a:t>
            </a:r>
          </a:p>
          <a:p>
            <a:pPr marL="514350" indent="-514350">
              <a:buFont typeface="+mj-lt"/>
              <a:buAutoNum type="arabicPeriod"/>
            </a:pPr>
            <a:r>
              <a:rPr lang="en-US" dirty="0"/>
              <a:t>Diagnosis</a:t>
            </a:r>
          </a:p>
          <a:p>
            <a:pPr marL="514350" indent="-514350">
              <a:buFont typeface="+mj-lt"/>
              <a:buAutoNum type="arabicPeriod"/>
            </a:pPr>
            <a:r>
              <a:rPr lang="en-US" dirty="0">
                <a:solidFill>
                  <a:schemeClr val="accent1">
                    <a:lumMod val="20000"/>
                    <a:lumOff val="80000"/>
                  </a:schemeClr>
                </a:solidFill>
              </a:rPr>
              <a:t>Management and Treatment</a:t>
            </a: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18432049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9AD174-1A57-A248-A7EF-312EEFD9F38A}"/>
              </a:ext>
            </a:extLst>
          </p:cNvPr>
          <p:cNvSpPr>
            <a:spLocks noGrp="1"/>
          </p:cNvSpPr>
          <p:nvPr>
            <p:ph type="title"/>
          </p:nvPr>
        </p:nvSpPr>
        <p:spPr/>
        <p:txBody>
          <a:bodyPr>
            <a:normAutofit/>
          </a:bodyPr>
          <a:lstStyle/>
          <a:p>
            <a:r>
              <a:rPr lang="en-US" sz="3600" dirty="0"/>
              <a:t>Imaging to define local extent and metastatic disease of PPGLs</a:t>
            </a:r>
          </a:p>
        </p:txBody>
      </p:sp>
      <p:sp>
        <p:nvSpPr>
          <p:cNvPr id="3" name="Content Placeholder 2">
            <a:extLst>
              <a:ext uri="{FF2B5EF4-FFF2-40B4-BE49-F238E27FC236}">
                <a16:creationId xmlns:a16="http://schemas.microsoft.com/office/drawing/2014/main" xmlns="" id="{6DEDCF06-D7F1-CB41-AFD6-42C7F41F1CB7}"/>
              </a:ext>
            </a:extLst>
          </p:cNvPr>
          <p:cNvSpPr>
            <a:spLocks noGrp="1"/>
          </p:cNvSpPr>
          <p:nvPr>
            <p:ph idx="1"/>
          </p:nvPr>
        </p:nvSpPr>
        <p:spPr/>
        <p:txBody>
          <a:bodyPr>
            <a:normAutofit/>
          </a:bodyPr>
          <a:lstStyle/>
          <a:p>
            <a:r>
              <a:rPr lang="en-US" dirty="0"/>
              <a:t>Diagnosis is based on documentation of catecholamine excess by biochemical testing and then localization of the tumor by imaging with CT or MRI</a:t>
            </a:r>
          </a:p>
          <a:p>
            <a:r>
              <a:rPr lang="en-US" dirty="0"/>
              <a:t>Measurements of fractionated </a:t>
            </a:r>
            <a:r>
              <a:rPr lang="en-US" dirty="0" err="1"/>
              <a:t>metanephrine</a:t>
            </a:r>
            <a:r>
              <a:rPr lang="en-US" dirty="0"/>
              <a:t> (i.e. normetanephrine and </a:t>
            </a:r>
            <a:r>
              <a:rPr lang="en-US" dirty="0" err="1"/>
              <a:t>metanephrine</a:t>
            </a:r>
            <a:r>
              <a:rPr lang="en-US" dirty="0"/>
              <a:t> measured separately) in urine or plasma </a:t>
            </a:r>
          </a:p>
          <a:p>
            <a:r>
              <a:rPr lang="en-US" baseline="30000" dirty="0"/>
              <a:t>18</a:t>
            </a:r>
            <a:r>
              <a:rPr lang="en-US" dirty="0"/>
              <a:t>F-FDOPA or </a:t>
            </a:r>
            <a:r>
              <a:rPr lang="en-US" baseline="30000" dirty="0"/>
              <a:t>68</a:t>
            </a:r>
            <a:r>
              <a:rPr lang="en-US" dirty="0"/>
              <a:t>Ga DOTATATE scanning is preferred functional modality for metastatic disease; or (18)F-FDG PET </a:t>
            </a:r>
          </a:p>
          <a:p>
            <a:pPr lvl="1"/>
            <a:r>
              <a:rPr lang="en-US" dirty="0"/>
              <a:t>metastasize to lungs, liver, bones, and lymph nodes</a:t>
            </a:r>
          </a:p>
          <a:p>
            <a:r>
              <a:rPr lang="en-US" dirty="0"/>
              <a:t>(123)I-MIBG SPECT if considering MIBG therapy for metastatic disease</a:t>
            </a: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19098519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13987C-EEF5-874B-AC5E-949F69F03A84}"/>
              </a:ext>
            </a:extLst>
          </p:cNvPr>
          <p:cNvSpPr>
            <a:spLocks noGrp="1"/>
          </p:cNvSpPr>
          <p:nvPr>
            <p:ph type="title"/>
          </p:nvPr>
        </p:nvSpPr>
        <p:spPr/>
        <p:txBody>
          <a:bodyPr>
            <a:normAutofit/>
          </a:bodyPr>
          <a:lstStyle/>
          <a:p>
            <a:r>
              <a:rPr lang="en-US" sz="3600" dirty="0"/>
              <a:t>Clinical findings</a:t>
            </a:r>
          </a:p>
        </p:txBody>
      </p:sp>
      <p:sp>
        <p:nvSpPr>
          <p:cNvPr id="3" name="Content Placeholder 2">
            <a:extLst>
              <a:ext uri="{FF2B5EF4-FFF2-40B4-BE49-F238E27FC236}">
                <a16:creationId xmlns:a16="http://schemas.microsoft.com/office/drawing/2014/main" xmlns="" id="{3E2D9664-7469-B944-9F73-C14438DFB54C}"/>
              </a:ext>
            </a:extLst>
          </p:cNvPr>
          <p:cNvSpPr>
            <a:spLocks noGrp="1"/>
          </p:cNvSpPr>
          <p:nvPr>
            <p:ph idx="1"/>
          </p:nvPr>
        </p:nvSpPr>
        <p:spPr>
          <a:xfrm>
            <a:off x="838200" y="1560927"/>
            <a:ext cx="10515600" cy="4351338"/>
          </a:xfrm>
        </p:spPr>
        <p:txBody>
          <a:bodyPr>
            <a:normAutofit/>
          </a:bodyPr>
          <a:lstStyle/>
          <a:p>
            <a:r>
              <a:rPr lang="en-US" dirty="0"/>
              <a:t>Pain or nerve paralysis (head and neck)</a:t>
            </a:r>
          </a:p>
          <a:p>
            <a:r>
              <a:rPr lang="en-US" dirty="0"/>
              <a:t>Catecholamine release</a:t>
            </a:r>
          </a:p>
          <a:p>
            <a:pPr lvl="1"/>
            <a:r>
              <a:rPr lang="en-US" dirty="0"/>
              <a:t>Classic symptom triad of headache, diaphoresis and tachycardia in the setting of hypertension. </a:t>
            </a:r>
          </a:p>
          <a:p>
            <a:pPr lvl="1"/>
            <a:r>
              <a:rPr lang="en-US" dirty="0"/>
              <a:t>Hypertension is the most common sign and may be sustained or paroxysmal</a:t>
            </a:r>
          </a:p>
          <a:p>
            <a:pPr lvl="1"/>
            <a:r>
              <a:rPr lang="en-US" dirty="0"/>
              <a:t>Headache occurs in up to 90% of patients </a:t>
            </a:r>
          </a:p>
          <a:p>
            <a:pPr lvl="1"/>
            <a:r>
              <a:rPr lang="en-US" dirty="0"/>
              <a:t>Hypotension (excessive stimulation of beta adrenoreceptors by elevated levels of epinephrine), postural hypotension or alternating episodes of high and low blood pressure can also occur</a:t>
            </a:r>
          </a:p>
          <a:p>
            <a:pPr lvl="1"/>
            <a:r>
              <a:rPr lang="en-US" dirty="0"/>
              <a:t>Anxiety, panic attacks</a:t>
            </a: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4177462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Paraganglioma and Pheochromocytoma</a:t>
            </a:r>
          </a:p>
        </p:txBody>
      </p:sp>
      <p:sp>
        <p:nvSpPr>
          <p:cNvPr id="3" name="Content Placeholder 2"/>
          <p:cNvSpPr>
            <a:spLocks noGrp="1"/>
          </p:cNvSpPr>
          <p:nvPr>
            <p:ph idx="1"/>
          </p:nvPr>
        </p:nvSpPr>
        <p:spPr/>
        <p:txBody>
          <a:bodyPr/>
          <a:lstStyle/>
          <a:p>
            <a:pPr marL="514350" indent="-514350">
              <a:buFont typeface="+mj-lt"/>
              <a:buAutoNum type="arabicPeriod"/>
            </a:pPr>
            <a:r>
              <a:rPr lang="en-US" dirty="0">
                <a:solidFill>
                  <a:schemeClr val="accent1">
                    <a:lumMod val="20000"/>
                    <a:lumOff val="80000"/>
                  </a:schemeClr>
                </a:solidFill>
              </a:rPr>
              <a:t>Basic Science and Pathophysiology</a:t>
            </a:r>
          </a:p>
          <a:p>
            <a:pPr marL="514350" indent="-514350">
              <a:buFont typeface="+mj-lt"/>
              <a:buAutoNum type="arabicPeriod"/>
            </a:pPr>
            <a:r>
              <a:rPr lang="en-US" dirty="0">
                <a:solidFill>
                  <a:schemeClr val="accent1">
                    <a:lumMod val="20000"/>
                    <a:lumOff val="80000"/>
                  </a:schemeClr>
                </a:solidFill>
              </a:rPr>
              <a:t>Epidemiology and Risk Assessment</a:t>
            </a:r>
          </a:p>
          <a:p>
            <a:pPr marL="514350" indent="-514350">
              <a:buFont typeface="+mj-lt"/>
              <a:buAutoNum type="arabicPeriod"/>
            </a:pPr>
            <a:r>
              <a:rPr lang="en-US" dirty="0">
                <a:solidFill>
                  <a:schemeClr val="accent1">
                    <a:lumMod val="20000"/>
                    <a:lumOff val="80000"/>
                  </a:schemeClr>
                </a:solidFill>
              </a:rPr>
              <a:t>Diagnosis</a:t>
            </a:r>
          </a:p>
          <a:p>
            <a:pPr marL="514350" indent="-514350">
              <a:buFont typeface="+mj-lt"/>
              <a:buAutoNum type="arabicPeriod"/>
            </a:pPr>
            <a:r>
              <a:rPr lang="en-US" dirty="0"/>
              <a:t>Management and Treatment</a:t>
            </a: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29921234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15489C-FCC4-994F-ADF7-4FB173AD5672}"/>
              </a:ext>
            </a:extLst>
          </p:cNvPr>
          <p:cNvSpPr>
            <a:spLocks noGrp="1"/>
          </p:cNvSpPr>
          <p:nvPr>
            <p:ph type="title"/>
          </p:nvPr>
        </p:nvSpPr>
        <p:spPr>
          <a:xfrm>
            <a:off x="838200" y="365126"/>
            <a:ext cx="10515600" cy="813970"/>
          </a:xfrm>
        </p:spPr>
        <p:txBody>
          <a:bodyPr>
            <a:normAutofit/>
          </a:bodyPr>
          <a:lstStyle/>
          <a:p>
            <a:r>
              <a:rPr lang="en-US" sz="3600" dirty="0"/>
              <a:t>Treatment</a:t>
            </a:r>
          </a:p>
        </p:txBody>
      </p:sp>
      <p:sp>
        <p:nvSpPr>
          <p:cNvPr id="3" name="Content Placeholder 2">
            <a:extLst>
              <a:ext uri="{FF2B5EF4-FFF2-40B4-BE49-F238E27FC236}">
                <a16:creationId xmlns:a16="http://schemas.microsoft.com/office/drawing/2014/main" xmlns="" id="{F33B5F9A-AFC7-984C-AA0F-68C5B05C1C93}"/>
              </a:ext>
            </a:extLst>
          </p:cNvPr>
          <p:cNvSpPr>
            <a:spLocks noGrp="1"/>
          </p:cNvSpPr>
          <p:nvPr>
            <p:ph idx="1"/>
          </p:nvPr>
        </p:nvSpPr>
        <p:spPr>
          <a:xfrm>
            <a:off x="790072" y="1272171"/>
            <a:ext cx="10515600" cy="4351338"/>
          </a:xfrm>
        </p:spPr>
        <p:txBody>
          <a:bodyPr/>
          <a:lstStyle/>
          <a:p>
            <a:r>
              <a:rPr lang="en-US" dirty="0"/>
              <a:t>Surgical excision of the tumor</a:t>
            </a:r>
          </a:p>
          <a:p>
            <a:r>
              <a:rPr lang="en-US" dirty="0"/>
              <a:t>Pre-operative medical management</a:t>
            </a:r>
          </a:p>
          <a:p>
            <a:pPr lvl="1"/>
            <a:r>
              <a:rPr lang="en-US" dirty="0"/>
              <a:t>antihypertensive medications, preferentially alpha- followed by beta-adrenoceptor blockade for 7-14 days to prevent perioperative cardiovascular complications</a:t>
            </a:r>
          </a:p>
          <a:p>
            <a:pPr lvl="1"/>
            <a:r>
              <a:rPr lang="en-US" dirty="0"/>
              <a:t>maximize water and salt intake to maintain adequate intravascular volume</a:t>
            </a: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6767465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88F561-49AF-E847-8ED0-375804B71219}"/>
              </a:ext>
            </a:extLst>
          </p:cNvPr>
          <p:cNvSpPr>
            <a:spLocks noGrp="1"/>
          </p:cNvSpPr>
          <p:nvPr>
            <p:ph type="title"/>
          </p:nvPr>
        </p:nvSpPr>
        <p:spPr/>
        <p:txBody>
          <a:bodyPr>
            <a:normAutofit/>
          </a:bodyPr>
          <a:lstStyle/>
          <a:p>
            <a:r>
              <a:rPr lang="en-US" sz="3600" dirty="0"/>
              <a:t>Treatment of metastatic disease</a:t>
            </a:r>
          </a:p>
        </p:txBody>
      </p:sp>
      <p:sp>
        <p:nvSpPr>
          <p:cNvPr id="3" name="Content Placeholder 2">
            <a:extLst>
              <a:ext uri="{FF2B5EF4-FFF2-40B4-BE49-F238E27FC236}">
                <a16:creationId xmlns:a16="http://schemas.microsoft.com/office/drawing/2014/main" xmlns="" id="{8BD71AE5-C63B-8846-B4C8-55E6DC88EA1F}"/>
              </a:ext>
            </a:extLst>
          </p:cNvPr>
          <p:cNvSpPr>
            <a:spLocks noGrp="1"/>
          </p:cNvSpPr>
          <p:nvPr>
            <p:ph idx="1"/>
          </p:nvPr>
        </p:nvSpPr>
        <p:spPr>
          <a:xfrm>
            <a:off x="838200" y="1548895"/>
            <a:ext cx="10515600" cy="4351338"/>
          </a:xfrm>
        </p:spPr>
        <p:txBody>
          <a:bodyPr/>
          <a:lstStyle/>
          <a:p>
            <a:r>
              <a:rPr lang="en-US" dirty="0"/>
              <a:t>Patients with metastatic or unresectable (advanced) pheochromocytoma or paraganglioma (PPGL) have poor prognoses </a:t>
            </a:r>
          </a:p>
          <a:p>
            <a:r>
              <a:rPr lang="en-US" dirty="0"/>
              <a:t>Chemotherapy (cyclophosphamide, vincristine, and dacarbazine)</a:t>
            </a:r>
          </a:p>
          <a:p>
            <a:r>
              <a:rPr lang="en-US" dirty="0"/>
              <a:t>High-specific-activity I-131 MIBG offers multiple benefits, including sustained blood pressure control and tumor response in PPGL patients</a:t>
            </a:r>
          </a:p>
          <a:p>
            <a:r>
              <a:rPr lang="en-US" dirty="0"/>
              <a:t>Molecularly targeted therapy: sunitinib (tyrosine kinase inhibitor) and </a:t>
            </a:r>
            <a:r>
              <a:rPr lang="en-US" dirty="0" err="1"/>
              <a:t>everolimus</a:t>
            </a:r>
            <a:r>
              <a:rPr lang="en-US" dirty="0"/>
              <a:t> (mTOR inhibitor)</a:t>
            </a: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22743504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3600" dirty="0"/>
              <a:t>Renal Tumors</a:t>
            </a:r>
          </a:p>
        </p:txBody>
      </p:sp>
      <p:sp>
        <p:nvSpPr>
          <p:cNvPr id="3" name="Content Placeholder 2"/>
          <p:cNvSpPr>
            <a:spLocks noGrp="1"/>
          </p:cNvSpPr>
          <p:nvPr>
            <p:ph idx="1"/>
          </p:nvPr>
        </p:nvSpPr>
        <p:spPr/>
        <p:txBody>
          <a:bodyPr/>
          <a:lstStyle/>
          <a:p>
            <a:pPr marL="514350" indent="-514350">
              <a:buFont typeface="+mj-lt"/>
              <a:buAutoNum type="arabicPeriod"/>
            </a:pPr>
            <a:r>
              <a:rPr lang="en-US" dirty="0"/>
              <a:t>Basic Science and Pathophysiology</a:t>
            </a:r>
          </a:p>
          <a:p>
            <a:pPr marL="514350" indent="-514350">
              <a:buFont typeface="+mj-lt"/>
              <a:buAutoNum type="arabicPeriod"/>
            </a:pPr>
            <a:r>
              <a:rPr lang="en-US" dirty="0">
                <a:solidFill>
                  <a:schemeClr val="accent1">
                    <a:lumMod val="20000"/>
                    <a:lumOff val="80000"/>
                  </a:schemeClr>
                </a:solidFill>
              </a:rPr>
              <a:t>Epidemiology and Risk Assessment</a:t>
            </a:r>
          </a:p>
          <a:p>
            <a:pPr marL="514350" indent="-514350">
              <a:buFont typeface="+mj-lt"/>
              <a:buAutoNum type="arabicPeriod"/>
            </a:pPr>
            <a:r>
              <a:rPr lang="en-US" dirty="0">
                <a:solidFill>
                  <a:schemeClr val="accent1">
                    <a:lumMod val="20000"/>
                    <a:lumOff val="80000"/>
                  </a:schemeClr>
                </a:solidFill>
              </a:rPr>
              <a:t>Diagnosis</a:t>
            </a:r>
          </a:p>
          <a:p>
            <a:pPr marL="514350" indent="-514350">
              <a:buFont typeface="+mj-lt"/>
              <a:buAutoNum type="arabicPeriod"/>
            </a:pPr>
            <a:r>
              <a:rPr lang="en-US" dirty="0">
                <a:solidFill>
                  <a:schemeClr val="accent1">
                    <a:lumMod val="20000"/>
                    <a:lumOff val="80000"/>
                  </a:schemeClr>
                </a:solidFill>
              </a:rPr>
              <a:t>Management and Treatment</a:t>
            </a: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3603974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xmlns="" id="{B0960B47-43D5-A345-AB0C-9C62E9FE209B}"/>
              </a:ext>
            </a:extLst>
          </p:cNvPr>
          <p:cNvSpPr>
            <a:spLocks noGrp="1" noChangeArrowheads="1"/>
          </p:cNvSpPr>
          <p:nvPr>
            <p:ph type="title"/>
          </p:nvPr>
        </p:nvSpPr>
        <p:spPr>
          <a:xfrm>
            <a:off x="934452" y="152398"/>
            <a:ext cx="8229600" cy="1143000"/>
          </a:xfrm>
          <a:extLst>
            <a:ext uri="{91240B29-F687-4F45-9708-019B960494DF}">
              <a14:hiddenLine xmlns:a14="http://schemas.microsoft.com/office/drawing/2010/main" w="12700">
                <a:solidFill>
                  <a:schemeClr val="tx1"/>
                </a:solidFill>
                <a:miter lim="800000"/>
                <a:headEnd/>
                <a:tailEnd/>
              </a14:hiddenLine>
            </a:ext>
          </a:extLst>
        </p:spPr>
        <p:txBody>
          <a:bodyPr vert="horz" lIns="90488" tIns="44450" rIns="90488" bIns="44450" rtlCol="0" anchor="b">
            <a:normAutofit/>
          </a:bodyPr>
          <a:lstStyle/>
          <a:p>
            <a:pPr algn="l"/>
            <a:r>
              <a:rPr lang="en-US" altLang="en-US" sz="3600" dirty="0"/>
              <a:t>Pathologic subtypes of renal tumors</a:t>
            </a:r>
          </a:p>
        </p:txBody>
      </p:sp>
      <p:sp>
        <p:nvSpPr>
          <p:cNvPr id="78850" name="Rectangle 3">
            <a:extLst>
              <a:ext uri="{FF2B5EF4-FFF2-40B4-BE49-F238E27FC236}">
                <a16:creationId xmlns:a16="http://schemas.microsoft.com/office/drawing/2014/main" xmlns="" id="{2660409A-C8D2-CB43-B5BF-18B5BBF5D681}"/>
              </a:ext>
            </a:extLst>
          </p:cNvPr>
          <p:cNvSpPr>
            <a:spLocks noGrp="1" noChangeArrowheads="1"/>
          </p:cNvSpPr>
          <p:nvPr>
            <p:ph type="body" idx="1"/>
          </p:nvPr>
        </p:nvSpPr>
        <p:spPr>
          <a:xfrm>
            <a:off x="958516" y="1417638"/>
            <a:ext cx="8229600" cy="4525962"/>
          </a:xfrm>
          <a:extLst>
            <a:ext uri="{91240B29-F687-4F45-9708-019B960494DF}">
              <a14:hiddenLine xmlns:a14="http://schemas.microsoft.com/office/drawing/2010/main" w="12700">
                <a:solidFill>
                  <a:schemeClr val="tx1"/>
                </a:solidFill>
                <a:miter lim="800000"/>
                <a:headEnd/>
                <a:tailEnd/>
              </a14:hiddenLine>
            </a:ext>
          </a:extLst>
        </p:spPr>
        <p:txBody>
          <a:bodyPr vert="horz" lIns="90488" tIns="44450" rIns="90488" bIns="44450" rtlCol="0">
            <a:normAutofit/>
          </a:bodyPr>
          <a:lstStyle/>
          <a:p>
            <a:r>
              <a:rPr lang="en-US" altLang="en-US" dirty="0"/>
              <a:t>Wilms</a:t>
            </a:r>
          </a:p>
          <a:p>
            <a:r>
              <a:rPr lang="en-US" altLang="en-US" dirty="0"/>
              <a:t>Clear Cell Sarcoma of the Kidney</a:t>
            </a:r>
          </a:p>
          <a:p>
            <a:r>
              <a:rPr lang="en-US" altLang="en-US" dirty="0"/>
              <a:t>Rhabdoid Tumor</a:t>
            </a:r>
          </a:p>
          <a:p>
            <a:r>
              <a:rPr lang="en-US" altLang="en-US" dirty="0"/>
              <a:t>Renal Cell Carcinoma (&gt; 15 </a:t>
            </a:r>
            <a:r>
              <a:rPr lang="en-US" altLang="en-US" dirty="0" err="1"/>
              <a:t>yo</a:t>
            </a:r>
            <a:r>
              <a:rPr lang="en-US" altLang="en-US" dirty="0"/>
              <a:t>)</a:t>
            </a:r>
          </a:p>
          <a:p>
            <a:r>
              <a:rPr lang="en-US" altLang="en-US" dirty="0"/>
              <a:t>Congenital </a:t>
            </a:r>
            <a:r>
              <a:rPr lang="en-US" altLang="en-US" dirty="0" err="1"/>
              <a:t>Mesoblastic</a:t>
            </a:r>
            <a:r>
              <a:rPr lang="en-US" altLang="en-US" dirty="0"/>
              <a:t> Nephroma</a:t>
            </a:r>
          </a:p>
          <a:p>
            <a:r>
              <a:rPr lang="en-US" altLang="en-US" dirty="0"/>
              <a:t>Renal Medullary Carcinoma (Sickle cell disease)</a:t>
            </a: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33053277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xmlns="" id="{30F46D57-17FF-9547-AB15-A68B565678AF}"/>
              </a:ext>
            </a:extLst>
          </p:cNvPr>
          <p:cNvSpPr>
            <a:spLocks noGrp="1" noChangeArrowheads="1"/>
          </p:cNvSpPr>
          <p:nvPr>
            <p:ph type="title"/>
          </p:nvPr>
        </p:nvSpPr>
        <p:spPr>
          <a:xfrm>
            <a:off x="544512" y="186488"/>
            <a:ext cx="7773988" cy="842211"/>
          </a:xfrm>
          <a:extLst>
            <a:ext uri="{91240B29-F687-4F45-9708-019B960494DF}">
              <a14:hiddenLine xmlns:a14="http://schemas.microsoft.com/office/drawing/2010/main" w="12700">
                <a:solidFill>
                  <a:schemeClr val="tx1"/>
                </a:solidFill>
                <a:miter lim="800000"/>
                <a:headEnd/>
                <a:tailEnd/>
              </a14:hiddenLine>
            </a:ext>
          </a:extLst>
        </p:spPr>
        <p:txBody>
          <a:bodyPr vert="horz" lIns="90488" tIns="44450" rIns="90488" bIns="44450" rtlCol="0" anchor="b">
            <a:normAutofit/>
          </a:bodyPr>
          <a:lstStyle/>
          <a:p>
            <a:r>
              <a:rPr lang="en-US" altLang="en-US" sz="3600" dirty="0"/>
              <a:t>Wilms Tumor</a:t>
            </a:r>
          </a:p>
        </p:txBody>
      </p:sp>
      <p:sp>
        <p:nvSpPr>
          <p:cNvPr id="80898" name="Rectangle 3">
            <a:extLst>
              <a:ext uri="{FF2B5EF4-FFF2-40B4-BE49-F238E27FC236}">
                <a16:creationId xmlns:a16="http://schemas.microsoft.com/office/drawing/2014/main" xmlns="" id="{6CCCBB86-EC11-A04C-BCED-BE69D460378A}"/>
              </a:ext>
            </a:extLst>
          </p:cNvPr>
          <p:cNvSpPr>
            <a:spLocks noGrp="1" noChangeArrowheads="1"/>
          </p:cNvSpPr>
          <p:nvPr>
            <p:ph type="body" idx="1"/>
          </p:nvPr>
        </p:nvSpPr>
        <p:spPr>
          <a:xfrm>
            <a:off x="621632" y="1297322"/>
            <a:ext cx="4419600" cy="4525962"/>
          </a:xfrm>
          <a:extLst>
            <a:ext uri="{91240B29-F687-4F45-9708-019B960494DF}">
              <a14:hiddenLine xmlns:a14="http://schemas.microsoft.com/office/drawing/2010/main" w="12700">
                <a:solidFill>
                  <a:schemeClr val="tx1"/>
                </a:solidFill>
                <a:miter lim="800000"/>
                <a:headEnd/>
                <a:tailEnd/>
              </a14:hiddenLine>
            </a:ext>
          </a:extLst>
        </p:spPr>
        <p:txBody>
          <a:bodyPr vert="horz" lIns="90488" tIns="44450" rIns="90488" bIns="44450" rtlCol="0">
            <a:normAutofit/>
          </a:bodyPr>
          <a:lstStyle/>
          <a:p>
            <a:r>
              <a:rPr lang="en-US" altLang="en-US" sz="2400" dirty="0"/>
              <a:t>Microscopically resembles developing embryonic renal tissue</a:t>
            </a:r>
          </a:p>
          <a:p>
            <a:r>
              <a:rPr lang="en-US" altLang="en-US" sz="2400" dirty="0"/>
              <a:t>Classic pathologic triad:</a:t>
            </a:r>
          </a:p>
          <a:p>
            <a:pPr lvl="1"/>
            <a:r>
              <a:rPr lang="en-US" altLang="en-US" dirty="0">
                <a:solidFill>
                  <a:srgbClr val="000000"/>
                </a:solidFill>
              </a:rPr>
              <a:t>Glomeruli and tubules (epithelial)</a:t>
            </a:r>
          </a:p>
          <a:p>
            <a:pPr lvl="1"/>
            <a:r>
              <a:rPr lang="en-US" altLang="en-US" dirty="0">
                <a:solidFill>
                  <a:srgbClr val="000000"/>
                </a:solidFill>
              </a:rPr>
              <a:t>Blastema (undifferentiated)</a:t>
            </a:r>
          </a:p>
          <a:p>
            <a:pPr lvl="1"/>
            <a:r>
              <a:rPr lang="en-US" altLang="en-US" dirty="0">
                <a:solidFill>
                  <a:srgbClr val="000000"/>
                </a:solidFill>
              </a:rPr>
              <a:t>Stroma</a:t>
            </a:r>
          </a:p>
          <a:p>
            <a:r>
              <a:rPr lang="en-US" altLang="en-US" sz="2400" dirty="0">
                <a:solidFill>
                  <a:srgbClr val="000000"/>
                </a:solidFill>
              </a:rPr>
              <a:t>Tumor spread</a:t>
            </a:r>
          </a:p>
          <a:p>
            <a:pPr lvl="1"/>
            <a:r>
              <a:rPr lang="en-US" altLang="en-US" dirty="0">
                <a:solidFill>
                  <a:srgbClr val="000000"/>
                </a:solidFill>
              </a:rPr>
              <a:t>Lymph nodes, lungs, liver</a:t>
            </a:r>
          </a:p>
          <a:p>
            <a:pPr lvl="1"/>
            <a:r>
              <a:rPr lang="en-US" altLang="en-US" dirty="0">
                <a:solidFill>
                  <a:srgbClr val="000000"/>
                </a:solidFill>
              </a:rPr>
              <a:t>Bone rare</a:t>
            </a:r>
          </a:p>
        </p:txBody>
      </p:sp>
      <p:graphicFrame>
        <p:nvGraphicFramePr>
          <p:cNvPr id="80899" name="Object 4">
            <a:extLst>
              <a:ext uri="{FF2B5EF4-FFF2-40B4-BE49-F238E27FC236}">
                <a16:creationId xmlns:a16="http://schemas.microsoft.com/office/drawing/2014/main" xmlns="" id="{75AB7ECD-7508-F949-B29C-5C0B30502D1C}"/>
              </a:ext>
            </a:extLst>
          </p:cNvPr>
          <p:cNvGraphicFramePr>
            <a:graphicFrameLocks noChangeAspect="1"/>
          </p:cNvGraphicFramePr>
          <p:nvPr/>
        </p:nvGraphicFramePr>
        <p:xfrm>
          <a:off x="6400800" y="3581401"/>
          <a:ext cx="3835400" cy="2519363"/>
        </p:xfrm>
        <a:graphic>
          <a:graphicData uri="http://schemas.openxmlformats.org/presentationml/2006/ole">
            <mc:AlternateContent xmlns:mc="http://schemas.openxmlformats.org/markup-compatibility/2006">
              <mc:Choice xmlns:v="urn:schemas-microsoft-com:vml" Requires="v">
                <p:oleObj spid="_x0000_s176178" name="Image" r:id="rId4" imgW="3263900" imgH="2184400" progId="">
                  <p:embed/>
                </p:oleObj>
              </mc:Choice>
              <mc:Fallback>
                <p:oleObj name="Image" r:id="rId4" imgW="3263900" imgH="2184400" progId="">
                  <p:embed/>
                  <p:pic>
                    <p:nvPicPr>
                      <p:cNvPr id="80899" name="Object 4">
                        <a:extLst>
                          <a:ext uri="{FF2B5EF4-FFF2-40B4-BE49-F238E27FC236}">
                            <a16:creationId xmlns:a16="http://schemas.microsoft.com/office/drawing/2014/main" xmlns="" id="{75AB7ECD-7508-F949-B29C-5C0B30502D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3581401"/>
                        <a:ext cx="3835400" cy="2519363"/>
                      </a:xfrm>
                      <a:prstGeom prst="rect">
                        <a:avLst/>
                      </a:prstGeom>
                      <a:noFill/>
                      <a:ln w="38100">
                        <a:solidFill>
                          <a:schemeClr val="tx2"/>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0900" name="Content Placeholder 13" descr="Wilms gross specimen.bmp">
            <a:extLst>
              <a:ext uri="{FF2B5EF4-FFF2-40B4-BE49-F238E27FC236}">
                <a16:creationId xmlns:a16="http://schemas.microsoft.com/office/drawing/2014/main" xmlns="" id="{E1E69184-29DD-D646-98FE-79507980E05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15114" y="1143000"/>
            <a:ext cx="3290887"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70661170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a:extLst>
              <a:ext uri="{FF2B5EF4-FFF2-40B4-BE49-F238E27FC236}">
                <a16:creationId xmlns:a16="http://schemas.microsoft.com/office/drawing/2014/main" xmlns="" id="{3E9ADEC7-33B8-BD47-9914-14AA94D63028}"/>
              </a:ext>
            </a:extLst>
          </p:cNvPr>
          <p:cNvSpPr>
            <a:spLocks noGrp="1"/>
          </p:cNvSpPr>
          <p:nvPr>
            <p:ph type="title"/>
          </p:nvPr>
        </p:nvSpPr>
        <p:spPr/>
        <p:txBody>
          <a:bodyPr>
            <a:normAutofit/>
          </a:bodyPr>
          <a:lstStyle/>
          <a:p>
            <a:pPr algn="l"/>
            <a:r>
              <a:rPr lang="en-US" altLang="en-US" sz="3600" dirty="0" err="1"/>
              <a:t>Nephroblastomatosis</a:t>
            </a:r>
            <a:endParaRPr lang="en-US" altLang="en-US" sz="3600" dirty="0"/>
          </a:p>
        </p:txBody>
      </p:sp>
      <p:sp>
        <p:nvSpPr>
          <p:cNvPr id="82946" name="Content Placeholder 2">
            <a:extLst>
              <a:ext uri="{FF2B5EF4-FFF2-40B4-BE49-F238E27FC236}">
                <a16:creationId xmlns:a16="http://schemas.microsoft.com/office/drawing/2014/main" xmlns="" id="{F420ED9C-A57D-394B-9DD0-8C3831094DAA}"/>
              </a:ext>
            </a:extLst>
          </p:cNvPr>
          <p:cNvSpPr>
            <a:spLocks noGrp="1"/>
          </p:cNvSpPr>
          <p:nvPr>
            <p:ph idx="1"/>
          </p:nvPr>
        </p:nvSpPr>
        <p:spPr/>
        <p:txBody>
          <a:bodyPr/>
          <a:lstStyle/>
          <a:p>
            <a:r>
              <a:rPr lang="en-US" altLang="en-US" dirty="0" err="1"/>
              <a:t>Nephroblastomatosis</a:t>
            </a:r>
            <a:r>
              <a:rPr lang="en-US" altLang="en-US" dirty="0"/>
              <a:t> = Nephrogenic rests in unilateral or contralateral kidney</a:t>
            </a:r>
          </a:p>
          <a:p>
            <a:r>
              <a:rPr lang="en-US" altLang="en-US" dirty="0"/>
              <a:t>Histologically can not be distinguished from Wilms</a:t>
            </a:r>
          </a:p>
          <a:p>
            <a:r>
              <a:rPr lang="en-US" altLang="en-US" dirty="0"/>
              <a:t>If present at time of Wilms diagnosis: At increased risk for recurrence</a:t>
            </a:r>
          </a:p>
          <a:p>
            <a:r>
              <a:rPr lang="en-US" altLang="en-US" dirty="0"/>
              <a:t>Require surveillance with serial US until age of 8-10 years of age</a:t>
            </a: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2930441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xmlns="" id="{D5C6625A-E856-4B4C-B3AB-7FC90D8461C3}"/>
              </a:ext>
            </a:extLst>
          </p:cNvPr>
          <p:cNvSpPr>
            <a:spLocks noGrp="1"/>
          </p:cNvSpPr>
          <p:nvPr>
            <p:ph type="title"/>
          </p:nvPr>
        </p:nvSpPr>
        <p:spPr>
          <a:xfrm>
            <a:off x="745956" y="324854"/>
            <a:ext cx="8458200" cy="1143000"/>
          </a:xfrm>
        </p:spPr>
        <p:txBody>
          <a:bodyPr vert="horz" lIns="91440" tIns="45720" rIns="91440" bIns="45720" rtlCol="0" anchor="ctr">
            <a:normAutofit/>
          </a:bodyPr>
          <a:lstStyle/>
          <a:p>
            <a:r>
              <a:rPr lang="en-US" altLang="en-US" sz="3600" dirty="0"/>
              <a:t>Pathologic features of </a:t>
            </a:r>
            <a:r>
              <a:rPr lang="en-US" altLang="en-US" sz="3600" dirty="0" err="1"/>
              <a:t>neuroblastic</a:t>
            </a:r>
            <a:r>
              <a:rPr lang="en-US" altLang="en-US" sz="3600" dirty="0"/>
              <a:t> tumors</a:t>
            </a:r>
          </a:p>
        </p:txBody>
      </p:sp>
      <p:sp>
        <p:nvSpPr>
          <p:cNvPr id="25602" name="Content Placeholder 9">
            <a:extLst>
              <a:ext uri="{FF2B5EF4-FFF2-40B4-BE49-F238E27FC236}">
                <a16:creationId xmlns:a16="http://schemas.microsoft.com/office/drawing/2014/main" xmlns="" id="{20026423-93DD-D141-9A88-3A8DF9FF7ECE}"/>
              </a:ext>
            </a:extLst>
          </p:cNvPr>
          <p:cNvSpPr>
            <a:spLocks noGrp="1"/>
          </p:cNvSpPr>
          <p:nvPr>
            <p:ph idx="1"/>
          </p:nvPr>
        </p:nvSpPr>
        <p:spPr>
          <a:xfrm>
            <a:off x="958515" y="1447800"/>
            <a:ext cx="8847221" cy="4876800"/>
          </a:xfrm>
        </p:spPr>
        <p:txBody>
          <a:bodyPr/>
          <a:lstStyle/>
          <a:p>
            <a:r>
              <a:rPr lang="en-US" altLang="en-US" dirty="0"/>
              <a:t>Small, round and blue tumor cells </a:t>
            </a:r>
          </a:p>
          <a:p>
            <a:r>
              <a:rPr lang="en-US" altLang="en-US" dirty="0"/>
              <a:t>Homer-Wright rosette patterns: tumor cells around neuropil</a:t>
            </a:r>
          </a:p>
          <a:p>
            <a:r>
              <a:rPr lang="en-US" altLang="en-US" dirty="0"/>
              <a:t>Ganglioneuroma, </a:t>
            </a:r>
            <a:r>
              <a:rPr lang="en-US" altLang="en-US" dirty="0" err="1"/>
              <a:t>ganglioneuroblastoma</a:t>
            </a:r>
            <a:r>
              <a:rPr lang="en-US" altLang="en-US" dirty="0"/>
              <a:t>, neuroblastoma</a:t>
            </a:r>
          </a:p>
          <a:p>
            <a:pPr lvl="1"/>
            <a:r>
              <a:rPr lang="en-US" altLang="en-US" dirty="0"/>
              <a:t>Varying degree of neuronal maturation</a:t>
            </a:r>
          </a:p>
          <a:p>
            <a:pPr lvl="1"/>
            <a:r>
              <a:rPr lang="en-US" altLang="en-US" dirty="0"/>
              <a:t>Varying degree of mitosis and </a:t>
            </a:r>
            <a:r>
              <a:rPr lang="en-US" altLang="en-US" dirty="0" err="1"/>
              <a:t>karyorrhexis</a:t>
            </a:r>
            <a:r>
              <a:rPr lang="en-US" altLang="en-US" dirty="0"/>
              <a:t> </a:t>
            </a:r>
          </a:p>
          <a:p>
            <a:pPr lvl="1"/>
            <a:r>
              <a:rPr lang="en-US" altLang="en-US" dirty="0"/>
              <a:t>Varying degree of </a:t>
            </a:r>
            <a:r>
              <a:rPr lang="en-US" altLang="en-US" dirty="0" err="1"/>
              <a:t>Schwannian</a:t>
            </a:r>
            <a:r>
              <a:rPr lang="en-US" altLang="en-US" dirty="0"/>
              <a:t> stroma intermixed with tumor cells</a:t>
            </a: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39508158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4">
            <a:extLst>
              <a:ext uri="{FF2B5EF4-FFF2-40B4-BE49-F238E27FC236}">
                <a16:creationId xmlns:a16="http://schemas.microsoft.com/office/drawing/2014/main" xmlns="" id="{C32EAEA5-94F4-744F-95B3-3B8C6A5354D8}"/>
              </a:ext>
            </a:extLst>
          </p:cNvPr>
          <p:cNvSpPr>
            <a:spLocks noGrp="1"/>
          </p:cNvSpPr>
          <p:nvPr>
            <p:ph type="title"/>
          </p:nvPr>
        </p:nvSpPr>
        <p:spPr>
          <a:xfrm>
            <a:off x="721895" y="365125"/>
            <a:ext cx="11237494" cy="1325563"/>
          </a:xfrm>
        </p:spPr>
        <p:txBody>
          <a:bodyPr>
            <a:normAutofit/>
          </a:bodyPr>
          <a:lstStyle/>
          <a:p>
            <a:pPr algn="l"/>
            <a:r>
              <a:rPr lang="en-US" altLang="en-US" sz="3600" dirty="0"/>
              <a:t>Somatic genetic abnormalities in Wilms tumor </a:t>
            </a:r>
          </a:p>
        </p:txBody>
      </p:sp>
      <p:sp>
        <p:nvSpPr>
          <p:cNvPr id="77826" name="Content Placeholder 1">
            <a:extLst>
              <a:ext uri="{FF2B5EF4-FFF2-40B4-BE49-F238E27FC236}">
                <a16:creationId xmlns:a16="http://schemas.microsoft.com/office/drawing/2014/main" xmlns="" id="{E403D33D-C441-DD43-8618-B3E25210AA4E}"/>
              </a:ext>
            </a:extLst>
          </p:cNvPr>
          <p:cNvSpPr>
            <a:spLocks noGrp="1"/>
          </p:cNvSpPr>
          <p:nvPr>
            <p:ph sz="half" idx="1"/>
          </p:nvPr>
        </p:nvSpPr>
        <p:spPr/>
        <p:txBody>
          <a:bodyPr>
            <a:normAutofit lnSpcReduction="10000"/>
          </a:bodyPr>
          <a:lstStyle/>
          <a:p>
            <a:pPr marL="0" indent="0">
              <a:buNone/>
            </a:pPr>
            <a:endParaRPr lang="en-US" altLang="en-US"/>
          </a:p>
        </p:txBody>
      </p:sp>
      <p:sp>
        <p:nvSpPr>
          <p:cNvPr id="3" name="Content Placeholder 2">
            <a:extLst>
              <a:ext uri="{FF2B5EF4-FFF2-40B4-BE49-F238E27FC236}">
                <a16:creationId xmlns:a16="http://schemas.microsoft.com/office/drawing/2014/main" xmlns="" id="{E10CD9A9-2182-0643-8ADE-9160B096A6EF}"/>
              </a:ext>
            </a:extLst>
          </p:cNvPr>
          <p:cNvSpPr>
            <a:spLocks noGrp="1"/>
          </p:cNvSpPr>
          <p:nvPr>
            <p:ph sz="half" idx="2"/>
          </p:nvPr>
        </p:nvSpPr>
        <p:spPr>
          <a:xfrm>
            <a:off x="6477000" y="1600201"/>
            <a:ext cx="4038600" cy="4525963"/>
          </a:xfrm>
        </p:spPr>
        <p:txBody>
          <a:bodyPr>
            <a:normAutofit lnSpcReduction="10000"/>
          </a:bodyPr>
          <a:lstStyle/>
          <a:p>
            <a:pPr marL="0" indent="0">
              <a:buNone/>
              <a:defRPr/>
            </a:pPr>
            <a:r>
              <a:rPr lang="en-US" dirty="0">
                <a:ea typeface="ＭＳ Ｐゴシック" charset="0"/>
              </a:rPr>
              <a:t>Other genes associated:</a:t>
            </a:r>
          </a:p>
          <a:p>
            <a:pPr>
              <a:buFont typeface="Arial" charset="0"/>
              <a:buChar char="•"/>
              <a:defRPr/>
            </a:pPr>
            <a:r>
              <a:rPr lang="en-US" dirty="0">
                <a:ea typeface="ＭＳ Ｐゴシック" charset="0"/>
              </a:rPr>
              <a:t>Chromosome 1q</a:t>
            </a:r>
          </a:p>
          <a:p>
            <a:pPr>
              <a:buFont typeface="Arial" charset="0"/>
              <a:buChar char="•"/>
              <a:defRPr/>
            </a:pPr>
            <a:r>
              <a:rPr lang="en-US" dirty="0" err="1">
                <a:ea typeface="ＭＳ Ｐゴシック" charset="0"/>
              </a:rPr>
              <a:t>ch</a:t>
            </a:r>
            <a:r>
              <a:rPr lang="en-US" dirty="0">
                <a:ea typeface="ＭＳ Ｐゴシック" charset="0"/>
              </a:rPr>
              <a:t> 16q and </a:t>
            </a:r>
            <a:r>
              <a:rPr lang="en-US" dirty="0" err="1">
                <a:ea typeface="ＭＳ Ｐゴシック" charset="0"/>
              </a:rPr>
              <a:t>ch</a:t>
            </a:r>
            <a:r>
              <a:rPr lang="en-US" dirty="0">
                <a:ea typeface="ＭＳ Ｐゴシック" charset="0"/>
              </a:rPr>
              <a:t> 1p</a:t>
            </a:r>
          </a:p>
          <a:p>
            <a:pPr>
              <a:buFont typeface="Arial" charset="0"/>
              <a:buChar char="•"/>
              <a:defRPr/>
            </a:pPr>
            <a:r>
              <a:rPr lang="en-US" i="1" dirty="0">
                <a:ea typeface="ＭＳ Ｐゴシック" charset="0"/>
              </a:rPr>
              <a:t>CACNA1E</a:t>
            </a:r>
          </a:p>
          <a:p>
            <a:pPr>
              <a:buFont typeface="Arial" charset="0"/>
              <a:buChar char="•"/>
              <a:defRPr/>
            </a:pPr>
            <a:r>
              <a:rPr lang="en-US" i="1" dirty="0">
                <a:ea typeface="ＭＳ Ｐゴシック" charset="0"/>
              </a:rPr>
              <a:t>SKCG-1</a:t>
            </a:r>
          </a:p>
          <a:p>
            <a:pPr>
              <a:buFont typeface="Arial" charset="0"/>
              <a:buChar char="•"/>
              <a:defRPr/>
            </a:pPr>
            <a:r>
              <a:rPr lang="en-US" i="1" dirty="0">
                <a:ea typeface="ＭＳ Ｐゴシック" charset="0"/>
              </a:rPr>
              <a:t>MYCN</a:t>
            </a:r>
          </a:p>
          <a:p>
            <a:pPr>
              <a:buFont typeface="Arial" charset="0"/>
              <a:buChar char="•"/>
              <a:defRPr/>
            </a:pPr>
            <a:r>
              <a:rPr lang="en-US" i="1" dirty="0">
                <a:ea typeface="ＭＳ Ｐゴシック" charset="0"/>
              </a:rPr>
              <a:t>TP53</a:t>
            </a:r>
          </a:p>
          <a:p>
            <a:pPr>
              <a:buFont typeface="Arial" charset="0"/>
              <a:buChar char="•"/>
              <a:defRPr/>
            </a:pPr>
            <a:r>
              <a:rPr lang="en-US" i="1" dirty="0">
                <a:ea typeface="ＭＳ Ｐゴシック" charset="0"/>
              </a:rPr>
              <a:t>PTCH1</a:t>
            </a:r>
          </a:p>
          <a:p>
            <a:pPr>
              <a:buFont typeface="Arial" charset="0"/>
              <a:buChar char="•"/>
              <a:defRPr/>
            </a:pPr>
            <a:r>
              <a:rPr lang="en-US" i="1" dirty="0">
                <a:ea typeface="ＭＳ Ｐゴシック" charset="0"/>
              </a:rPr>
              <a:t>DICER1</a:t>
            </a:r>
          </a:p>
        </p:txBody>
      </p:sp>
      <p:sp>
        <p:nvSpPr>
          <p:cNvPr id="77828" name="Freeform 3">
            <a:extLst>
              <a:ext uri="{FF2B5EF4-FFF2-40B4-BE49-F238E27FC236}">
                <a16:creationId xmlns:a16="http://schemas.microsoft.com/office/drawing/2014/main" xmlns="" id="{318E63B3-67CC-7147-9CDD-C597BEFDBC46}"/>
              </a:ext>
            </a:extLst>
          </p:cNvPr>
          <p:cNvSpPr>
            <a:spLocks/>
          </p:cNvSpPr>
          <p:nvPr/>
        </p:nvSpPr>
        <p:spPr bwMode="auto">
          <a:xfrm>
            <a:off x="4265613" y="2133601"/>
            <a:ext cx="1466850" cy="1654175"/>
          </a:xfrm>
          <a:custGeom>
            <a:avLst/>
            <a:gdLst>
              <a:gd name="T0" fmla="*/ 2147483647 w 175"/>
              <a:gd name="T1" fmla="*/ 2147483647 h 217"/>
              <a:gd name="T2" fmla="*/ 0 w 175"/>
              <a:gd name="T3" fmla="*/ 0 h 217"/>
              <a:gd name="T4" fmla="*/ 0 w 175"/>
              <a:gd name="T5" fmla="*/ 2147483647 h 217"/>
              <a:gd name="T6" fmla="*/ 2147483647 w 175"/>
              <a:gd name="T7" fmla="*/ 2147483647 h 2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5" h="217">
                <a:moveTo>
                  <a:pt x="175" y="89"/>
                </a:moveTo>
                <a:cubicBezTo>
                  <a:pt x="134" y="33"/>
                  <a:pt x="69" y="0"/>
                  <a:pt x="0" y="0"/>
                </a:cubicBezTo>
                <a:lnTo>
                  <a:pt x="0" y="217"/>
                </a:lnTo>
                <a:lnTo>
                  <a:pt x="175" y="89"/>
                </a:lnTo>
                <a:close/>
              </a:path>
            </a:pathLst>
          </a:custGeom>
          <a:solidFill>
            <a:srgbClr val="3366FF"/>
          </a:solidFill>
          <a:ln w="7938">
            <a:solidFill>
              <a:srgbClr val="FFFFFF"/>
            </a:solidFill>
            <a:prstDash val="solid"/>
            <a:round/>
            <a:headEnd/>
            <a:tailEnd/>
          </a:ln>
        </p:spPr>
        <p:txBody>
          <a:bodyPr/>
          <a:lstStyle/>
          <a:p>
            <a:endParaRPr lang="en-US"/>
          </a:p>
        </p:txBody>
      </p:sp>
      <p:sp>
        <p:nvSpPr>
          <p:cNvPr id="77829" name="Freeform 4">
            <a:extLst>
              <a:ext uri="{FF2B5EF4-FFF2-40B4-BE49-F238E27FC236}">
                <a16:creationId xmlns:a16="http://schemas.microsoft.com/office/drawing/2014/main" xmlns="" id="{EE321D89-490F-9441-8803-7B6D8B50BA4A}"/>
              </a:ext>
            </a:extLst>
          </p:cNvPr>
          <p:cNvSpPr>
            <a:spLocks/>
          </p:cNvSpPr>
          <p:nvPr/>
        </p:nvSpPr>
        <p:spPr bwMode="auto">
          <a:xfrm>
            <a:off x="4265614" y="2811464"/>
            <a:ext cx="1819275" cy="2308225"/>
          </a:xfrm>
          <a:custGeom>
            <a:avLst/>
            <a:gdLst>
              <a:gd name="T0" fmla="*/ 2147483647 w 217"/>
              <a:gd name="T1" fmla="*/ 2147483647 h 303"/>
              <a:gd name="T2" fmla="*/ 2147483647 w 217"/>
              <a:gd name="T3" fmla="*/ 2147483647 h 303"/>
              <a:gd name="T4" fmla="*/ 2147483647 w 217"/>
              <a:gd name="T5" fmla="*/ 0 h 303"/>
              <a:gd name="T6" fmla="*/ 0 w 217"/>
              <a:gd name="T7" fmla="*/ 2147483647 h 303"/>
              <a:gd name="T8" fmla="*/ 2147483647 w 217"/>
              <a:gd name="T9" fmla="*/ 2147483647 h 3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7" h="303">
                <a:moveTo>
                  <a:pt x="127" y="303"/>
                </a:moveTo>
                <a:cubicBezTo>
                  <a:pt x="183" y="262"/>
                  <a:pt x="217" y="197"/>
                  <a:pt x="217" y="128"/>
                </a:cubicBezTo>
                <a:cubicBezTo>
                  <a:pt x="217" y="82"/>
                  <a:pt x="202" y="37"/>
                  <a:pt x="175" y="0"/>
                </a:cubicBezTo>
                <a:lnTo>
                  <a:pt x="0" y="128"/>
                </a:lnTo>
                <a:lnTo>
                  <a:pt x="127" y="303"/>
                </a:lnTo>
                <a:close/>
              </a:path>
            </a:pathLst>
          </a:custGeom>
          <a:solidFill>
            <a:srgbClr val="7B46D0"/>
          </a:solidFill>
          <a:ln w="7938">
            <a:solidFill>
              <a:srgbClr val="FFFFFF"/>
            </a:solidFill>
            <a:prstDash val="solid"/>
            <a:round/>
            <a:headEnd/>
            <a:tailEnd/>
          </a:ln>
        </p:spPr>
        <p:txBody>
          <a:bodyPr/>
          <a:lstStyle/>
          <a:p>
            <a:endParaRPr lang="en-US"/>
          </a:p>
        </p:txBody>
      </p:sp>
      <p:sp>
        <p:nvSpPr>
          <p:cNvPr id="77830" name="Freeform 5">
            <a:extLst>
              <a:ext uri="{FF2B5EF4-FFF2-40B4-BE49-F238E27FC236}">
                <a16:creationId xmlns:a16="http://schemas.microsoft.com/office/drawing/2014/main" xmlns="" id="{09BA6C0D-AA17-C141-BB83-CC6CAD27CD56}"/>
              </a:ext>
            </a:extLst>
          </p:cNvPr>
          <p:cNvSpPr>
            <a:spLocks/>
          </p:cNvSpPr>
          <p:nvPr/>
        </p:nvSpPr>
        <p:spPr bwMode="auto">
          <a:xfrm>
            <a:off x="2505075" y="3810000"/>
            <a:ext cx="2800350" cy="1644650"/>
          </a:xfrm>
          <a:custGeom>
            <a:avLst/>
            <a:gdLst>
              <a:gd name="T0" fmla="*/ 0 w 334"/>
              <a:gd name="T1" fmla="*/ 2147483647 h 216"/>
              <a:gd name="T2" fmla="*/ 2147483647 w 334"/>
              <a:gd name="T3" fmla="*/ 2147483647 h 216"/>
              <a:gd name="T4" fmla="*/ 2147483647 w 334"/>
              <a:gd name="T5" fmla="*/ 2147483647 h 216"/>
              <a:gd name="T6" fmla="*/ 2147483647 w 334"/>
              <a:gd name="T7" fmla="*/ 0 h 216"/>
              <a:gd name="T8" fmla="*/ 0 w 334"/>
              <a:gd name="T9" fmla="*/ 2147483647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4" h="216">
                <a:moveTo>
                  <a:pt x="0" y="67"/>
                </a:moveTo>
                <a:cubicBezTo>
                  <a:pt x="29" y="156"/>
                  <a:pt x="113" y="216"/>
                  <a:pt x="207" y="216"/>
                </a:cubicBezTo>
                <a:cubicBezTo>
                  <a:pt x="252" y="216"/>
                  <a:pt x="297" y="202"/>
                  <a:pt x="334" y="175"/>
                </a:cubicBezTo>
                <a:lnTo>
                  <a:pt x="207" y="0"/>
                </a:lnTo>
                <a:lnTo>
                  <a:pt x="0" y="67"/>
                </a:lnTo>
                <a:close/>
              </a:path>
            </a:pathLst>
          </a:custGeom>
          <a:solidFill>
            <a:srgbClr val="86D1EC"/>
          </a:solidFill>
          <a:ln w="7938">
            <a:solidFill>
              <a:srgbClr val="FFFFFF"/>
            </a:solidFill>
            <a:prstDash val="solid"/>
            <a:round/>
            <a:headEnd/>
            <a:tailEnd/>
          </a:ln>
        </p:spPr>
        <p:txBody>
          <a:bodyPr/>
          <a:lstStyle/>
          <a:p>
            <a:endParaRPr lang="en-US"/>
          </a:p>
        </p:txBody>
      </p:sp>
      <p:sp>
        <p:nvSpPr>
          <p:cNvPr id="77831" name="Freeform 6">
            <a:extLst>
              <a:ext uri="{FF2B5EF4-FFF2-40B4-BE49-F238E27FC236}">
                <a16:creationId xmlns:a16="http://schemas.microsoft.com/office/drawing/2014/main" xmlns="" id="{1E7477AD-E26D-B640-9EDC-D5201BBDAC6A}"/>
              </a:ext>
            </a:extLst>
          </p:cNvPr>
          <p:cNvSpPr>
            <a:spLocks/>
          </p:cNvSpPr>
          <p:nvPr/>
        </p:nvSpPr>
        <p:spPr bwMode="auto">
          <a:xfrm>
            <a:off x="2438401" y="2133601"/>
            <a:ext cx="1827213" cy="2163763"/>
          </a:xfrm>
          <a:custGeom>
            <a:avLst/>
            <a:gdLst>
              <a:gd name="T0" fmla="*/ 2147483647 w 218"/>
              <a:gd name="T1" fmla="*/ 0 h 284"/>
              <a:gd name="T2" fmla="*/ 2147483647 w 218"/>
              <a:gd name="T3" fmla="*/ 2147483647 h 284"/>
              <a:gd name="T4" fmla="*/ 2147483647 w 218"/>
              <a:gd name="T5" fmla="*/ 2147483647 h 284"/>
              <a:gd name="T6" fmla="*/ 2147483647 w 218"/>
              <a:gd name="T7" fmla="*/ 2147483647 h 284"/>
              <a:gd name="T8" fmla="*/ 2147483647 w 218"/>
              <a:gd name="T9" fmla="*/ 0 h 2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8" h="284">
                <a:moveTo>
                  <a:pt x="217" y="0"/>
                </a:moveTo>
                <a:cubicBezTo>
                  <a:pt x="98" y="0"/>
                  <a:pt x="1" y="97"/>
                  <a:pt x="1" y="216"/>
                </a:cubicBezTo>
                <a:cubicBezTo>
                  <a:pt x="0" y="239"/>
                  <a:pt x="4" y="262"/>
                  <a:pt x="11" y="284"/>
                </a:cubicBezTo>
                <a:lnTo>
                  <a:pt x="218" y="217"/>
                </a:lnTo>
                <a:lnTo>
                  <a:pt x="217" y="0"/>
                </a:lnTo>
                <a:close/>
              </a:path>
            </a:pathLst>
          </a:custGeom>
          <a:solidFill>
            <a:srgbClr val="45C984"/>
          </a:solidFill>
          <a:ln w="7938">
            <a:solidFill>
              <a:srgbClr val="FFFFFF"/>
            </a:solidFill>
            <a:prstDash val="solid"/>
            <a:round/>
            <a:headEnd/>
            <a:tailEnd/>
          </a:ln>
        </p:spPr>
        <p:txBody>
          <a:bodyPr/>
          <a:lstStyle/>
          <a:p>
            <a:endParaRPr lang="en-US"/>
          </a:p>
        </p:txBody>
      </p:sp>
      <p:sp>
        <p:nvSpPr>
          <p:cNvPr id="77832" name="Rectangle 7">
            <a:extLst>
              <a:ext uri="{FF2B5EF4-FFF2-40B4-BE49-F238E27FC236}">
                <a16:creationId xmlns:a16="http://schemas.microsoft.com/office/drawing/2014/main" xmlns="" id="{F34716EC-0018-E741-BA09-2F514D70D894}"/>
              </a:ext>
            </a:extLst>
          </p:cNvPr>
          <p:cNvSpPr>
            <a:spLocks noChangeArrowheads="1"/>
          </p:cNvSpPr>
          <p:nvPr/>
        </p:nvSpPr>
        <p:spPr bwMode="auto">
          <a:xfrm>
            <a:off x="4533900" y="2522539"/>
            <a:ext cx="482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1800" b="1" u="sng">
                <a:solidFill>
                  <a:srgbClr val="FFFFFF"/>
                </a:solidFill>
                <a:latin typeface="Arial" panose="020B0604020202020204" pitchFamily="34" charset="0"/>
              </a:rPr>
              <a:t>WT1</a:t>
            </a:r>
            <a:endParaRPr lang="en-US" altLang="en-US" sz="1800" b="1" u="sng">
              <a:latin typeface="Arial" panose="020B0604020202020204" pitchFamily="34" charset="0"/>
            </a:endParaRPr>
          </a:p>
        </p:txBody>
      </p:sp>
      <p:sp>
        <p:nvSpPr>
          <p:cNvPr id="77833" name="Rectangle 8">
            <a:extLst>
              <a:ext uri="{FF2B5EF4-FFF2-40B4-BE49-F238E27FC236}">
                <a16:creationId xmlns:a16="http://schemas.microsoft.com/office/drawing/2014/main" xmlns="" id="{4B6F0653-D950-F34F-8078-3E92188518E8}"/>
              </a:ext>
            </a:extLst>
          </p:cNvPr>
          <p:cNvSpPr>
            <a:spLocks noChangeArrowheads="1"/>
          </p:cNvSpPr>
          <p:nvPr/>
        </p:nvSpPr>
        <p:spPr bwMode="auto">
          <a:xfrm>
            <a:off x="4870451" y="3429000"/>
            <a:ext cx="107156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1800" b="1" u="sng">
                <a:solidFill>
                  <a:srgbClr val="FFFFFF"/>
                </a:solidFill>
                <a:latin typeface="Arial" panose="020B0604020202020204" pitchFamily="34" charset="0"/>
              </a:rPr>
              <a:t>Unknown or Other</a:t>
            </a:r>
            <a:endParaRPr lang="en-US" altLang="en-US" sz="1800" b="1" u="sng">
              <a:latin typeface="Arial" panose="020B0604020202020204" pitchFamily="34" charset="0"/>
            </a:endParaRPr>
          </a:p>
        </p:txBody>
      </p:sp>
      <p:sp>
        <p:nvSpPr>
          <p:cNvPr id="77834" name="Rectangle 9">
            <a:extLst>
              <a:ext uri="{FF2B5EF4-FFF2-40B4-BE49-F238E27FC236}">
                <a16:creationId xmlns:a16="http://schemas.microsoft.com/office/drawing/2014/main" xmlns="" id="{B540FD83-BB6C-8A46-B362-4DB2239D462A}"/>
              </a:ext>
            </a:extLst>
          </p:cNvPr>
          <p:cNvSpPr>
            <a:spLocks noChangeArrowheads="1"/>
          </p:cNvSpPr>
          <p:nvPr/>
        </p:nvSpPr>
        <p:spPr bwMode="auto">
          <a:xfrm>
            <a:off x="3695700" y="4351339"/>
            <a:ext cx="482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1800" b="1" u="sng">
                <a:solidFill>
                  <a:srgbClr val="000000"/>
                </a:solidFill>
                <a:latin typeface="Arial" panose="020B0604020202020204" pitchFamily="34" charset="0"/>
              </a:rPr>
              <a:t>WT2</a:t>
            </a:r>
          </a:p>
        </p:txBody>
      </p:sp>
      <p:sp>
        <p:nvSpPr>
          <p:cNvPr id="77835" name="Rectangle 10">
            <a:extLst>
              <a:ext uri="{FF2B5EF4-FFF2-40B4-BE49-F238E27FC236}">
                <a16:creationId xmlns:a16="http://schemas.microsoft.com/office/drawing/2014/main" xmlns="" id="{2F505C93-DFD9-0C40-B35E-8F9A91C9FF67}"/>
              </a:ext>
            </a:extLst>
          </p:cNvPr>
          <p:cNvSpPr>
            <a:spLocks noChangeArrowheads="1"/>
          </p:cNvSpPr>
          <p:nvPr/>
        </p:nvSpPr>
        <p:spPr bwMode="auto">
          <a:xfrm>
            <a:off x="3109913" y="2903539"/>
            <a:ext cx="508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1800" b="1" u="sng">
                <a:solidFill>
                  <a:srgbClr val="000000"/>
                </a:solidFill>
                <a:latin typeface="Arial" panose="020B0604020202020204" pitchFamily="34" charset="0"/>
              </a:rPr>
              <a:t>WTX</a:t>
            </a:r>
          </a:p>
        </p:txBody>
      </p:sp>
      <p:sp>
        <p:nvSpPr>
          <p:cNvPr id="15" name="Text Box 11">
            <a:extLst>
              <a:ext uri="{FF2B5EF4-FFF2-40B4-BE49-F238E27FC236}">
                <a16:creationId xmlns:a16="http://schemas.microsoft.com/office/drawing/2014/main" xmlns="" id="{D378007B-9136-5040-8B6A-E1119BF9A18A}"/>
              </a:ext>
            </a:extLst>
          </p:cNvPr>
          <p:cNvSpPr txBox="1">
            <a:spLocks noChangeArrowheads="1"/>
          </p:cNvSpPr>
          <p:nvPr/>
        </p:nvSpPr>
        <p:spPr bwMode="auto">
          <a:xfrm>
            <a:off x="4451350" y="2751138"/>
            <a:ext cx="6413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b="1">
                <a:latin typeface="Arial" charset="0"/>
                <a:ea typeface="ＭＳ Ｐゴシック" charset="0"/>
                <a:cs typeface="ＭＳ Ｐゴシック" charset="0"/>
              </a:rPr>
              <a:t>15%</a:t>
            </a:r>
          </a:p>
        </p:txBody>
      </p:sp>
      <p:sp>
        <p:nvSpPr>
          <p:cNvPr id="16" name="Text Box 12">
            <a:extLst>
              <a:ext uri="{FF2B5EF4-FFF2-40B4-BE49-F238E27FC236}">
                <a16:creationId xmlns:a16="http://schemas.microsoft.com/office/drawing/2014/main" xmlns="" id="{6AA01169-5CD3-D34E-8100-4782726BA224}"/>
              </a:ext>
            </a:extLst>
          </p:cNvPr>
          <p:cNvSpPr txBox="1">
            <a:spLocks noChangeArrowheads="1"/>
          </p:cNvSpPr>
          <p:nvPr/>
        </p:nvSpPr>
        <p:spPr bwMode="auto">
          <a:xfrm>
            <a:off x="3025775" y="3132138"/>
            <a:ext cx="6413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b="1">
                <a:solidFill>
                  <a:srgbClr val="000000"/>
                </a:solidFill>
                <a:latin typeface="Arial" charset="0"/>
                <a:ea typeface="ＭＳ Ｐゴシック" charset="0"/>
                <a:cs typeface="ＭＳ Ｐゴシック" charset="0"/>
              </a:rPr>
              <a:t>30%</a:t>
            </a:r>
          </a:p>
        </p:txBody>
      </p:sp>
      <p:sp>
        <p:nvSpPr>
          <p:cNvPr id="17" name="Text Box 13">
            <a:extLst>
              <a:ext uri="{FF2B5EF4-FFF2-40B4-BE49-F238E27FC236}">
                <a16:creationId xmlns:a16="http://schemas.microsoft.com/office/drawing/2014/main" xmlns="" id="{527BD376-1884-E344-BF2B-1CF7548049AF}"/>
              </a:ext>
            </a:extLst>
          </p:cNvPr>
          <p:cNvSpPr txBox="1">
            <a:spLocks noChangeArrowheads="1"/>
          </p:cNvSpPr>
          <p:nvPr/>
        </p:nvSpPr>
        <p:spPr bwMode="auto">
          <a:xfrm>
            <a:off x="5037138" y="3894138"/>
            <a:ext cx="6413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b="1">
                <a:latin typeface="Arial" charset="0"/>
                <a:ea typeface="ＭＳ Ｐゴシック" charset="0"/>
                <a:cs typeface="ＭＳ Ｐゴシック" charset="0"/>
              </a:rPr>
              <a:t>25%</a:t>
            </a:r>
          </a:p>
        </p:txBody>
      </p:sp>
      <p:sp>
        <p:nvSpPr>
          <p:cNvPr id="18" name="Text Box 14">
            <a:extLst>
              <a:ext uri="{FF2B5EF4-FFF2-40B4-BE49-F238E27FC236}">
                <a16:creationId xmlns:a16="http://schemas.microsoft.com/office/drawing/2014/main" xmlns="" id="{B0BAFC9C-A82F-5543-A2CC-1E4621EB3B8D}"/>
              </a:ext>
            </a:extLst>
          </p:cNvPr>
          <p:cNvSpPr txBox="1">
            <a:spLocks noChangeArrowheads="1"/>
          </p:cNvSpPr>
          <p:nvPr/>
        </p:nvSpPr>
        <p:spPr bwMode="auto">
          <a:xfrm>
            <a:off x="3613150" y="4579938"/>
            <a:ext cx="641350"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b="1">
                <a:solidFill>
                  <a:srgbClr val="000000"/>
                </a:solidFill>
                <a:latin typeface="Arial" charset="0"/>
                <a:ea typeface="ＭＳ Ｐゴシック" charset="0"/>
                <a:cs typeface="ＭＳ Ｐゴシック" charset="0"/>
              </a:rPr>
              <a:t>30%</a:t>
            </a:r>
          </a:p>
        </p:txBody>
      </p:sp>
      <p:sp>
        <p:nvSpPr>
          <p:cNvPr id="19" name="Rectangle 18"/>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24733752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a:extLst>
              <a:ext uri="{FF2B5EF4-FFF2-40B4-BE49-F238E27FC236}">
                <a16:creationId xmlns:a16="http://schemas.microsoft.com/office/drawing/2014/main" xmlns="" id="{E7A712A3-5396-2247-9860-030D0F327E63}"/>
              </a:ext>
            </a:extLst>
          </p:cNvPr>
          <p:cNvSpPr>
            <a:spLocks noGrp="1"/>
          </p:cNvSpPr>
          <p:nvPr>
            <p:ph type="title"/>
          </p:nvPr>
        </p:nvSpPr>
        <p:spPr/>
        <p:txBody>
          <a:bodyPr>
            <a:normAutofit/>
          </a:bodyPr>
          <a:lstStyle/>
          <a:p>
            <a:pPr algn="l"/>
            <a:r>
              <a:rPr lang="en-US" altLang="en-US" sz="3600" dirty="0"/>
              <a:t>Wilms tumor genetics</a:t>
            </a:r>
          </a:p>
        </p:txBody>
      </p:sp>
      <p:sp>
        <p:nvSpPr>
          <p:cNvPr id="75778" name="Content Placeholder 2">
            <a:extLst>
              <a:ext uri="{FF2B5EF4-FFF2-40B4-BE49-F238E27FC236}">
                <a16:creationId xmlns:a16="http://schemas.microsoft.com/office/drawing/2014/main" xmlns="" id="{E17AB154-DBB4-B242-A65D-1CDB1171DE6B}"/>
              </a:ext>
            </a:extLst>
          </p:cNvPr>
          <p:cNvSpPr>
            <a:spLocks noGrp="1"/>
          </p:cNvSpPr>
          <p:nvPr>
            <p:ph idx="1"/>
          </p:nvPr>
        </p:nvSpPr>
        <p:spPr>
          <a:xfrm>
            <a:off x="826169" y="1648329"/>
            <a:ext cx="8229600" cy="4525963"/>
          </a:xfrm>
        </p:spPr>
        <p:txBody>
          <a:bodyPr/>
          <a:lstStyle/>
          <a:p>
            <a:r>
              <a:rPr lang="en-US" altLang="en-US" i="1" dirty="0"/>
              <a:t>WT1</a:t>
            </a:r>
            <a:r>
              <a:rPr lang="en-US" altLang="en-US" dirty="0"/>
              <a:t> (Wilms Tumor 1) (ch11p13)</a:t>
            </a:r>
          </a:p>
          <a:p>
            <a:pPr lvl="1"/>
            <a:r>
              <a:rPr lang="en-US" altLang="en-US" dirty="0"/>
              <a:t>Incidence of germline mutations ≈ 10% </a:t>
            </a:r>
          </a:p>
          <a:p>
            <a:pPr lvl="2"/>
            <a:r>
              <a:rPr lang="en-US" altLang="en-US" dirty="0"/>
              <a:t>WAGR syndrome, Denys-</a:t>
            </a:r>
            <a:r>
              <a:rPr lang="en-US" altLang="en-US" dirty="0" err="1"/>
              <a:t>Drash</a:t>
            </a:r>
            <a:r>
              <a:rPr lang="en-US" altLang="en-US" dirty="0"/>
              <a:t> syndrome or Frasier syndrome</a:t>
            </a:r>
          </a:p>
          <a:p>
            <a:pPr lvl="2"/>
            <a:r>
              <a:rPr lang="en-US" altLang="en-US" dirty="0"/>
              <a:t>Genitourinary anomalies, including hypospadias and cryptorchidism</a:t>
            </a:r>
          </a:p>
          <a:p>
            <a:pPr lvl="1"/>
            <a:r>
              <a:rPr lang="en-US" altLang="en-US" dirty="0"/>
              <a:t>Bilateral Wilms tumor</a:t>
            </a:r>
          </a:p>
          <a:p>
            <a:pPr lvl="1"/>
            <a:r>
              <a:rPr lang="en-US" altLang="en-US" dirty="0"/>
              <a:t>Unilateral Wilms tumor with nephrogenic rests in the contralateral kidney</a:t>
            </a:r>
          </a:p>
          <a:p>
            <a:pPr lvl="1"/>
            <a:r>
              <a:rPr lang="en-US" altLang="en-US" dirty="0"/>
              <a:t>Stromal and </a:t>
            </a:r>
            <a:r>
              <a:rPr lang="en-US" altLang="en-US" dirty="0" err="1"/>
              <a:t>rhabdomyomatous</a:t>
            </a:r>
            <a:r>
              <a:rPr lang="en-US" altLang="en-US" dirty="0"/>
              <a:t> differentiation.</a:t>
            </a: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37293357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xmlns="" id="{DF0CFC79-75AF-2944-88D2-95612512F0CC}"/>
              </a:ext>
            </a:extLst>
          </p:cNvPr>
          <p:cNvSpPr>
            <a:spLocks noGrp="1"/>
          </p:cNvSpPr>
          <p:nvPr>
            <p:ph type="title"/>
          </p:nvPr>
        </p:nvSpPr>
        <p:spPr/>
        <p:txBody>
          <a:bodyPr vert="horz" lIns="91440" tIns="45720" rIns="91440" bIns="45720" rtlCol="0" anchor="ctr">
            <a:normAutofit/>
          </a:bodyPr>
          <a:lstStyle/>
          <a:p>
            <a:r>
              <a:rPr lang="en-US" altLang="en-US" sz="3600" dirty="0"/>
              <a:t>Wilms tumor genetics</a:t>
            </a:r>
          </a:p>
        </p:txBody>
      </p:sp>
      <p:sp>
        <p:nvSpPr>
          <p:cNvPr id="3" name="Content Placeholder 2">
            <a:extLst>
              <a:ext uri="{FF2B5EF4-FFF2-40B4-BE49-F238E27FC236}">
                <a16:creationId xmlns:a16="http://schemas.microsoft.com/office/drawing/2014/main" xmlns="" id="{FD0E1293-087D-7746-94C8-A290F21408F6}"/>
              </a:ext>
            </a:extLst>
          </p:cNvPr>
          <p:cNvSpPr>
            <a:spLocks noGrp="1"/>
          </p:cNvSpPr>
          <p:nvPr>
            <p:ph idx="1"/>
          </p:nvPr>
        </p:nvSpPr>
        <p:spPr>
          <a:xfrm>
            <a:off x="633663" y="1560930"/>
            <a:ext cx="10515600" cy="4351338"/>
          </a:xfrm>
        </p:spPr>
        <p:txBody>
          <a:bodyPr/>
          <a:lstStyle/>
          <a:p>
            <a:pPr marL="342900" lvl="1" indent="-342900"/>
            <a:r>
              <a:rPr lang="en-US" altLang="en-US" sz="2800" dirty="0"/>
              <a:t>WT2 (imprinted region of chromosome 11p15.5)</a:t>
            </a:r>
          </a:p>
          <a:p>
            <a:pPr marL="800100" lvl="2" indent="-342900"/>
            <a:r>
              <a:rPr lang="en-US" altLang="en-US" dirty="0"/>
              <a:t>Incidence germline mutations ≈ 8%</a:t>
            </a:r>
          </a:p>
          <a:p>
            <a:pPr lvl="2"/>
            <a:r>
              <a:rPr lang="en-US" altLang="en-US" dirty="0"/>
              <a:t>Beckwith-Wiedemann syndrome</a:t>
            </a:r>
          </a:p>
          <a:p>
            <a:pPr lvl="2"/>
            <a:r>
              <a:rPr lang="en-US" altLang="en-US" dirty="0"/>
              <a:t>Germline epigenetic or genetic changes at the 11p15.5 without any overgrowth manifestations</a:t>
            </a:r>
          </a:p>
          <a:p>
            <a:r>
              <a:rPr lang="en-US" altLang="en-US" i="1" dirty="0"/>
              <a:t>WTX</a:t>
            </a:r>
            <a:r>
              <a:rPr lang="en-US" altLang="en-US" dirty="0"/>
              <a:t> (X chromosome)</a:t>
            </a:r>
          </a:p>
          <a:p>
            <a:pPr marL="800100" lvl="2" indent="-342900"/>
            <a:r>
              <a:rPr lang="en-US" altLang="en-US" dirty="0"/>
              <a:t>plays a role in normal kidney development</a:t>
            </a:r>
          </a:p>
          <a:p>
            <a:pPr marL="800100" lvl="2" indent="-342900"/>
            <a:r>
              <a:rPr lang="en-US" altLang="en-US" dirty="0"/>
              <a:t>Inactivated in 30% Wilms but germline mutations not observed</a:t>
            </a: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35500992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3">
            <a:extLst>
              <a:ext uri="{FF2B5EF4-FFF2-40B4-BE49-F238E27FC236}">
                <a16:creationId xmlns:a16="http://schemas.microsoft.com/office/drawing/2014/main" xmlns="" id="{ADCD3F99-6FD4-B142-A3E8-E2ED93964499}"/>
              </a:ext>
            </a:extLst>
          </p:cNvPr>
          <p:cNvSpPr>
            <a:spLocks noGrp="1"/>
          </p:cNvSpPr>
          <p:nvPr>
            <p:ph type="title"/>
          </p:nvPr>
        </p:nvSpPr>
        <p:spPr/>
        <p:txBody>
          <a:bodyPr vert="horz" lIns="91440" tIns="45720" rIns="91440" bIns="45720" rtlCol="0" anchor="ctr">
            <a:normAutofit/>
          </a:bodyPr>
          <a:lstStyle/>
          <a:p>
            <a:r>
              <a:rPr lang="en-US" altLang="en-US" sz="3600" dirty="0"/>
              <a:t>Clear Cell Sarcoma</a:t>
            </a:r>
          </a:p>
        </p:txBody>
      </p:sp>
      <p:sp>
        <p:nvSpPr>
          <p:cNvPr id="5" name="Content Placeholder 4">
            <a:extLst>
              <a:ext uri="{FF2B5EF4-FFF2-40B4-BE49-F238E27FC236}">
                <a16:creationId xmlns:a16="http://schemas.microsoft.com/office/drawing/2014/main" xmlns="" id="{D38D8F39-6EC5-334C-9B5A-CECE3E12755A}"/>
              </a:ext>
            </a:extLst>
          </p:cNvPr>
          <p:cNvSpPr>
            <a:spLocks noGrp="1"/>
          </p:cNvSpPr>
          <p:nvPr>
            <p:ph sz="half" idx="1"/>
          </p:nvPr>
        </p:nvSpPr>
        <p:spPr/>
        <p:txBody>
          <a:bodyPr/>
          <a:lstStyle/>
          <a:p>
            <a:pPr>
              <a:lnSpc>
                <a:spcPct val="80000"/>
              </a:lnSpc>
              <a:buFont typeface="Arial" charset="0"/>
              <a:buChar char="•"/>
              <a:defRPr/>
            </a:pPr>
            <a:r>
              <a:rPr lang="en-US" sz="2400" dirty="0">
                <a:solidFill>
                  <a:srgbClr val="000000"/>
                </a:solidFill>
                <a:ea typeface="ＭＳ Ｐゴシック" charset="0"/>
              </a:rPr>
              <a:t>2</a:t>
            </a:r>
            <a:r>
              <a:rPr lang="en-US" sz="2400" baseline="30000" dirty="0">
                <a:solidFill>
                  <a:srgbClr val="000000"/>
                </a:solidFill>
                <a:ea typeface="ＭＳ Ｐゴシック" charset="0"/>
              </a:rPr>
              <a:t>nd</a:t>
            </a:r>
            <a:r>
              <a:rPr lang="en-US" sz="2400" dirty="0">
                <a:solidFill>
                  <a:srgbClr val="000000"/>
                </a:solidFill>
                <a:ea typeface="ＭＳ Ｐゴシック" charset="0"/>
              </a:rPr>
              <a:t> most common pediatric renal tumor</a:t>
            </a:r>
          </a:p>
          <a:p>
            <a:pPr>
              <a:lnSpc>
                <a:spcPct val="80000"/>
              </a:lnSpc>
              <a:buFont typeface="Arial" charset="0"/>
              <a:buChar char="•"/>
              <a:defRPr/>
            </a:pPr>
            <a:r>
              <a:rPr lang="en-US" sz="2400" dirty="0">
                <a:ea typeface="ＭＳ Ｐゴシック" charset="0"/>
              </a:rPr>
              <a:t>Histology: cords and nests of pale-stained tumor cells with abundant extracellular matrix separated by a network of fine capillary arcades. </a:t>
            </a:r>
          </a:p>
          <a:p>
            <a:pPr lvl="1">
              <a:lnSpc>
                <a:spcPct val="80000"/>
              </a:lnSpc>
              <a:buFont typeface="Arial" charset="0"/>
              <a:buChar char="–"/>
              <a:defRPr/>
            </a:pPr>
            <a:r>
              <a:rPr lang="en-US" dirty="0">
                <a:ea typeface="ＭＳ Ｐゴシック" charset="0"/>
              </a:rPr>
              <a:t>Can be confused with </a:t>
            </a:r>
            <a:r>
              <a:rPr lang="en-US" dirty="0" err="1">
                <a:ea typeface="ＭＳ Ｐゴシック" charset="0"/>
              </a:rPr>
              <a:t>Wilms</a:t>
            </a:r>
            <a:endParaRPr lang="en-US" dirty="0">
              <a:ea typeface="ＭＳ Ｐゴシック" charset="0"/>
            </a:endParaRPr>
          </a:p>
          <a:p>
            <a:pPr>
              <a:lnSpc>
                <a:spcPct val="80000"/>
              </a:lnSpc>
              <a:buFont typeface="Arial" charset="0"/>
              <a:buChar char="•"/>
              <a:defRPr/>
            </a:pPr>
            <a:r>
              <a:rPr lang="en-US" sz="2400" dirty="0">
                <a:solidFill>
                  <a:srgbClr val="000000"/>
                </a:solidFill>
                <a:ea typeface="ＭＳ Ｐゴシック" charset="0"/>
              </a:rPr>
              <a:t>Propensity to metastasize </a:t>
            </a:r>
          </a:p>
          <a:p>
            <a:pPr lvl="1">
              <a:lnSpc>
                <a:spcPct val="80000"/>
              </a:lnSpc>
              <a:buFont typeface="Arial" charset="0"/>
              <a:buChar char="–"/>
              <a:defRPr/>
            </a:pPr>
            <a:r>
              <a:rPr lang="en-US" dirty="0">
                <a:solidFill>
                  <a:srgbClr val="000000"/>
                </a:solidFill>
                <a:ea typeface="ＭＳ Ｐゴシック" charset="0"/>
              </a:rPr>
              <a:t>bone, brain, and soft tissue</a:t>
            </a:r>
          </a:p>
          <a:p>
            <a:pPr>
              <a:lnSpc>
                <a:spcPct val="80000"/>
              </a:lnSpc>
              <a:buFont typeface="Arial" charset="0"/>
              <a:buChar char="•"/>
              <a:defRPr/>
            </a:pPr>
            <a:r>
              <a:rPr lang="en-US" sz="2400" dirty="0">
                <a:solidFill>
                  <a:srgbClr val="000000"/>
                </a:solidFill>
                <a:ea typeface="ＭＳ Ｐゴシック" charset="0"/>
              </a:rPr>
              <a:t>High recurrence rate and death rate</a:t>
            </a:r>
          </a:p>
          <a:p>
            <a:pPr lvl="1">
              <a:lnSpc>
                <a:spcPct val="80000"/>
              </a:lnSpc>
              <a:buFont typeface="Arial" charset="0"/>
              <a:buChar char="–"/>
              <a:defRPr/>
            </a:pPr>
            <a:endParaRPr lang="en-US" sz="2000" dirty="0">
              <a:solidFill>
                <a:srgbClr val="000000"/>
              </a:solidFill>
              <a:ea typeface="ＭＳ Ｐゴシック" charset="0"/>
            </a:endParaRPr>
          </a:p>
          <a:p>
            <a:pPr lvl="1">
              <a:lnSpc>
                <a:spcPct val="80000"/>
              </a:lnSpc>
              <a:buFont typeface="Arial" charset="0"/>
              <a:buChar char="–"/>
              <a:defRPr/>
            </a:pPr>
            <a:endParaRPr lang="en-US" sz="2000" dirty="0">
              <a:solidFill>
                <a:srgbClr val="000000"/>
              </a:solidFill>
              <a:ea typeface="ＭＳ Ｐゴシック" charset="0"/>
            </a:endParaRPr>
          </a:p>
          <a:p>
            <a:pPr marL="0" indent="0">
              <a:buNone/>
              <a:defRPr/>
            </a:pPr>
            <a:endParaRPr lang="en-US" dirty="0">
              <a:ea typeface="ＭＳ Ｐゴシック" charset="0"/>
            </a:endParaRPr>
          </a:p>
        </p:txBody>
      </p:sp>
      <p:pic>
        <p:nvPicPr>
          <p:cNvPr id="7" name="Picture 4" descr="Slide1">
            <a:extLst>
              <a:ext uri="{FF2B5EF4-FFF2-40B4-BE49-F238E27FC236}">
                <a16:creationId xmlns:a16="http://schemas.microsoft.com/office/drawing/2014/main" xmlns="" id="{BEEF4085-39C0-C64E-BAEC-132E1BA38B9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31685" r="31685"/>
          <a:stretch>
            <a:fillRect/>
          </a:stretch>
        </p:blipFill>
        <p:spPr>
          <a:xfrm>
            <a:off x="6934200" y="2174876"/>
            <a:ext cx="2514600" cy="1787525"/>
          </a:xfrm>
          <a:ln>
            <a:solidFill>
              <a:schemeClr val="tx2"/>
            </a:solidFill>
            <a:miter lim="800000"/>
            <a:headEnd/>
            <a:tailEnd/>
          </a:ln>
          <a:extLs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6" name="Rectangle 5"/>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9278981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3">
            <a:extLst>
              <a:ext uri="{FF2B5EF4-FFF2-40B4-BE49-F238E27FC236}">
                <a16:creationId xmlns:a16="http://schemas.microsoft.com/office/drawing/2014/main" xmlns="" id="{393338BC-9E3D-D14B-B916-5FB898DAB1F3}"/>
              </a:ext>
            </a:extLst>
          </p:cNvPr>
          <p:cNvSpPr>
            <a:spLocks noGrp="1"/>
          </p:cNvSpPr>
          <p:nvPr>
            <p:ph type="title"/>
          </p:nvPr>
        </p:nvSpPr>
        <p:spPr/>
        <p:txBody>
          <a:bodyPr vert="horz" lIns="91440" tIns="45720" rIns="91440" bIns="45720" rtlCol="0" anchor="ctr">
            <a:normAutofit/>
          </a:bodyPr>
          <a:lstStyle/>
          <a:p>
            <a:r>
              <a:rPr lang="en-US" altLang="en-US" sz="3600" dirty="0"/>
              <a:t>Rhabdoid Tumor</a:t>
            </a:r>
          </a:p>
        </p:txBody>
      </p:sp>
      <p:sp>
        <p:nvSpPr>
          <p:cNvPr id="5" name="Content Placeholder 4">
            <a:extLst>
              <a:ext uri="{FF2B5EF4-FFF2-40B4-BE49-F238E27FC236}">
                <a16:creationId xmlns:a16="http://schemas.microsoft.com/office/drawing/2014/main" xmlns="" id="{D06FE85D-E6F0-F94C-B8E6-0FC76FED0AE8}"/>
              </a:ext>
            </a:extLst>
          </p:cNvPr>
          <p:cNvSpPr>
            <a:spLocks noGrp="1"/>
          </p:cNvSpPr>
          <p:nvPr>
            <p:ph sz="half" idx="1"/>
          </p:nvPr>
        </p:nvSpPr>
        <p:spPr/>
        <p:txBody>
          <a:bodyPr/>
          <a:lstStyle/>
          <a:p>
            <a:pPr>
              <a:lnSpc>
                <a:spcPct val="80000"/>
              </a:lnSpc>
              <a:buFont typeface="Arial" charset="0"/>
              <a:buChar char="•"/>
              <a:defRPr/>
            </a:pPr>
            <a:r>
              <a:rPr lang="en-US" sz="2400" dirty="0">
                <a:solidFill>
                  <a:srgbClr val="000000"/>
                </a:solidFill>
                <a:ea typeface="ＭＳ Ｐゴシック" charset="0"/>
              </a:rPr>
              <a:t>Most commonly encountered in infants under 1 year, rare &gt; 5 </a:t>
            </a:r>
            <a:r>
              <a:rPr lang="en-US" sz="2400" dirty="0" err="1">
                <a:solidFill>
                  <a:srgbClr val="000000"/>
                </a:solidFill>
                <a:ea typeface="ＭＳ Ｐゴシック" charset="0"/>
              </a:rPr>
              <a:t>yo</a:t>
            </a:r>
            <a:endParaRPr lang="en-US" sz="2400" dirty="0">
              <a:solidFill>
                <a:srgbClr val="000000"/>
              </a:solidFill>
              <a:ea typeface="ＭＳ Ｐゴシック" charset="0"/>
            </a:endParaRPr>
          </a:p>
          <a:p>
            <a:pPr>
              <a:lnSpc>
                <a:spcPct val="80000"/>
              </a:lnSpc>
              <a:buFont typeface="Arial" charset="0"/>
              <a:buChar char="•"/>
              <a:defRPr/>
            </a:pPr>
            <a:r>
              <a:rPr lang="en-US" sz="2400" dirty="0">
                <a:solidFill>
                  <a:srgbClr val="000000"/>
                </a:solidFill>
                <a:ea typeface="ＭＳ Ｐゴシック" charset="0"/>
              </a:rPr>
              <a:t>Frequent coexistence of PNET of the CNS</a:t>
            </a:r>
          </a:p>
          <a:p>
            <a:pPr>
              <a:lnSpc>
                <a:spcPct val="80000"/>
              </a:lnSpc>
              <a:buFont typeface="Arial" charset="0"/>
              <a:buChar char="•"/>
              <a:defRPr/>
            </a:pPr>
            <a:r>
              <a:rPr lang="en-US" sz="2400" dirty="0">
                <a:solidFill>
                  <a:srgbClr val="000000"/>
                </a:solidFill>
                <a:ea typeface="ＭＳ Ｐゴシック" charset="0"/>
              </a:rPr>
              <a:t>Lack of INI1 expression</a:t>
            </a:r>
          </a:p>
          <a:p>
            <a:pPr lvl="1">
              <a:lnSpc>
                <a:spcPct val="80000"/>
              </a:lnSpc>
              <a:buFont typeface="Arial" charset="0"/>
              <a:buChar char="–"/>
              <a:defRPr/>
            </a:pPr>
            <a:r>
              <a:rPr lang="en-US" dirty="0">
                <a:solidFill>
                  <a:srgbClr val="000000"/>
                </a:solidFill>
                <a:ea typeface="ＭＳ Ｐゴシック" charset="0"/>
              </a:rPr>
              <a:t>Somatic or Germline</a:t>
            </a:r>
          </a:p>
          <a:p>
            <a:pPr>
              <a:lnSpc>
                <a:spcPct val="80000"/>
              </a:lnSpc>
              <a:buFont typeface="Arial" charset="0"/>
              <a:buChar char="•"/>
              <a:defRPr/>
            </a:pPr>
            <a:r>
              <a:rPr lang="en-US" sz="2400" dirty="0">
                <a:solidFill>
                  <a:srgbClr val="000000"/>
                </a:solidFill>
                <a:ea typeface="ＭＳ Ｐゴシック" charset="0"/>
              </a:rPr>
              <a:t>Often metastatic to lungs, abdomen, lymph nodes, liver, bone and brain at diagnosis</a:t>
            </a:r>
          </a:p>
          <a:p>
            <a:pPr>
              <a:lnSpc>
                <a:spcPct val="80000"/>
              </a:lnSpc>
              <a:buFont typeface="Arial" charset="0"/>
              <a:buChar char="•"/>
              <a:defRPr/>
            </a:pPr>
            <a:r>
              <a:rPr lang="en-US" sz="2400" dirty="0">
                <a:solidFill>
                  <a:srgbClr val="000000"/>
                </a:solidFill>
                <a:ea typeface="ＭＳ Ｐゴシック" charset="0"/>
              </a:rPr>
              <a:t>Clinically aggressive tumor, extremely poor prognosis</a:t>
            </a:r>
          </a:p>
          <a:p>
            <a:pPr marL="0" indent="0">
              <a:buNone/>
              <a:defRPr/>
            </a:pPr>
            <a:endParaRPr lang="en-US" dirty="0">
              <a:ea typeface="ＭＳ Ｐゴシック" charset="0"/>
            </a:endParaRPr>
          </a:p>
        </p:txBody>
      </p:sp>
      <p:pic>
        <p:nvPicPr>
          <p:cNvPr id="8" name="Picture 6" descr="PHOTO1">
            <a:extLst>
              <a:ext uri="{FF2B5EF4-FFF2-40B4-BE49-F238E27FC236}">
                <a16:creationId xmlns:a16="http://schemas.microsoft.com/office/drawing/2014/main" xmlns="" id="{D32673BC-19D4-964A-A784-F8736ECC61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733" t="37247" r="39055" b="13780"/>
          <a:stretch>
            <a:fillRect/>
          </a:stretch>
        </p:blipFill>
        <p:spPr bwMode="auto">
          <a:xfrm>
            <a:off x="6600826" y="2362201"/>
            <a:ext cx="3000375" cy="2085975"/>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sp>
        <p:nvSpPr>
          <p:cNvPr id="6" name="Rectangle 5"/>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24950234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a:extLst>
              <a:ext uri="{FF2B5EF4-FFF2-40B4-BE49-F238E27FC236}">
                <a16:creationId xmlns:a16="http://schemas.microsoft.com/office/drawing/2014/main" xmlns="" id="{BDBE5EA0-B915-F940-BD47-39F7C8957FAD}"/>
              </a:ext>
            </a:extLst>
          </p:cNvPr>
          <p:cNvSpPr>
            <a:spLocks noGrp="1"/>
          </p:cNvSpPr>
          <p:nvPr>
            <p:ph type="title"/>
          </p:nvPr>
        </p:nvSpPr>
        <p:spPr>
          <a:xfrm>
            <a:off x="721895" y="308812"/>
            <a:ext cx="8550442" cy="1143000"/>
          </a:xfrm>
        </p:spPr>
        <p:txBody>
          <a:bodyPr vert="horz" lIns="91440" tIns="45720" rIns="91440" bIns="45720" rtlCol="0" anchor="ctr">
            <a:normAutofit/>
          </a:bodyPr>
          <a:lstStyle/>
          <a:p>
            <a:r>
              <a:rPr lang="en-US" altLang="en-US" sz="3600" dirty="0"/>
              <a:t>Congenital </a:t>
            </a:r>
            <a:r>
              <a:rPr lang="en-US" altLang="en-US" sz="3600" dirty="0" err="1"/>
              <a:t>Mesoblastic</a:t>
            </a:r>
            <a:r>
              <a:rPr lang="en-US" altLang="en-US" sz="3600" dirty="0"/>
              <a:t> Nephroma</a:t>
            </a:r>
          </a:p>
        </p:txBody>
      </p:sp>
      <p:sp>
        <p:nvSpPr>
          <p:cNvPr id="88066" name="Content Placeholder 2">
            <a:extLst>
              <a:ext uri="{FF2B5EF4-FFF2-40B4-BE49-F238E27FC236}">
                <a16:creationId xmlns:a16="http://schemas.microsoft.com/office/drawing/2014/main" xmlns="" id="{09E79C4F-88D9-3843-8C7B-64518251B592}"/>
              </a:ext>
            </a:extLst>
          </p:cNvPr>
          <p:cNvSpPr>
            <a:spLocks noGrp="1"/>
          </p:cNvSpPr>
          <p:nvPr>
            <p:ph sz="half" idx="1"/>
          </p:nvPr>
        </p:nvSpPr>
        <p:spPr>
          <a:xfrm>
            <a:off x="1066798" y="1600203"/>
            <a:ext cx="4038600" cy="4525963"/>
          </a:xfrm>
        </p:spPr>
        <p:txBody>
          <a:bodyPr/>
          <a:lstStyle/>
          <a:p>
            <a:r>
              <a:rPr lang="en-US" altLang="en-US" sz="2400" dirty="0"/>
              <a:t>Usually detected within the first year of life or prenatally</a:t>
            </a:r>
          </a:p>
          <a:p>
            <a:r>
              <a:rPr lang="en-US" altLang="en-US" sz="2400" dirty="0"/>
              <a:t>Histology: classic and cellular subtypes.</a:t>
            </a:r>
          </a:p>
          <a:p>
            <a:r>
              <a:rPr lang="en-US" altLang="en-US" sz="2400" dirty="0"/>
              <a:t>Clinical symptoms: hypertension and elevated concentrations of calcium and renin</a:t>
            </a:r>
          </a:p>
          <a:p>
            <a:r>
              <a:rPr lang="en-US" altLang="en-US" sz="2400" dirty="0"/>
              <a:t>The risk for recurrence is associated with the presence of a cellular component and with stage </a:t>
            </a:r>
          </a:p>
        </p:txBody>
      </p:sp>
      <p:pic>
        <p:nvPicPr>
          <p:cNvPr id="88067" name="Content Placeholder 4" descr="Congmesonephroma.jpg">
            <a:extLst>
              <a:ext uri="{FF2B5EF4-FFF2-40B4-BE49-F238E27FC236}">
                <a16:creationId xmlns:a16="http://schemas.microsoft.com/office/drawing/2014/main" xmlns="" id="{8984EAC7-6DA7-5049-A630-0CF1C77144A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6582" r="16582"/>
          <a:stretch>
            <a:fillRect/>
          </a:stretch>
        </p:blipFill>
        <p:spPr>
          <a:xfrm>
            <a:off x="6858000" y="1824038"/>
            <a:ext cx="3200400" cy="3586162"/>
          </a:xfrm>
        </p:spPr>
      </p:pic>
      <p:sp>
        <p:nvSpPr>
          <p:cNvPr id="5" name="Rectangle 4"/>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476006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3600" dirty="0"/>
              <a:t>Renal Tumors</a:t>
            </a:r>
          </a:p>
        </p:txBody>
      </p:sp>
      <p:sp>
        <p:nvSpPr>
          <p:cNvPr id="3" name="Content Placeholder 2"/>
          <p:cNvSpPr>
            <a:spLocks noGrp="1"/>
          </p:cNvSpPr>
          <p:nvPr>
            <p:ph idx="1"/>
          </p:nvPr>
        </p:nvSpPr>
        <p:spPr/>
        <p:txBody>
          <a:bodyPr/>
          <a:lstStyle/>
          <a:p>
            <a:pPr marL="514350" indent="-514350">
              <a:buFont typeface="+mj-lt"/>
              <a:buAutoNum type="arabicPeriod"/>
            </a:pPr>
            <a:r>
              <a:rPr lang="en-US" dirty="0">
                <a:solidFill>
                  <a:schemeClr val="accent1">
                    <a:lumMod val="20000"/>
                    <a:lumOff val="80000"/>
                  </a:schemeClr>
                </a:solidFill>
              </a:rPr>
              <a:t>Basic Science and Pathophysiology</a:t>
            </a:r>
          </a:p>
          <a:p>
            <a:pPr marL="514350" indent="-514350">
              <a:buFont typeface="+mj-lt"/>
              <a:buAutoNum type="arabicPeriod"/>
            </a:pPr>
            <a:r>
              <a:rPr lang="en-US" dirty="0"/>
              <a:t>Epidemiology and Risk Assessment</a:t>
            </a:r>
          </a:p>
          <a:p>
            <a:pPr marL="514350" indent="-514350">
              <a:buFont typeface="+mj-lt"/>
              <a:buAutoNum type="arabicPeriod"/>
            </a:pPr>
            <a:r>
              <a:rPr lang="en-US" dirty="0">
                <a:solidFill>
                  <a:schemeClr val="accent1">
                    <a:lumMod val="20000"/>
                    <a:lumOff val="80000"/>
                  </a:schemeClr>
                </a:solidFill>
              </a:rPr>
              <a:t>Diagnosis</a:t>
            </a:r>
          </a:p>
          <a:p>
            <a:pPr marL="514350" indent="-514350">
              <a:buFont typeface="+mj-lt"/>
              <a:buAutoNum type="arabicPeriod"/>
            </a:pPr>
            <a:r>
              <a:rPr lang="en-US" dirty="0">
                <a:solidFill>
                  <a:schemeClr val="accent1">
                    <a:lumMod val="20000"/>
                    <a:lumOff val="80000"/>
                  </a:schemeClr>
                </a:solidFill>
              </a:rPr>
              <a:t>Management and Treatment</a:t>
            </a: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11324438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Content Placeholder 3">
            <a:extLst>
              <a:ext uri="{FF2B5EF4-FFF2-40B4-BE49-F238E27FC236}">
                <a16:creationId xmlns:a16="http://schemas.microsoft.com/office/drawing/2014/main" xmlns="" id="{E83EC4F6-3BA8-0649-8546-0EC7DC2DDAE7}"/>
              </a:ext>
            </a:extLst>
          </p:cNvPr>
          <p:cNvSpPr>
            <a:spLocks noGrp="1"/>
          </p:cNvSpPr>
          <p:nvPr>
            <p:ph idx="1"/>
          </p:nvPr>
        </p:nvSpPr>
        <p:spPr>
          <a:xfrm>
            <a:off x="922420" y="1549984"/>
            <a:ext cx="8229600" cy="4525962"/>
          </a:xfrm>
        </p:spPr>
        <p:txBody>
          <a:bodyPr/>
          <a:lstStyle/>
          <a:p>
            <a:r>
              <a:rPr lang="en-US" altLang="en-US" dirty="0"/>
              <a:t>Account for 7% of all childhood cancers</a:t>
            </a:r>
          </a:p>
          <a:p>
            <a:r>
              <a:rPr lang="en-US" altLang="en-US" dirty="0"/>
              <a:t>Nephroblastoma (Wilms) – most common renal tumor of childhood (95%)</a:t>
            </a:r>
          </a:p>
          <a:p>
            <a:r>
              <a:rPr lang="en-US" altLang="en-US" dirty="0"/>
              <a:t>Renal Cell Carcinoma most common renal tumor in patients 15-19 years of age</a:t>
            </a:r>
          </a:p>
        </p:txBody>
      </p:sp>
      <p:sp>
        <p:nvSpPr>
          <p:cNvPr id="65538" name="Rectangle 2">
            <a:extLst>
              <a:ext uri="{FF2B5EF4-FFF2-40B4-BE49-F238E27FC236}">
                <a16:creationId xmlns:a16="http://schemas.microsoft.com/office/drawing/2014/main" xmlns="" id="{392E2133-084E-1F4B-B93F-B327E32B0973}"/>
              </a:ext>
            </a:extLst>
          </p:cNvPr>
          <p:cNvSpPr>
            <a:spLocks noGrp="1" noChangeArrowheads="1"/>
          </p:cNvSpPr>
          <p:nvPr>
            <p:ph type="title"/>
          </p:nvPr>
        </p:nvSpPr>
        <p:spPr>
          <a:xfrm>
            <a:off x="661737" y="365125"/>
            <a:ext cx="10692063" cy="1325563"/>
          </a:xfrm>
        </p:spPr>
        <p:txBody>
          <a:bodyPr vert="horz" lIns="91440" tIns="45720" rIns="91440" bIns="45720" rtlCol="0" anchor="ctr">
            <a:normAutofit/>
          </a:bodyPr>
          <a:lstStyle/>
          <a:p>
            <a:r>
              <a:rPr lang="en-US" altLang="en-US" sz="3600" dirty="0"/>
              <a:t>Renal Tumors of Childhood</a:t>
            </a: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24331247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xmlns="" id="{833A7FC0-F714-1648-820D-2BF48919C23E}"/>
              </a:ext>
            </a:extLst>
          </p:cNvPr>
          <p:cNvSpPr>
            <a:spLocks noGrp="1"/>
          </p:cNvSpPr>
          <p:nvPr>
            <p:ph type="title"/>
          </p:nvPr>
        </p:nvSpPr>
        <p:spPr>
          <a:xfrm>
            <a:off x="585537" y="208547"/>
            <a:ext cx="8229600" cy="1143000"/>
          </a:xfrm>
        </p:spPr>
        <p:txBody>
          <a:bodyPr/>
          <a:lstStyle/>
          <a:p>
            <a:pPr algn="l"/>
            <a:r>
              <a:rPr lang="en-US" altLang="en-US" sz="3600" dirty="0"/>
              <a:t>Epidemiology: Wilms Tumor</a:t>
            </a:r>
          </a:p>
        </p:txBody>
      </p:sp>
      <p:sp>
        <p:nvSpPr>
          <p:cNvPr id="67586" name="Content Placeholder 2">
            <a:extLst>
              <a:ext uri="{FF2B5EF4-FFF2-40B4-BE49-F238E27FC236}">
                <a16:creationId xmlns:a16="http://schemas.microsoft.com/office/drawing/2014/main" xmlns="" id="{B4FDB9CA-7DB1-B640-9DDC-0AF9CDC1AA41}"/>
              </a:ext>
            </a:extLst>
          </p:cNvPr>
          <p:cNvSpPr>
            <a:spLocks noGrp="1"/>
          </p:cNvSpPr>
          <p:nvPr>
            <p:ph sz="half" idx="1"/>
          </p:nvPr>
        </p:nvSpPr>
        <p:spPr>
          <a:xfrm>
            <a:off x="922420" y="1383632"/>
            <a:ext cx="4038600" cy="4525963"/>
          </a:xfrm>
        </p:spPr>
        <p:txBody>
          <a:bodyPr>
            <a:normAutofit fontScale="85000" lnSpcReduction="20000"/>
          </a:bodyPr>
          <a:lstStyle/>
          <a:p>
            <a:r>
              <a:rPr lang="en-US" altLang="en-US" dirty="0"/>
              <a:t>7.1 cases/1 million &lt; 15 years; 500 cases in US annually</a:t>
            </a:r>
          </a:p>
          <a:p>
            <a:r>
              <a:rPr lang="en-US" altLang="en-US" dirty="0"/>
              <a:t>Ethnic incidence: African Americans highest, Asian lowest </a:t>
            </a:r>
          </a:p>
          <a:p>
            <a:r>
              <a:rPr lang="en-US" altLang="en-US" dirty="0"/>
              <a:t>Median age diagnosis: 43 months girls, 37 months boys</a:t>
            </a:r>
          </a:p>
          <a:p>
            <a:r>
              <a:rPr lang="en-US" altLang="en-US" dirty="0"/>
              <a:t>Female predominance, especially for bilateral</a:t>
            </a:r>
          </a:p>
          <a:p>
            <a:r>
              <a:rPr lang="en-US" altLang="en-US" dirty="0"/>
              <a:t>5-10% are bilateral </a:t>
            </a:r>
          </a:p>
          <a:p>
            <a:r>
              <a:rPr lang="en-US" altLang="en-US" dirty="0"/>
              <a:t>10% multifocal loci in solitary kidney</a:t>
            </a:r>
          </a:p>
          <a:p>
            <a:endParaRPr lang="en-US" altLang="en-US" dirty="0"/>
          </a:p>
          <a:p>
            <a:endParaRPr lang="en-US" altLang="en-US" dirty="0"/>
          </a:p>
        </p:txBody>
      </p:sp>
      <p:pic>
        <p:nvPicPr>
          <p:cNvPr id="67587" name="Content Placeholder 5" descr="wilm's tumor.jpg">
            <a:extLst>
              <a:ext uri="{FF2B5EF4-FFF2-40B4-BE49-F238E27FC236}">
                <a16:creationId xmlns:a16="http://schemas.microsoft.com/office/drawing/2014/main" xmlns="" id="{5DCDB984-CE63-994B-8D9A-4BD7CA2A558F}"/>
              </a:ext>
            </a:extLst>
          </p:cNvPr>
          <p:cNvPicPr>
            <a:picLocks noGrp="1" noChangeAspect="1"/>
          </p:cNvPicPr>
          <p:nvPr>
            <p:ph sz="quarter" idx="2"/>
          </p:nvPr>
        </p:nvPicPr>
        <p:blipFill>
          <a:blip r:embed="rId2">
            <a:extLst>
              <a:ext uri="{28A0092B-C50C-407E-A947-70E740481C1C}">
                <a14:useLocalDpi xmlns:a14="http://schemas.microsoft.com/office/drawing/2010/main" val="0"/>
              </a:ext>
            </a:extLst>
          </a:blip>
          <a:srcRect r="44844" b="39578"/>
          <a:stretch>
            <a:fillRect/>
          </a:stretch>
        </p:blipFill>
        <p:spPr>
          <a:xfrm>
            <a:off x="6858000" y="1143000"/>
            <a:ext cx="3505200" cy="4984750"/>
          </a:xfrm>
        </p:spPr>
      </p:pic>
      <p:sp>
        <p:nvSpPr>
          <p:cNvPr id="5" name="Rectangle 4"/>
          <p:cNvSpPr/>
          <p:nvPr/>
        </p:nvSpPr>
        <p:spPr>
          <a:xfrm>
            <a:off x="-16184" y="6534834"/>
            <a:ext cx="3107342" cy="307777"/>
          </a:xfrm>
          <a:prstGeom prst="rect">
            <a:avLst/>
          </a:prstGeom>
        </p:spPr>
        <p:txBody>
          <a:bodyPr wrap="square">
            <a:spAutoFit/>
          </a:bodyPr>
          <a:lstStyle/>
          <a:p>
            <a:r>
              <a:rPr lang="en-US" sz="1400" dirty="0"/>
              <a:t>Copyright © 2019 by ASPHO</a:t>
            </a:r>
          </a:p>
        </p:txBody>
      </p:sp>
      <p:sp>
        <p:nvSpPr>
          <p:cNvPr id="2" name="TextBox 1"/>
          <p:cNvSpPr txBox="1"/>
          <p:nvPr/>
        </p:nvSpPr>
        <p:spPr>
          <a:xfrm>
            <a:off x="2718923" y="6127750"/>
            <a:ext cx="5348835" cy="646331"/>
          </a:xfrm>
          <a:prstGeom prst="rect">
            <a:avLst/>
          </a:prstGeom>
          <a:noFill/>
        </p:spPr>
        <p:txBody>
          <a:bodyPr wrap="square" rtlCol="0">
            <a:spAutoFit/>
          </a:bodyPr>
          <a:lstStyle/>
          <a:p>
            <a:r>
              <a:rPr lang="en-US" dirty="0" smtClean="0"/>
              <a:t>Netter, F, The Netter Collection of Medical Illustrations</a:t>
            </a:r>
            <a:r>
              <a:rPr lang="en-US" dirty="0"/>
              <a:t>, © 2005–2018 Elsevier. All Rights Reserved. </a:t>
            </a:r>
          </a:p>
        </p:txBody>
      </p:sp>
    </p:spTree>
    <p:extLst>
      <p:ext uri="{BB962C8B-B14F-4D97-AF65-F5344CB8AC3E}">
        <p14:creationId xmlns:p14="http://schemas.microsoft.com/office/powerpoint/2010/main" val="11131020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a:extLst>
              <a:ext uri="{FF2B5EF4-FFF2-40B4-BE49-F238E27FC236}">
                <a16:creationId xmlns:a16="http://schemas.microsoft.com/office/drawing/2014/main" xmlns="" id="{C42131F5-9ACC-7A4B-8496-17DC898FE793}"/>
              </a:ext>
            </a:extLst>
          </p:cNvPr>
          <p:cNvSpPr>
            <a:spLocks noGrp="1" noChangeArrowheads="1"/>
          </p:cNvSpPr>
          <p:nvPr>
            <p:ph type="title"/>
          </p:nvPr>
        </p:nvSpPr>
        <p:spPr>
          <a:xfrm>
            <a:off x="709863" y="300786"/>
            <a:ext cx="10058400" cy="689811"/>
          </a:xfrm>
          <a:extLst>
            <a:ext uri="{91240B29-F687-4F45-9708-019B960494DF}">
              <a14:hiddenLine xmlns:a14="http://schemas.microsoft.com/office/drawing/2010/main" w="12700">
                <a:solidFill>
                  <a:schemeClr val="tx1"/>
                </a:solidFill>
                <a:miter lim="800000"/>
                <a:headEnd/>
                <a:tailEnd/>
              </a14:hiddenLine>
            </a:ext>
          </a:extLst>
        </p:spPr>
        <p:txBody>
          <a:bodyPr vert="horz" lIns="90488" tIns="44450" rIns="90488" bIns="44450" rtlCol="0" anchor="b">
            <a:noAutofit/>
          </a:bodyPr>
          <a:lstStyle/>
          <a:p>
            <a:pPr algn="l"/>
            <a:r>
              <a:rPr lang="en-US" altLang="en-US" sz="3600" dirty="0"/>
              <a:t>Wilms tumor histology is associated with prognosis </a:t>
            </a:r>
          </a:p>
        </p:txBody>
      </p:sp>
      <p:sp>
        <p:nvSpPr>
          <p:cNvPr id="83970" name="Content Placeholder 1">
            <a:extLst>
              <a:ext uri="{FF2B5EF4-FFF2-40B4-BE49-F238E27FC236}">
                <a16:creationId xmlns:a16="http://schemas.microsoft.com/office/drawing/2014/main" xmlns="" id="{4C68BA27-5EEE-8142-8296-0AA8FD90D295}"/>
              </a:ext>
            </a:extLst>
          </p:cNvPr>
          <p:cNvSpPr>
            <a:spLocks noGrp="1"/>
          </p:cNvSpPr>
          <p:nvPr>
            <p:ph sz="half" idx="1"/>
          </p:nvPr>
        </p:nvSpPr>
        <p:spPr>
          <a:xfrm>
            <a:off x="729916" y="1544055"/>
            <a:ext cx="4191000" cy="4525963"/>
          </a:xfrm>
        </p:spPr>
        <p:txBody>
          <a:bodyPr>
            <a:normAutofit fontScale="92500" lnSpcReduction="20000"/>
          </a:bodyPr>
          <a:lstStyle/>
          <a:p>
            <a:r>
              <a:rPr lang="en-US" altLang="en-US" sz="2600" dirty="0"/>
              <a:t>Anaplastic nuclear change (nuclear gigantism with multipolar polypoid mitotic figures) </a:t>
            </a:r>
          </a:p>
          <a:p>
            <a:r>
              <a:rPr lang="en-US" altLang="en-US" sz="2600" dirty="0" err="1"/>
              <a:t>Hyperchromasia</a:t>
            </a:r>
            <a:endParaRPr lang="en-US" altLang="en-US" sz="2600" dirty="0"/>
          </a:p>
          <a:p>
            <a:r>
              <a:rPr lang="en-US" altLang="en-US" sz="2600" dirty="0"/>
              <a:t>Distribution of anaplastic nuclear changes is a determinant of prognosis (focal vs diffuse)</a:t>
            </a:r>
          </a:p>
          <a:p>
            <a:r>
              <a:rPr lang="en-US" altLang="en-US" sz="2600" dirty="0"/>
              <a:t>Marker of increased resistance to chemotherapy but NOT increased tumor stage</a:t>
            </a:r>
          </a:p>
          <a:p>
            <a:r>
              <a:rPr lang="en-US" altLang="en-US" sz="2600" dirty="0"/>
              <a:t>Favorable Histology-92%; Anaplastic histology- 8%</a:t>
            </a:r>
          </a:p>
          <a:p>
            <a:endParaRPr lang="en-US" altLang="en-US" sz="2400" dirty="0"/>
          </a:p>
          <a:p>
            <a:pPr marL="457200" lvl="1" indent="0">
              <a:buNone/>
            </a:pPr>
            <a:endParaRPr lang="en-US" altLang="en-US" dirty="0"/>
          </a:p>
        </p:txBody>
      </p:sp>
      <p:pic>
        <p:nvPicPr>
          <p:cNvPr id="83971" name="Picture 8" descr="PHOTO2">
            <a:extLst>
              <a:ext uri="{FF2B5EF4-FFF2-40B4-BE49-F238E27FC236}">
                <a16:creationId xmlns:a16="http://schemas.microsoft.com/office/drawing/2014/main" xmlns="" id="{BA096005-121A-004D-BDDF-863FF5060575}"/>
              </a:ext>
            </a:extLst>
          </p:cNvPr>
          <p:cNvPicPr>
            <a:picLocks noChangeAspect="1" noChangeArrowheads="1"/>
          </p:cNvPicPr>
          <p:nvPr/>
        </p:nvPicPr>
        <p:blipFill>
          <a:blip r:embed="rId3" cstate="print">
            <a:lum contrast="18000"/>
            <a:extLst>
              <a:ext uri="{28A0092B-C50C-407E-A947-70E740481C1C}">
                <a14:useLocalDpi xmlns:a14="http://schemas.microsoft.com/office/drawing/2010/main" val="0"/>
              </a:ext>
            </a:extLst>
          </a:blip>
          <a:srcRect t="11725" r="17178" b="11021"/>
          <a:stretch>
            <a:fillRect/>
          </a:stretch>
        </p:blipFill>
        <p:spPr bwMode="auto">
          <a:xfrm>
            <a:off x="5605045" y="1459832"/>
            <a:ext cx="3575050" cy="2286000"/>
          </a:xfrm>
          <a:prstGeom prst="rect">
            <a:avLst/>
          </a:prstGeom>
          <a:noFill/>
          <a:ln w="1905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379061149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xmlns="" id="{D79694B8-51EF-0A42-BCF0-31C8D0A7D22A}"/>
              </a:ext>
            </a:extLst>
          </p:cNvPr>
          <p:cNvSpPr>
            <a:spLocks noGrp="1"/>
          </p:cNvSpPr>
          <p:nvPr>
            <p:ph type="title"/>
          </p:nvPr>
        </p:nvSpPr>
        <p:spPr>
          <a:xfrm>
            <a:off x="770020" y="244475"/>
            <a:ext cx="8229600" cy="1143000"/>
          </a:xfrm>
        </p:spPr>
        <p:txBody>
          <a:bodyPr vert="horz" lIns="91440" tIns="45720" rIns="91440" bIns="45720" rtlCol="0" anchor="ctr">
            <a:normAutofit/>
          </a:bodyPr>
          <a:lstStyle/>
          <a:p>
            <a:r>
              <a:rPr lang="en-US" altLang="en-US" sz="3600" dirty="0"/>
              <a:t>Neuroblastoma pathology</a:t>
            </a:r>
          </a:p>
        </p:txBody>
      </p:sp>
      <p:graphicFrame>
        <p:nvGraphicFramePr>
          <p:cNvPr id="26626" name="Object 10">
            <a:extLst>
              <a:ext uri="{FF2B5EF4-FFF2-40B4-BE49-F238E27FC236}">
                <a16:creationId xmlns:a16="http://schemas.microsoft.com/office/drawing/2014/main" xmlns="" id="{45600388-A2EC-ED4F-8F3E-8FD947CEDDBC}"/>
              </a:ext>
            </a:extLst>
          </p:cNvPr>
          <p:cNvGraphicFramePr>
            <a:graphicFrameLocks noChangeAspect="1"/>
          </p:cNvGraphicFramePr>
          <p:nvPr/>
        </p:nvGraphicFramePr>
        <p:xfrm>
          <a:off x="1828800" y="1938339"/>
          <a:ext cx="2895600" cy="1781175"/>
        </p:xfrm>
        <a:graphic>
          <a:graphicData uri="http://schemas.openxmlformats.org/presentationml/2006/ole">
            <mc:AlternateContent xmlns:mc="http://schemas.openxmlformats.org/markup-compatibility/2006">
              <mc:Choice xmlns:v="urn:schemas-microsoft-com:vml" Requires="v">
                <p:oleObj spid="_x0000_s148535" name="Slide" r:id="rId4" imgW="16732250" imgH="11137900" progId="">
                  <p:embed/>
                </p:oleObj>
              </mc:Choice>
              <mc:Fallback>
                <p:oleObj name="Slide" r:id="rId4" imgW="16732250" imgH="11137900" progId="">
                  <p:embed/>
                  <p:pic>
                    <p:nvPicPr>
                      <p:cNvPr id="26626" name="Object 10">
                        <a:extLst>
                          <a:ext uri="{FF2B5EF4-FFF2-40B4-BE49-F238E27FC236}">
                            <a16:creationId xmlns:a16="http://schemas.microsoft.com/office/drawing/2014/main" xmlns="" id="{45600388-A2EC-ED4F-8F3E-8FD947CEDD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938339"/>
                        <a:ext cx="289560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6627" name="Picture 2">
            <a:extLst>
              <a:ext uri="{FF2B5EF4-FFF2-40B4-BE49-F238E27FC236}">
                <a16:creationId xmlns:a16="http://schemas.microsoft.com/office/drawing/2014/main" xmlns="" id="{2B52C603-3C40-124B-8D85-FAFDD52894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2100" y="1600201"/>
            <a:ext cx="3924300"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7" descr="104">
            <a:extLst>
              <a:ext uri="{FF2B5EF4-FFF2-40B4-BE49-F238E27FC236}">
                <a16:creationId xmlns:a16="http://schemas.microsoft.com/office/drawing/2014/main" xmlns="" id="{F2D45275-C6BD-924C-B0D1-1D4C1149AA3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62600" y="3962400"/>
            <a:ext cx="3048000"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a:extLst>
              <a:ext uri="{FF2B5EF4-FFF2-40B4-BE49-F238E27FC236}">
                <a16:creationId xmlns:a16="http://schemas.microsoft.com/office/drawing/2014/main" xmlns="" id="{A20B2048-F394-BF46-AB1C-ECB54C4C4342}"/>
              </a:ext>
            </a:extLst>
          </p:cNvPr>
          <p:cNvSpPr txBox="1">
            <a:spLocks noChangeArrowheads="1"/>
          </p:cNvSpPr>
          <p:nvPr/>
        </p:nvSpPr>
        <p:spPr bwMode="auto">
          <a:xfrm>
            <a:off x="1752600" y="1600200"/>
            <a:ext cx="3810000" cy="338138"/>
          </a:xfrm>
          <a:prstGeom prst="rect">
            <a:avLst/>
          </a:prstGeom>
          <a:noFill/>
          <a:ln w="9525">
            <a:noFill/>
            <a:miter lim="800000"/>
            <a:headEnd/>
            <a:tailEnd/>
          </a:ln>
          <a:effectLst/>
        </p:spPr>
        <p:txBody>
          <a:bodyPr>
            <a:spAutoFit/>
          </a:bodyPr>
          <a:lstStyle/>
          <a:p>
            <a:pPr>
              <a:spcBef>
                <a:spcPct val="50000"/>
              </a:spcBef>
              <a:defRPr/>
            </a:pPr>
            <a:r>
              <a:rPr lang="en-US" altLang="ja-JP" sz="1600" b="1" dirty="0">
                <a:latin typeface="+mj-lt"/>
                <a:ea typeface="ＭＳ Ｐゴシック" pitchFamily="28" charset="-128"/>
                <a:cs typeface="ＭＳ Ｐゴシック" charset="0"/>
              </a:rPr>
              <a:t>Differentiating histology,  Low MKI</a:t>
            </a:r>
          </a:p>
        </p:txBody>
      </p:sp>
      <p:sp>
        <p:nvSpPr>
          <p:cNvPr id="7" name="Text Box 7">
            <a:extLst>
              <a:ext uri="{FF2B5EF4-FFF2-40B4-BE49-F238E27FC236}">
                <a16:creationId xmlns:a16="http://schemas.microsoft.com/office/drawing/2014/main" xmlns="" id="{1AF50DFC-534A-764C-8780-15FA0C95606B}"/>
              </a:ext>
            </a:extLst>
          </p:cNvPr>
          <p:cNvSpPr txBox="1">
            <a:spLocks noChangeArrowheads="1"/>
          </p:cNvSpPr>
          <p:nvPr/>
        </p:nvSpPr>
        <p:spPr bwMode="auto">
          <a:xfrm>
            <a:off x="5257800" y="1219200"/>
            <a:ext cx="4343400" cy="369888"/>
          </a:xfrm>
          <a:prstGeom prst="rect">
            <a:avLst/>
          </a:prstGeom>
          <a:noFill/>
          <a:ln w="9525">
            <a:noFill/>
            <a:miter lim="800000"/>
            <a:headEnd/>
            <a:tailEnd/>
          </a:ln>
          <a:effectLst/>
        </p:spPr>
        <p:txBody>
          <a:bodyPr>
            <a:spAutoFit/>
          </a:bodyPr>
          <a:lstStyle/>
          <a:p>
            <a:pPr>
              <a:spcBef>
                <a:spcPct val="50000"/>
              </a:spcBef>
              <a:defRPr/>
            </a:pPr>
            <a:r>
              <a:rPr lang="en-US" altLang="ja-JP" b="1" dirty="0">
                <a:latin typeface="+mj-lt"/>
                <a:ea typeface="ＭＳ Ｐゴシック" pitchFamily="28" charset="-128"/>
                <a:cs typeface="ＭＳ Ｐゴシック" charset="0"/>
              </a:rPr>
              <a:t>Poorly differentiated histology,  Low MKI</a:t>
            </a:r>
          </a:p>
        </p:txBody>
      </p:sp>
      <p:sp>
        <p:nvSpPr>
          <p:cNvPr id="8" name="Text Box 7">
            <a:extLst>
              <a:ext uri="{FF2B5EF4-FFF2-40B4-BE49-F238E27FC236}">
                <a16:creationId xmlns:a16="http://schemas.microsoft.com/office/drawing/2014/main" xmlns="" id="{54B0142F-755A-6143-94C4-CA6018218546}"/>
              </a:ext>
            </a:extLst>
          </p:cNvPr>
          <p:cNvSpPr txBox="1">
            <a:spLocks noChangeArrowheads="1"/>
          </p:cNvSpPr>
          <p:nvPr/>
        </p:nvSpPr>
        <p:spPr bwMode="auto">
          <a:xfrm>
            <a:off x="8610600" y="4800600"/>
            <a:ext cx="2514600" cy="1062038"/>
          </a:xfrm>
          <a:prstGeom prst="rect">
            <a:avLst/>
          </a:prstGeom>
          <a:noFill/>
          <a:ln w="9525">
            <a:noFill/>
            <a:miter lim="800000"/>
            <a:headEnd/>
            <a:tailEnd/>
          </a:ln>
          <a:effectLst/>
        </p:spPr>
        <p:txBody>
          <a:bodyPr>
            <a:spAutoFit/>
          </a:bodyPr>
          <a:lstStyle/>
          <a:p>
            <a:pPr>
              <a:spcBef>
                <a:spcPct val="50000"/>
              </a:spcBef>
              <a:defRPr/>
            </a:pPr>
            <a:r>
              <a:rPr lang="en-US" altLang="ja-JP" b="1" dirty="0">
                <a:latin typeface="+mj-lt"/>
                <a:ea typeface="ＭＳ Ｐゴシック" pitchFamily="28" charset="-128"/>
                <a:cs typeface="ＭＳ Ｐゴシック" charset="0"/>
              </a:rPr>
              <a:t>Undifferentiated histology,  </a:t>
            </a:r>
          </a:p>
          <a:p>
            <a:pPr>
              <a:spcBef>
                <a:spcPct val="50000"/>
              </a:spcBef>
              <a:defRPr/>
            </a:pPr>
            <a:r>
              <a:rPr lang="en-US" altLang="ja-JP" b="1" dirty="0">
                <a:latin typeface="+mj-lt"/>
                <a:ea typeface="ＭＳ Ｐゴシック" pitchFamily="28" charset="-128"/>
                <a:cs typeface="ＭＳ Ｐゴシック" charset="0"/>
              </a:rPr>
              <a:t>High MKI</a:t>
            </a:r>
          </a:p>
        </p:txBody>
      </p:sp>
      <p:pic>
        <p:nvPicPr>
          <p:cNvPr id="26632" name="Picture 4">
            <a:extLst>
              <a:ext uri="{FF2B5EF4-FFF2-40B4-BE49-F238E27FC236}">
                <a16:creationId xmlns:a16="http://schemas.microsoft.com/office/drawing/2014/main" xmlns="" id="{FD4956A0-1D16-D54A-8EE5-9EF42EBB89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2600" y="4191000"/>
            <a:ext cx="2743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3" name="TextBox 1">
            <a:extLst>
              <a:ext uri="{FF2B5EF4-FFF2-40B4-BE49-F238E27FC236}">
                <a16:creationId xmlns:a16="http://schemas.microsoft.com/office/drawing/2014/main" xmlns="" id="{971430F9-816C-024D-A8B8-D756F031591D}"/>
              </a:ext>
            </a:extLst>
          </p:cNvPr>
          <p:cNvSpPr txBox="1">
            <a:spLocks noChangeArrowheads="1"/>
          </p:cNvSpPr>
          <p:nvPr/>
        </p:nvSpPr>
        <p:spPr bwMode="auto">
          <a:xfrm>
            <a:off x="1600201" y="6248400"/>
            <a:ext cx="3108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1800"/>
              <a:t>Homer-Wright rosette patterns</a:t>
            </a:r>
          </a:p>
        </p:txBody>
      </p:sp>
      <p:sp>
        <p:nvSpPr>
          <p:cNvPr id="11" name="Rectangle 10"/>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41305792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xmlns="" id="{496A977A-E318-C245-BAF3-5C3F3C1AC531}"/>
              </a:ext>
            </a:extLst>
          </p:cNvPr>
          <p:cNvSpPr>
            <a:spLocks noGrp="1"/>
          </p:cNvSpPr>
          <p:nvPr>
            <p:ph type="title"/>
          </p:nvPr>
        </p:nvSpPr>
        <p:spPr>
          <a:xfrm>
            <a:off x="537408" y="184485"/>
            <a:ext cx="11361821" cy="1143000"/>
          </a:xfrm>
        </p:spPr>
        <p:txBody>
          <a:bodyPr>
            <a:normAutofit/>
          </a:bodyPr>
          <a:lstStyle/>
          <a:p>
            <a:pPr algn="l"/>
            <a:r>
              <a:rPr lang="en-US" altLang="en-US" sz="3600" dirty="0"/>
              <a:t>Genetic Predisposition to Wilms – Overgrowth syndromes</a:t>
            </a:r>
          </a:p>
        </p:txBody>
      </p:sp>
      <p:sp>
        <p:nvSpPr>
          <p:cNvPr id="4" name="Content Placeholder 3">
            <a:extLst>
              <a:ext uri="{FF2B5EF4-FFF2-40B4-BE49-F238E27FC236}">
                <a16:creationId xmlns:a16="http://schemas.microsoft.com/office/drawing/2014/main" xmlns="" id="{23D63C7A-18EC-FC46-8E90-62D1EFF79FA4}"/>
              </a:ext>
            </a:extLst>
          </p:cNvPr>
          <p:cNvSpPr>
            <a:spLocks noGrp="1"/>
          </p:cNvSpPr>
          <p:nvPr>
            <p:ph sz="quarter" idx="1"/>
          </p:nvPr>
        </p:nvSpPr>
        <p:spPr>
          <a:xfrm>
            <a:off x="1086850" y="1524000"/>
            <a:ext cx="8153400" cy="5257800"/>
          </a:xfrm>
        </p:spPr>
        <p:txBody>
          <a:bodyPr>
            <a:noAutofit/>
          </a:bodyPr>
          <a:lstStyle/>
          <a:p>
            <a:pPr>
              <a:buFont typeface="Arial" charset="0"/>
              <a:buChar char="•"/>
              <a:defRPr/>
            </a:pPr>
            <a:r>
              <a:rPr lang="en-US" dirty="0">
                <a:ea typeface="ＭＳ Ｐゴシック" charset="0"/>
              </a:rPr>
              <a:t>Beckwith-</a:t>
            </a:r>
            <a:r>
              <a:rPr lang="en-US" dirty="0" err="1">
                <a:ea typeface="ＭＳ Ｐゴシック" charset="0"/>
              </a:rPr>
              <a:t>Wiedemann</a:t>
            </a:r>
            <a:r>
              <a:rPr lang="en-US" dirty="0">
                <a:ea typeface="ＭＳ Ｐゴシック" charset="0"/>
              </a:rPr>
              <a:t> Syndrome</a:t>
            </a:r>
          </a:p>
          <a:p>
            <a:pPr lvl="1">
              <a:buFont typeface="Arial" charset="0"/>
              <a:buChar char="–"/>
              <a:defRPr/>
            </a:pPr>
            <a:r>
              <a:rPr lang="en-US" dirty="0">
                <a:ea typeface="ＭＳ Ｐゴシック" charset="0"/>
              </a:rPr>
              <a:t>Loss of imprinting at </a:t>
            </a:r>
            <a:r>
              <a:rPr lang="en-US" dirty="0" err="1">
                <a:ea typeface="ＭＳ Ｐゴシック" charset="0"/>
              </a:rPr>
              <a:t>ch</a:t>
            </a:r>
            <a:r>
              <a:rPr lang="en-US" dirty="0">
                <a:ea typeface="ＭＳ Ｐゴシック" charset="0"/>
              </a:rPr>
              <a:t> 11p15 (</a:t>
            </a:r>
            <a:r>
              <a:rPr lang="en-US" i="1" dirty="0">
                <a:ea typeface="ＭＳ Ｐゴシック" charset="0"/>
              </a:rPr>
              <a:t>WT2</a:t>
            </a:r>
            <a:r>
              <a:rPr lang="en-US" dirty="0">
                <a:ea typeface="ＭＳ Ｐゴシック" charset="0"/>
              </a:rPr>
              <a:t>)</a:t>
            </a:r>
          </a:p>
          <a:p>
            <a:pPr lvl="1">
              <a:buFont typeface="Arial" charset="0"/>
              <a:buChar char="–"/>
              <a:defRPr/>
            </a:pPr>
            <a:r>
              <a:rPr lang="en-US" dirty="0">
                <a:ea typeface="ＭＳ Ｐゴシック" charset="0"/>
              </a:rPr>
              <a:t>Macroglossia, organomegaly, abdominal wall closure defects, hemi-hypertrophy, muscular hypertrophy, 5-10% develop Wilms tumor</a:t>
            </a:r>
          </a:p>
          <a:p>
            <a:pPr>
              <a:buFont typeface="Arial" charset="0"/>
              <a:buChar char="•"/>
              <a:defRPr/>
            </a:pPr>
            <a:r>
              <a:rPr lang="en-US" dirty="0">
                <a:ea typeface="ＭＳ Ｐゴシック" charset="0"/>
              </a:rPr>
              <a:t>Perlman Syndrome</a:t>
            </a:r>
          </a:p>
          <a:p>
            <a:pPr lvl="1">
              <a:buFont typeface="Arial" charset="0"/>
              <a:buChar char="–"/>
              <a:defRPr/>
            </a:pPr>
            <a:r>
              <a:rPr lang="en-US" i="1" dirty="0">
                <a:ea typeface="ＭＳ Ｐゴシック" charset="0"/>
              </a:rPr>
              <a:t>DIS3L2</a:t>
            </a:r>
            <a:r>
              <a:rPr lang="en-US" dirty="0">
                <a:ea typeface="ＭＳ Ｐゴシック" charset="0"/>
              </a:rPr>
              <a:t> inactivating mutations</a:t>
            </a:r>
            <a:r>
              <a:rPr lang="en-US" i="1" dirty="0">
                <a:ea typeface="ＭＳ Ｐゴシック" charset="0"/>
              </a:rPr>
              <a:t> </a:t>
            </a:r>
            <a:r>
              <a:rPr lang="en-US" dirty="0">
                <a:ea typeface="ＭＳ Ｐゴシック" charset="0"/>
              </a:rPr>
              <a:t>(disordered RNA metabolism)</a:t>
            </a:r>
          </a:p>
          <a:p>
            <a:pPr lvl="1">
              <a:buFont typeface="Arial" charset="0"/>
              <a:buChar char="–"/>
              <a:defRPr/>
            </a:pPr>
            <a:r>
              <a:rPr lang="en-US" dirty="0">
                <a:ea typeface="ＭＳ Ｐゴシック" charset="0"/>
              </a:rPr>
              <a:t>Fetal gigantism, </a:t>
            </a:r>
            <a:r>
              <a:rPr lang="en-US" dirty="0" err="1">
                <a:ea typeface="ＭＳ Ｐゴシック" charset="0"/>
              </a:rPr>
              <a:t>visceromegaly</a:t>
            </a:r>
            <a:r>
              <a:rPr lang="en-US" dirty="0">
                <a:ea typeface="ＭＳ Ｐゴシック" charset="0"/>
              </a:rPr>
              <a:t>, unusual face, bilateral renal </a:t>
            </a:r>
            <a:r>
              <a:rPr lang="en-US" dirty="0" err="1">
                <a:ea typeface="ＭＳ Ｐゴシック" charset="0"/>
              </a:rPr>
              <a:t>hamartomas</a:t>
            </a:r>
            <a:r>
              <a:rPr lang="en-US" dirty="0">
                <a:ea typeface="ＭＳ Ｐゴシック" charset="0"/>
              </a:rPr>
              <a:t> with </a:t>
            </a:r>
            <a:r>
              <a:rPr lang="en-US" dirty="0" err="1">
                <a:ea typeface="ＭＳ Ｐゴシック" charset="0"/>
              </a:rPr>
              <a:t>nephroblastomatosis</a:t>
            </a:r>
            <a:r>
              <a:rPr lang="en-US" dirty="0">
                <a:ea typeface="ＭＳ Ｐゴシック" charset="0"/>
              </a:rPr>
              <a:t>, and </a:t>
            </a:r>
            <a:r>
              <a:rPr lang="en-US" dirty="0" err="1">
                <a:ea typeface="ＭＳ Ｐゴシック" charset="0"/>
              </a:rPr>
              <a:t>Wilms</a:t>
            </a:r>
            <a:r>
              <a:rPr lang="en-US" dirty="0">
                <a:ea typeface="ＭＳ Ｐゴシック" charset="0"/>
              </a:rPr>
              <a:t> tumor </a:t>
            </a:r>
          </a:p>
          <a:p>
            <a:pPr marL="0" indent="0">
              <a:buNone/>
              <a:defRPr/>
            </a:pPr>
            <a:endParaRPr lang="en-US" sz="3200" dirty="0">
              <a:ea typeface="ＭＳ Ｐゴシック" charset="0"/>
            </a:endParaRPr>
          </a:p>
          <a:p>
            <a:pPr>
              <a:buFont typeface="Arial" charset="0"/>
              <a:buChar char="•"/>
              <a:defRPr/>
            </a:pPr>
            <a:endParaRPr lang="en-US" sz="2400" dirty="0">
              <a:ea typeface="ＭＳ Ｐゴシック" charset="0"/>
            </a:endParaRPr>
          </a:p>
          <a:p>
            <a:pPr>
              <a:buFont typeface="Arial" charset="0"/>
              <a:buChar char="•"/>
              <a:defRPr/>
            </a:pPr>
            <a:endParaRPr lang="en-US" sz="2400" dirty="0">
              <a:ea typeface="ＭＳ Ｐゴシック" charset="0"/>
            </a:endParaRPr>
          </a:p>
        </p:txBody>
      </p:sp>
      <p:sp>
        <p:nvSpPr>
          <p:cNvPr id="5" name="Rectangle 4"/>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8841362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Content Placeholder 5">
            <a:extLst>
              <a:ext uri="{FF2B5EF4-FFF2-40B4-BE49-F238E27FC236}">
                <a16:creationId xmlns:a16="http://schemas.microsoft.com/office/drawing/2014/main" xmlns="" id="{BB5AE415-960B-A44A-A875-EE6C74E80EDE}"/>
              </a:ext>
            </a:extLst>
          </p:cNvPr>
          <p:cNvSpPr>
            <a:spLocks noGrp="1"/>
          </p:cNvSpPr>
          <p:nvPr>
            <p:ph idx="1"/>
          </p:nvPr>
        </p:nvSpPr>
        <p:spPr>
          <a:xfrm>
            <a:off x="890337" y="1189040"/>
            <a:ext cx="9320463" cy="4525962"/>
          </a:xfrm>
        </p:spPr>
        <p:txBody>
          <a:bodyPr>
            <a:normAutofit lnSpcReduction="10000"/>
          </a:bodyPr>
          <a:lstStyle/>
          <a:p>
            <a:r>
              <a:rPr lang="en-US" altLang="en-US" dirty="0" err="1"/>
              <a:t>Sotos</a:t>
            </a:r>
            <a:r>
              <a:rPr lang="en-US" altLang="en-US" dirty="0"/>
              <a:t> Syndrome</a:t>
            </a:r>
          </a:p>
          <a:p>
            <a:pPr lvl="1"/>
            <a:r>
              <a:rPr lang="en-US" altLang="en-US" i="1" dirty="0"/>
              <a:t>NSD1 </a:t>
            </a:r>
            <a:r>
              <a:rPr lang="en-US" altLang="en-US" dirty="0"/>
              <a:t>(chromosome 5; protein function unknown)</a:t>
            </a:r>
          </a:p>
          <a:p>
            <a:pPr lvl="1"/>
            <a:r>
              <a:rPr lang="en-US" altLang="en-US" dirty="0"/>
              <a:t>Overgrowth syndrome with facial, extremity and cognitive abnormalities, 2-3% develop Wilms</a:t>
            </a:r>
          </a:p>
          <a:p>
            <a:r>
              <a:rPr lang="en-US" altLang="en-US" dirty="0"/>
              <a:t>Simpson-</a:t>
            </a:r>
            <a:r>
              <a:rPr lang="en-US" altLang="en-US" dirty="0" err="1"/>
              <a:t>Golabi</a:t>
            </a:r>
            <a:r>
              <a:rPr lang="en-US" altLang="en-US" dirty="0"/>
              <a:t>-</a:t>
            </a:r>
            <a:r>
              <a:rPr lang="en-US" altLang="en-US" dirty="0" err="1"/>
              <a:t>Behmel</a:t>
            </a:r>
            <a:r>
              <a:rPr lang="en-US" altLang="en-US" dirty="0"/>
              <a:t> syndrome </a:t>
            </a:r>
          </a:p>
          <a:p>
            <a:pPr lvl="1"/>
            <a:r>
              <a:rPr lang="en-US" altLang="en-US" dirty="0"/>
              <a:t>gycpican-3 X-linked genetic disorder (</a:t>
            </a:r>
            <a:r>
              <a:rPr lang="en-US" altLang="en-US" i="1" dirty="0"/>
              <a:t>GPC3)</a:t>
            </a:r>
            <a:endParaRPr lang="en-US" altLang="en-US" dirty="0"/>
          </a:p>
          <a:p>
            <a:pPr lvl="1"/>
            <a:r>
              <a:rPr lang="en-US" altLang="en-US" dirty="0" err="1"/>
              <a:t>Organomegaly</a:t>
            </a:r>
            <a:r>
              <a:rPr lang="en-US" altLang="en-US" dirty="0"/>
              <a:t>, coarse facies, congenital heart disease, polydactyl, 7.5% develop Wilms</a:t>
            </a:r>
          </a:p>
          <a:p>
            <a:r>
              <a:rPr lang="en-US" altLang="en-US" dirty="0"/>
              <a:t>9q22.3 microdeletion syndrome</a:t>
            </a:r>
          </a:p>
          <a:p>
            <a:pPr lvl="1"/>
            <a:r>
              <a:rPr lang="en-US" altLang="en-US" i="1" dirty="0"/>
              <a:t>PTCH1 </a:t>
            </a:r>
            <a:r>
              <a:rPr lang="en-US" altLang="en-US" dirty="0"/>
              <a:t>deletion</a:t>
            </a:r>
          </a:p>
          <a:p>
            <a:pPr lvl="1"/>
            <a:r>
              <a:rPr lang="en-US" altLang="en-US" dirty="0"/>
              <a:t>craniofacial abnormalities, craniosynostosis, hydrocephalus, macrosomia, learning disabilities, and </a:t>
            </a:r>
            <a:r>
              <a:rPr lang="en-US" altLang="en-US" dirty="0" err="1"/>
              <a:t>Gorlin</a:t>
            </a:r>
            <a:r>
              <a:rPr lang="en-US" altLang="en-US" dirty="0"/>
              <a:t> syndrome</a:t>
            </a:r>
          </a:p>
          <a:p>
            <a:endParaRPr lang="en-US" altLang="en-US" dirty="0"/>
          </a:p>
          <a:p>
            <a:endParaRPr lang="en-US" altLang="en-US" dirty="0"/>
          </a:p>
        </p:txBody>
      </p:sp>
      <p:sp>
        <p:nvSpPr>
          <p:cNvPr id="70658" name="Title 1">
            <a:extLst>
              <a:ext uri="{FF2B5EF4-FFF2-40B4-BE49-F238E27FC236}">
                <a16:creationId xmlns:a16="http://schemas.microsoft.com/office/drawing/2014/main" xmlns="" id="{CC8926D0-E1DB-B741-A4D3-269A52028602}"/>
              </a:ext>
            </a:extLst>
          </p:cNvPr>
          <p:cNvSpPr>
            <a:spLocks noGrp="1"/>
          </p:cNvSpPr>
          <p:nvPr>
            <p:ph type="title"/>
          </p:nvPr>
        </p:nvSpPr>
        <p:spPr>
          <a:xfrm>
            <a:off x="709863" y="76200"/>
            <a:ext cx="9500937" cy="1143000"/>
          </a:xfrm>
        </p:spPr>
        <p:txBody>
          <a:bodyPr>
            <a:normAutofit/>
          </a:bodyPr>
          <a:lstStyle/>
          <a:p>
            <a:pPr algn="l"/>
            <a:r>
              <a:rPr lang="en-US" altLang="en-US" sz="3600" dirty="0"/>
              <a:t>Wilms Genetic Predisposition - Overgrowth</a:t>
            </a: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6948288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Content Placeholder 2">
            <a:extLst>
              <a:ext uri="{FF2B5EF4-FFF2-40B4-BE49-F238E27FC236}">
                <a16:creationId xmlns:a16="http://schemas.microsoft.com/office/drawing/2014/main" xmlns="" id="{0E872584-B989-844B-BEBA-2B03FCFCE81F}"/>
              </a:ext>
            </a:extLst>
          </p:cNvPr>
          <p:cNvSpPr>
            <a:spLocks noGrp="1"/>
          </p:cNvSpPr>
          <p:nvPr>
            <p:ph idx="1"/>
          </p:nvPr>
        </p:nvSpPr>
        <p:spPr>
          <a:xfrm>
            <a:off x="814136" y="1411708"/>
            <a:ext cx="9244263" cy="4525963"/>
          </a:xfrm>
        </p:spPr>
        <p:txBody>
          <a:bodyPr/>
          <a:lstStyle/>
          <a:p>
            <a:r>
              <a:rPr lang="en-US" altLang="en-US" sz="3000" dirty="0"/>
              <a:t>WAGR</a:t>
            </a:r>
          </a:p>
          <a:p>
            <a:pPr lvl="1"/>
            <a:r>
              <a:rPr lang="en-US" altLang="en-US" sz="2600" i="1" dirty="0"/>
              <a:t>WT1</a:t>
            </a:r>
            <a:r>
              <a:rPr lang="en-US" altLang="en-US" sz="2600" dirty="0"/>
              <a:t> gene product is a transcription factor involved in both gonadal and renal development</a:t>
            </a:r>
          </a:p>
          <a:p>
            <a:pPr lvl="1"/>
            <a:r>
              <a:rPr lang="en-US" altLang="en-US" sz="2600" dirty="0"/>
              <a:t>Wilms (50-100%), aniridia, GU malformations, mental retardation  (ch11p13 LOH)</a:t>
            </a:r>
          </a:p>
          <a:p>
            <a:r>
              <a:rPr lang="en-US" altLang="en-US" dirty="0"/>
              <a:t>Denys-</a:t>
            </a:r>
            <a:r>
              <a:rPr lang="en-US" altLang="en-US" dirty="0" err="1"/>
              <a:t>Drash</a:t>
            </a:r>
            <a:r>
              <a:rPr lang="en-US" altLang="en-US" dirty="0"/>
              <a:t> Syndrome</a:t>
            </a:r>
          </a:p>
          <a:p>
            <a:pPr lvl="1"/>
            <a:r>
              <a:rPr lang="en-US" altLang="en-US" dirty="0"/>
              <a:t>germline point mutation in the eighth or ninth exon </a:t>
            </a:r>
            <a:r>
              <a:rPr lang="en-US" altLang="en-US" i="1" dirty="0"/>
              <a:t>WT1</a:t>
            </a:r>
            <a:r>
              <a:rPr lang="en-US" altLang="en-US" dirty="0"/>
              <a:t> </a:t>
            </a:r>
          </a:p>
          <a:p>
            <a:pPr lvl="1"/>
            <a:r>
              <a:rPr lang="en-US" altLang="en-US" dirty="0"/>
              <a:t>Nephropathy, male </a:t>
            </a:r>
            <a:r>
              <a:rPr lang="en-US" altLang="en-US" dirty="0" err="1"/>
              <a:t>pseudohemaphroditism</a:t>
            </a:r>
            <a:r>
              <a:rPr lang="en-US" altLang="en-US" dirty="0"/>
              <a:t>, 90% develop Wilms</a:t>
            </a:r>
          </a:p>
          <a:p>
            <a:pPr lvl="1"/>
            <a:endParaRPr lang="en-US" altLang="en-US" sz="2600" dirty="0"/>
          </a:p>
          <a:p>
            <a:endParaRPr lang="en-US" altLang="en-US" dirty="0"/>
          </a:p>
        </p:txBody>
      </p:sp>
      <p:sp>
        <p:nvSpPr>
          <p:cNvPr id="71682" name="Title 4">
            <a:extLst>
              <a:ext uri="{FF2B5EF4-FFF2-40B4-BE49-F238E27FC236}">
                <a16:creationId xmlns:a16="http://schemas.microsoft.com/office/drawing/2014/main" xmlns="" id="{99330AC5-E2F2-4747-ACD0-5A36A082FA63}"/>
              </a:ext>
            </a:extLst>
          </p:cNvPr>
          <p:cNvSpPr>
            <a:spLocks noGrp="1"/>
          </p:cNvSpPr>
          <p:nvPr>
            <p:ph type="title"/>
          </p:nvPr>
        </p:nvSpPr>
        <p:spPr>
          <a:xfrm>
            <a:off x="669756" y="152400"/>
            <a:ext cx="9015663" cy="1143000"/>
          </a:xfrm>
        </p:spPr>
        <p:txBody>
          <a:bodyPr>
            <a:normAutofit/>
          </a:bodyPr>
          <a:lstStyle/>
          <a:p>
            <a:pPr algn="l"/>
            <a:r>
              <a:rPr lang="en-US" altLang="en-US" sz="3600" dirty="0"/>
              <a:t>Wilms Genetic Predisposition-</a:t>
            </a:r>
            <a:r>
              <a:rPr lang="en-US" altLang="en-US" sz="3600" dirty="0" err="1"/>
              <a:t>Nonovergrowth</a:t>
            </a:r>
            <a:endParaRPr lang="en-US" altLang="en-US" sz="3600" dirty="0"/>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36847536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4">
            <a:extLst>
              <a:ext uri="{FF2B5EF4-FFF2-40B4-BE49-F238E27FC236}">
                <a16:creationId xmlns:a16="http://schemas.microsoft.com/office/drawing/2014/main" xmlns="" id="{B37AFD01-2C45-D14B-A97C-2F5882761BBD}"/>
              </a:ext>
            </a:extLst>
          </p:cNvPr>
          <p:cNvSpPr>
            <a:spLocks noGrp="1"/>
          </p:cNvSpPr>
          <p:nvPr>
            <p:ph type="title"/>
          </p:nvPr>
        </p:nvSpPr>
        <p:spPr>
          <a:xfrm>
            <a:off x="669757" y="152400"/>
            <a:ext cx="8229600" cy="1143000"/>
          </a:xfrm>
        </p:spPr>
        <p:txBody>
          <a:bodyPr/>
          <a:lstStyle/>
          <a:p>
            <a:pPr algn="l"/>
            <a:r>
              <a:rPr lang="en-US" altLang="en-US" sz="3200" dirty="0"/>
              <a:t>Wilms Genetic Predisposition-</a:t>
            </a:r>
            <a:r>
              <a:rPr lang="en-US" altLang="en-US" sz="3200" dirty="0" err="1"/>
              <a:t>Nonovergrowth</a:t>
            </a:r>
            <a:endParaRPr lang="en-US" altLang="en-US" sz="3200" dirty="0"/>
          </a:p>
        </p:txBody>
      </p:sp>
      <p:sp>
        <p:nvSpPr>
          <p:cNvPr id="72706" name="Content Placeholder 5">
            <a:extLst>
              <a:ext uri="{FF2B5EF4-FFF2-40B4-BE49-F238E27FC236}">
                <a16:creationId xmlns:a16="http://schemas.microsoft.com/office/drawing/2014/main" xmlns="" id="{047B4FE4-B952-6D41-A4B4-B173F8AB72A4}"/>
              </a:ext>
            </a:extLst>
          </p:cNvPr>
          <p:cNvSpPr>
            <a:spLocks noGrp="1"/>
          </p:cNvSpPr>
          <p:nvPr>
            <p:ph idx="1"/>
          </p:nvPr>
        </p:nvSpPr>
        <p:spPr>
          <a:xfrm>
            <a:off x="669757" y="1295401"/>
            <a:ext cx="9689432" cy="4525963"/>
          </a:xfrm>
        </p:spPr>
        <p:txBody>
          <a:bodyPr/>
          <a:lstStyle/>
          <a:p>
            <a:r>
              <a:rPr lang="en-US" altLang="en-US" dirty="0"/>
              <a:t>Familial (1.5 -2% of all Wilms cases)</a:t>
            </a:r>
          </a:p>
          <a:p>
            <a:pPr lvl="1"/>
            <a:r>
              <a:rPr lang="en-US" altLang="en-US" dirty="0"/>
              <a:t> WT1 (11p13), FWT1 (17q), FWT2 (19q) </a:t>
            </a:r>
          </a:p>
          <a:p>
            <a:r>
              <a:rPr lang="en-US" altLang="en-US" dirty="0"/>
              <a:t>Bloom syndrome</a:t>
            </a:r>
          </a:p>
          <a:p>
            <a:pPr lvl="1"/>
            <a:r>
              <a:rPr lang="en-US" altLang="en-US" dirty="0"/>
              <a:t>BLM</a:t>
            </a:r>
          </a:p>
          <a:p>
            <a:pPr lvl="1"/>
            <a:r>
              <a:rPr lang="en-US" altLang="en-US" dirty="0"/>
              <a:t>short stature and being thinner than other family members, sun-sensitive skin changes</a:t>
            </a:r>
          </a:p>
          <a:p>
            <a:r>
              <a:rPr lang="en-US" altLang="en-US" dirty="0"/>
              <a:t>Li-Fraumeni syndrome</a:t>
            </a:r>
          </a:p>
          <a:p>
            <a:pPr lvl="1"/>
            <a:r>
              <a:rPr lang="en-US" altLang="en-US" i="1" dirty="0"/>
              <a:t>TP53 or CHEK2</a:t>
            </a:r>
            <a:r>
              <a:rPr lang="en-US" altLang="en-US" dirty="0"/>
              <a:t> gene mutation </a:t>
            </a:r>
          </a:p>
          <a:p>
            <a:pPr lvl="1"/>
            <a:r>
              <a:rPr lang="en-US" altLang="en-US" dirty="0"/>
              <a:t>Increased risk for breast cancer, osteosarcoma, soft tissue sarcoma, brain tumor, leukemia, adrenocortical carcinoma, and Wilms tumor</a:t>
            </a: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23042834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Content Placeholder 2">
            <a:extLst>
              <a:ext uri="{FF2B5EF4-FFF2-40B4-BE49-F238E27FC236}">
                <a16:creationId xmlns:a16="http://schemas.microsoft.com/office/drawing/2014/main" xmlns="" id="{EDE62A72-E112-3B4F-A181-06B9A367D791}"/>
              </a:ext>
            </a:extLst>
          </p:cNvPr>
          <p:cNvSpPr>
            <a:spLocks noGrp="1"/>
          </p:cNvSpPr>
          <p:nvPr>
            <p:ph idx="1"/>
          </p:nvPr>
        </p:nvSpPr>
        <p:spPr>
          <a:xfrm>
            <a:off x="838200" y="1825625"/>
            <a:ext cx="9569116" cy="4351338"/>
          </a:xfrm>
        </p:spPr>
        <p:txBody>
          <a:bodyPr/>
          <a:lstStyle/>
          <a:p>
            <a:r>
              <a:rPr lang="en-US" altLang="en-US" dirty="0"/>
              <a:t>Fanconi anemia with </a:t>
            </a:r>
            <a:r>
              <a:rPr lang="en-US" altLang="en-US" dirty="0" err="1"/>
              <a:t>biallelic</a:t>
            </a:r>
            <a:r>
              <a:rPr lang="en-US" altLang="en-US" dirty="0"/>
              <a:t> mutations in BRCA2 (FANCD1) or PALB2 (FANCN). </a:t>
            </a:r>
          </a:p>
          <a:p>
            <a:pPr lvl="1"/>
            <a:r>
              <a:rPr lang="en-US" altLang="en-US" i="1" dirty="0"/>
              <a:t>BRCA2</a:t>
            </a:r>
            <a:r>
              <a:rPr lang="en-US" altLang="en-US" dirty="0"/>
              <a:t> and </a:t>
            </a:r>
            <a:r>
              <a:rPr lang="en-US" altLang="en-US" i="1" dirty="0"/>
              <a:t>PALB2</a:t>
            </a:r>
            <a:r>
              <a:rPr lang="en-US" altLang="en-US" dirty="0"/>
              <a:t> play central roles in homologous recombination DNA repair</a:t>
            </a:r>
          </a:p>
          <a:p>
            <a:pPr lvl="1"/>
            <a:r>
              <a:rPr lang="en-US" altLang="en-US" dirty="0"/>
              <a:t>increased risks of selected childhood cancers, including Wilms tumor</a:t>
            </a:r>
          </a:p>
          <a:p>
            <a:r>
              <a:rPr lang="en-US" altLang="en-US" dirty="0"/>
              <a:t>Trisomy 18</a:t>
            </a:r>
          </a:p>
          <a:p>
            <a:pPr lvl="1"/>
            <a:r>
              <a:rPr lang="en-US" altLang="en-US" dirty="0"/>
              <a:t>Complex cardiac defects</a:t>
            </a:r>
          </a:p>
        </p:txBody>
      </p:sp>
      <p:sp>
        <p:nvSpPr>
          <p:cNvPr id="73730" name="Title 4">
            <a:extLst>
              <a:ext uri="{FF2B5EF4-FFF2-40B4-BE49-F238E27FC236}">
                <a16:creationId xmlns:a16="http://schemas.microsoft.com/office/drawing/2014/main" xmlns="" id="{1D5F9528-FCD3-434F-A4E0-3B420D403144}"/>
              </a:ext>
            </a:extLst>
          </p:cNvPr>
          <p:cNvSpPr>
            <a:spLocks noGrp="1"/>
          </p:cNvSpPr>
          <p:nvPr>
            <p:ph type="title"/>
          </p:nvPr>
        </p:nvSpPr>
        <p:spPr/>
        <p:txBody>
          <a:bodyPr>
            <a:normAutofit/>
          </a:bodyPr>
          <a:lstStyle/>
          <a:p>
            <a:pPr algn="l"/>
            <a:r>
              <a:rPr lang="en-US" altLang="en-US" sz="3600" dirty="0"/>
              <a:t>Wilms Genetic Predisposition-</a:t>
            </a:r>
            <a:r>
              <a:rPr lang="en-US" altLang="en-US" sz="3600" dirty="0" err="1"/>
              <a:t>Nonovergrowth</a:t>
            </a:r>
            <a:endParaRPr lang="en-US" altLang="en-US" sz="3600" dirty="0"/>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15798294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a:extLst>
              <a:ext uri="{FF2B5EF4-FFF2-40B4-BE49-F238E27FC236}">
                <a16:creationId xmlns:a16="http://schemas.microsoft.com/office/drawing/2014/main" xmlns="" id="{91D1BFDD-BF3C-EE4A-91F0-D41E0B105A81}"/>
              </a:ext>
            </a:extLst>
          </p:cNvPr>
          <p:cNvSpPr>
            <a:spLocks noGrp="1"/>
          </p:cNvSpPr>
          <p:nvPr>
            <p:ph type="title"/>
          </p:nvPr>
        </p:nvSpPr>
        <p:spPr>
          <a:xfrm>
            <a:off x="786063" y="152400"/>
            <a:ext cx="9127958" cy="1143000"/>
          </a:xfrm>
        </p:spPr>
        <p:txBody>
          <a:bodyPr>
            <a:normAutofit/>
          </a:bodyPr>
          <a:lstStyle/>
          <a:p>
            <a:pPr algn="l"/>
            <a:r>
              <a:rPr lang="en-US" altLang="en-US" sz="3600" dirty="0"/>
              <a:t>Renal Cell Carcinoma Predisposition Syndromes</a:t>
            </a:r>
          </a:p>
        </p:txBody>
      </p:sp>
      <p:sp>
        <p:nvSpPr>
          <p:cNvPr id="74754" name="Content Placeholder 2">
            <a:extLst>
              <a:ext uri="{FF2B5EF4-FFF2-40B4-BE49-F238E27FC236}">
                <a16:creationId xmlns:a16="http://schemas.microsoft.com/office/drawing/2014/main" xmlns="" id="{3E364EF9-8F55-214C-B5AD-2D86D56F5827}"/>
              </a:ext>
            </a:extLst>
          </p:cNvPr>
          <p:cNvSpPr>
            <a:spLocks noGrp="1"/>
          </p:cNvSpPr>
          <p:nvPr>
            <p:ph idx="1"/>
          </p:nvPr>
        </p:nvSpPr>
        <p:spPr>
          <a:xfrm>
            <a:off x="1006637" y="1143001"/>
            <a:ext cx="9376615" cy="4920915"/>
          </a:xfrm>
        </p:spPr>
        <p:txBody>
          <a:bodyPr>
            <a:normAutofit fontScale="92500" lnSpcReduction="10000"/>
          </a:bodyPr>
          <a:lstStyle/>
          <a:p>
            <a:r>
              <a:rPr lang="en-US" altLang="en-US" sz="3000" dirty="0"/>
              <a:t>von Hippel-Lindau (VHL) disease</a:t>
            </a:r>
          </a:p>
          <a:p>
            <a:pPr lvl="1"/>
            <a:r>
              <a:rPr lang="en-US" altLang="en-US" sz="2600" dirty="0"/>
              <a:t>autosomal dominant condition in which blood vessels in the retina and cerebellum grow excessively.</a:t>
            </a:r>
          </a:p>
          <a:p>
            <a:pPr lvl="1"/>
            <a:r>
              <a:rPr lang="en-US" altLang="en-US" sz="2600" dirty="0"/>
              <a:t>deleted tumor suppressor gene on chromosome 3p26</a:t>
            </a:r>
          </a:p>
          <a:p>
            <a:r>
              <a:rPr lang="en-US" altLang="en-US" sz="3000" dirty="0"/>
              <a:t>Tuberous sclerosis</a:t>
            </a:r>
          </a:p>
          <a:p>
            <a:r>
              <a:rPr lang="en-US" altLang="en-US" sz="3000" dirty="0"/>
              <a:t>Familial RCC</a:t>
            </a:r>
          </a:p>
          <a:p>
            <a:pPr lvl="1"/>
            <a:r>
              <a:rPr lang="en-US" altLang="en-US" sz="2600" dirty="0"/>
              <a:t>inherited chromosome 3 translocation</a:t>
            </a:r>
          </a:p>
          <a:p>
            <a:pPr lvl="1"/>
            <a:r>
              <a:rPr lang="en-US" altLang="en-US" sz="2600" dirty="0"/>
              <a:t>Succinate dehydrogenase (</a:t>
            </a:r>
            <a:r>
              <a:rPr lang="en-US" altLang="en-US" sz="2600" i="1" dirty="0"/>
              <a:t>SDHB</a:t>
            </a:r>
            <a:r>
              <a:rPr lang="en-US" altLang="en-US" sz="2600" dirty="0"/>
              <a:t>, </a:t>
            </a:r>
            <a:r>
              <a:rPr lang="en-US" altLang="en-US" sz="2600" i="1" dirty="0"/>
              <a:t>SDHC</a:t>
            </a:r>
            <a:r>
              <a:rPr lang="en-US" altLang="en-US" sz="2600" dirty="0"/>
              <a:t>, and </a:t>
            </a:r>
            <a:r>
              <a:rPr lang="en-US" altLang="en-US" sz="2600" i="1" dirty="0"/>
              <a:t>SDHD</a:t>
            </a:r>
            <a:r>
              <a:rPr lang="en-US" altLang="en-US" sz="2600" dirty="0"/>
              <a:t>) mutation when associated with pheochromocytoma</a:t>
            </a:r>
          </a:p>
          <a:p>
            <a:r>
              <a:rPr lang="en-US" altLang="en-US" sz="3000" dirty="0"/>
              <a:t>Hereditary </a:t>
            </a:r>
            <a:r>
              <a:rPr lang="en-US" altLang="en-US" sz="3000" dirty="0" err="1"/>
              <a:t>leiomyomatosis</a:t>
            </a:r>
            <a:r>
              <a:rPr lang="en-US" altLang="en-US" sz="3000" dirty="0"/>
              <a:t> and RCC</a:t>
            </a:r>
          </a:p>
          <a:p>
            <a:pPr lvl="1"/>
            <a:r>
              <a:rPr lang="en-US" sz="2600" dirty="0"/>
              <a:t>autosomal dominant susceptibility for development of cutaneous leiomyomas, early onset multiple uterine leiomyomas and an aggressive form of type 2 papillary renal cell cancer</a:t>
            </a:r>
            <a:endParaRPr lang="en-US" altLang="en-US" sz="2600" dirty="0"/>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28969723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B8C941-3D8A-6443-8E9F-95D995BB837C}"/>
              </a:ext>
            </a:extLst>
          </p:cNvPr>
          <p:cNvSpPr>
            <a:spLocks noGrp="1"/>
          </p:cNvSpPr>
          <p:nvPr>
            <p:ph type="title"/>
          </p:nvPr>
        </p:nvSpPr>
        <p:spPr/>
        <p:txBody>
          <a:bodyPr>
            <a:normAutofit/>
          </a:bodyPr>
          <a:lstStyle/>
          <a:p>
            <a:r>
              <a:rPr lang="en-US" altLang="en-US" sz="3600" dirty="0"/>
              <a:t>Renal medullary carcinoma</a:t>
            </a:r>
            <a:endParaRPr lang="en-US" sz="3600" dirty="0"/>
          </a:p>
        </p:txBody>
      </p:sp>
      <p:sp>
        <p:nvSpPr>
          <p:cNvPr id="3" name="Content Placeholder 2">
            <a:extLst>
              <a:ext uri="{FF2B5EF4-FFF2-40B4-BE49-F238E27FC236}">
                <a16:creationId xmlns:a16="http://schemas.microsoft.com/office/drawing/2014/main" xmlns="" id="{BEF3D33C-D5E8-8545-8B11-5D5CF75FC66F}"/>
              </a:ext>
            </a:extLst>
          </p:cNvPr>
          <p:cNvSpPr>
            <a:spLocks noGrp="1"/>
          </p:cNvSpPr>
          <p:nvPr>
            <p:ph idx="1"/>
          </p:nvPr>
        </p:nvSpPr>
        <p:spPr/>
        <p:txBody>
          <a:bodyPr/>
          <a:lstStyle/>
          <a:p>
            <a:r>
              <a:rPr lang="en-US" dirty="0"/>
              <a:t>Seen almost exclusively in individuals with sickle cell disease and sickle cell trait</a:t>
            </a:r>
          </a:p>
          <a:p>
            <a:r>
              <a:rPr lang="en-US" dirty="0"/>
              <a:t>Males predominance, affected in 66% of cases</a:t>
            </a: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37141871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4">
            <a:extLst>
              <a:ext uri="{FF2B5EF4-FFF2-40B4-BE49-F238E27FC236}">
                <a16:creationId xmlns:a16="http://schemas.microsoft.com/office/drawing/2014/main" xmlns="" id="{807AEFC0-7C72-5742-ABE3-484617569976}"/>
              </a:ext>
            </a:extLst>
          </p:cNvPr>
          <p:cNvSpPr>
            <a:spLocks noGrp="1"/>
          </p:cNvSpPr>
          <p:nvPr>
            <p:ph type="title"/>
          </p:nvPr>
        </p:nvSpPr>
        <p:spPr>
          <a:xfrm>
            <a:off x="741947" y="292935"/>
            <a:ext cx="10515600" cy="1325563"/>
          </a:xfrm>
        </p:spPr>
        <p:txBody>
          <a:bodyPr>
            <a:normAutofit/>
          </a:bodyPr>
          <a:lstStyle/>
          <a:p>
            <a:pPr algn="l"/>
            <a:r>
              <a:rPr lang="en-US" altLang="en-US" sz="3600" dirty="0"/>
              <a:t>Prognostic features of renal tumors</a:t>
            </a:r>
          </a:p>
        </p:txBody>
      </p:sp>
      <p:sp>
        <p:nvSpPr>
          <p:cNvPr id="125954" name="Content Placeholder 5">
            <a:extLst>
              <a:ext uri="{FF2B5EF4-FFF2-40B4-BE49-F238E27FC236}">
                <a16:creationId xmlns:a16="http://schemas.microsoft.com/office/drawing/2014/main" xmlns="" id="{ED3E6B19-541F-4146-9FF1-B06E010B5974}"/>
              </a:ext>
            </a:extLst>
          </p:cNvPr>
          <p:cNvSpPr>
            <a:spLocks noGrp="1"/>
          </p:cNvSpPr>
          <p:nvPr>
            <p:ph idx="1"/>
          </p:nvPr>
        </p:nvSpPr>
        <p:spPr>
          <a:xfrm>
            <a:off x="838200" y="1455821"/>
            <a:ext cx="9372600" cy="5021179"/>
          </a:xfrm>
        </p:spPr>
        <p:txBody>
          <a:bodyPr>
            <a:normAutofit lnSpcReduction="10000"/>
          </a:bodyPr>
          <a:lstStyle/>
          <a:p>
            <a:r>
              <a:rPr lang="en-US" altLang="en-US" dirty="0"/>
              <a:t>Stage of disease at diagnosis</a:t>
            </a:r>
          </a:p>
          <a:p>
            <a:r>
              <a:rPr lang="en-US" altLang="en-US" dirty="0"/>
              <a:t>Tumor size</a:t>
            </a:r>
          </a:p>
          <a:p>
            <a:pPr lvl="1"/>
            <a:r>
              <a:rPr lang="en-US" altLang="en-US" dirty="0"/>
              <a:t>Infants with localized disease</a:t>
            </a:r>
          </a:p>
          <a:p>
            <a:r>
              <a:rPr lang="en-US" altLang="en-US" dirty="0"/>
              <a:t>Histopathologic features of the tumor</a:t>
            </a:r>
          </a:p>
          <a:p>
            <a:pPr lvl="1"/>
            <a:r>
              <a:rPr lang="en-US" altLang="en-US" dirty="0"/>
              <a:t>Diffuse anaplasia (10% of Wilms); EFS 55%</a:t>
            </a:r>
          </a:p>
          <a:p>
            <a:pPr lvl="1"/>
            <a:r>
              <a:rPr lang="en-US" altLang="en-US" dirty="0"/>
              <a:t>Rhabdoid tumor; EFS 30% </a:t>
            </a:r>
          </a:p>
          <a:p>
            <a:r>
              <a:rPr lang="en-US" altLang="en-US" dirty="0"/>
              <a:t>Molecular features of the tumor</a:t>
            </a:r>
          </a:p>
          <a:p>
            <a:pPr lvl="1"/>
            <a:r>
              <a:rPr lang="en-US" altLang="en-US" dirty="0"/>
              <a:t>Tumor-specific loss of heterozygosity (LOH) for combined 1p and 16q predicts recurrence of FH Wilms tumor </a:t>
            </a:r>
          </a:p>
          <a:p>
            <a:pPr lvl="2"/>
            <a:r>
              <a:rPr lang="en-US" altLang="en-US" dirty="0"/>
              <a:t>Stage I/II EFS 75%; Stage III/IV EFS 65%</a:t>
            </a:r>
          </a:p>
          <a:p>
            <a:r>
              <a:rPr lang="en-US" altLang="en-US" dirty="0"/>
              <a:t>Patient age (adolescents and young adults)</a:t>
            </a:r>
          </a:p>
          <a:p>
            <a:r>
              <a:rPr lang="en-US" altLang="en-US" dirty="0"/>
              <a:t>Bilateral disease (5 </a:t>
            </a:r>
            <a:r>
              <a:rPr lang="en-US" altLang="en-US" dirty="0" err="1"/>
              <a:t>yr</a:t>
            </a:r>
            <a:r>
              <a:rPr lang="en-US" altLang="en-US" dirty="0"/>
              <a:t> EFS 65%)</a:t>
            </a:r>
          </a:p>
          <a:p>
            <a:pPr lvl="1"/>
            <a:endParaRPr lang="en-US" altLang="en-US" dirty="0"/>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393694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Renal Tumors</a:t>
            </a:r>
          </a:p>
        </p:txBody>
      </p:sp>
      <p:sp>
        <p:nvSpPr>
          <p:cNvPr id="3" name="Content Placeholder 2"/>
          <p:cNvSpPr>
            <a:spLocks noGrp="1"/>
          </p:cNvSpPr>
          <p:nvPr>
            <p:ph idx="1"/>
          </p:nvPr>
        </p:nvSpPr>
        <p:spPr/>
        <p:txBody>
          <a:bodyPr/>
          <a:lstStyle/>
          <a:p>
            <a:pPr marL="514350" indent="-514350">
              <a:buFont typeface="+mj-lt"/>
              <a:buAutoNum type="arabicPeriod"/>
            </a:pPr>
            <a:r>
              <a:rPr lang="en-US" dirty="0">
                <a:solidFill>
                  <a:schemeClr val="accent1">
                    <a:lumMod val="20000"/>
                    <a:lumOff val="80000"/>
                  </a:schemeClr>
                </a:solidFill>
              </a:rPr>
              <a:t>Basic Science and Pathophysiology</a:t>
            </a:r>
          </a:p>
          <a:p>
            <a:pPr marL="514350" indent="-514350">
              <a:buFont typeface="+mj-lt"/>
              <a:buAutoNum type="arabicPeriod"/>
            </a:pPr>
            <a:r>
              <a:rPr lang="en-US" dirty="0">
                <a:solidFill>
                  <a:schemeClr val="accent1">
                    <a:lumMod val="20000"/>
                    <a:lumOff val="80000"/>
                  </a:schemeClr>
                </a:solidFill>
              </a:rPr>
              <a:t>Epidemiology and Risk Assessment</a:t>
            </a:r>
          </a:p>
          <a:p>
            <a:pPr marL="514350" indent="-514350">
              <a:buFont typeface="+mj-lt"/>
              <a:buAutoNum type="arabicPeriod"/>
            </a:pPr>
            <a:r>
              <a:rPr lang="en-US" dirty="0"/>
              <a:t>Diagnosis</a:t>
            </a:r>
          </a:p>
          <a:p>
            <a:pPr marL="514350" indent="-514350">
              <a:buFont typeface="+mj-lt"/>
              <a:buAutoNum type="arabicPeriod"/>
            </a:pPr>
            <a:r>
              <a:rPr lang="en-US" dirty="0">
                <a:solidFill>
                  <a:schemeClr val="accent1">
                    <a:lumMod val="20000"/>
                    <a:lumOff val="80000"/>
                  </a:schemeClr>
                </a:solidFill>
              </a:rPr>
              <a:t>Management and Treatment</a:t>
            </a: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39335742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xmlns="" id="{330533E6-BE01-0D4F-B0B6-95A87F3DB073}"/>
              </a:ext>
            </a:extLst>
          </p:cNvPr>
          <p:cNvSpPr>
            <a:spLocks noGrp="1" noChangeArrowheads="1"/>
          </p:cNvSpPr>
          <p:nvPr>
            <p:ph type="title"/>
          </p:nvPr>
        </p:nvSpPr>
        <p:spPr>
          <a:xfrm>
            <a:off x="601578" y="372979"/>
            <a:ext cx="9229809" cy="689810"/>
          </a:xfrm>
        </p:spPr>
        <p:txBody>
          <a:bodyPr vert="horz" lIns="90488" tIns="44450" rIns="90488" bIns="44450" rtlCol="0" anchor="b">
            <a:normAutofit/>
          </a:bodyPr>
          <a:lstStyle/>
          <a:p>
            <a:pPr algn="l"/>
            <a:r>
              <a:rPr lang="en-US" altLang="en-US" sz="3600" dirty="0"/>
              <a:t>Clinical presentation of renal tumors </a:t>
            </a:r>
          </a:p>
        </p:txBody>
      </p:sp>
      <p:sp>
        <p:nvSpPr>
          <p:cNvPr id="89090" name="Rectangle 3">
            <a:extLst>
              <a:ext uri="{FF2B5EF4-FFF2-40B4-BE49-F238E27FC236}">
                <a16:creationId xmlns:a16="http://schemas.microsoft.com/office/drawing/2014/main" xmlns="" id="{66FB037E-1885-914B-A8A2-EBC88E9D7B1F}"/>
              </a:ext>
            </a:extLst>
          </p:cNvPr>
          <p:cNvSpPr>
            <a:spLocks noGrp="1" noChangeArrowheads="1"/>
          </p:cNvSpPr>
          <p:nvPr>
            <p:ph type="body" idx="1"/>
          </p:nvPr>
        </p:nvSpPr>
        <p:spPr>
          <a:xfrm>
            <a:off x="685800" y="1435768"/>
            <a:ext cx="10238874" cy="4413250"/>
          </a:xfrm>
        </p:spPr>
        <p:txBody>
          <a:bodyPr vert="horz" lIns="90488" tIns="44450" rIns="90488" bIns="44450" rtlCol="0">
            <a:normAutofit/>
          </a:bodyPr>
          <a:lstStyle/>
          <a:p>
            <a:r>
              <a:rPr lang="en-US" altLang="en-US" dirty="0">
                <a:solidFill>
                  <a:srgbClr val="000000"/>
                </a:solidFill>
              </a:rPr>
              <a:t>Usually presents as an asymptomatic upper abdominal mass noted by caregiver</a:t>
            </a:r>
          </a:p>
          <a:p>
            <a:r>
              <a:rPr lang="en-US" altLang="en-US" dirty="0">
                <a:solidFill>
                  <a:srgbClr val="000000"/>
                </a:solidFill>
              </a:rPr>
              <a:t>Abdominal pain (40%)</a:t>
            </a:r>
          </a:p>
          <a:p>
            <a:r>
              <a:rPr lang="en-US" altLang="en-US" dirty="0">
                <a:solidFill>
                  <a:srgbClr val="000000"/>
                </a:solidFill>
              </a:rPr>
              <a:t>Fever (20-30%)</a:t>
            </a:r>
          </a:p>
          <a:p>
            <a:r>
              <a:rPr lang="en-US" altLang="en-US" dirty="0">
                <a:solidFill>
                  <a:srgbClr val="000000"/>
                </a:solidFill>
              </a:rPr>
              <a:t>Anemia (from bleeding into tumor) </a:t>
            </a:r>
          </a:p>
          <a:p>
            <a:r>
              <a:rPr lang="en-US" altLang="en-US" dirty="0">
                <a:solidFill>
                  <a:srgbClr val="000000"/>
                </a:solidFill>
              </a:rPr>
              <a:t>Gross hematuria (from tumor extension into the renal pelvis)  (25%)</a:t>
            </a:r>
          </a:p>
          <a:p>
            <a:r>
              <a:rPr lang="en-US" altLang="en-US" dirty="0">
                <a:solidFill>
                  <a:srgbClr val="000000"/>
                </a:solidFill>
              </a:rPr>
              <a:t>Hypertension (from distortion of renal vasculature, renin excretion)  (25%)</a:t>
            </a:r>
          </a:p>
          <a:p>
            <a:r>
              <a:rPr lang="en-US" altLang="en-US" dirty="0">
                <a:solidFill>
                  <a:srgbClr val="000000"/>
                </a:solidFill>
              </a:rPr>
              <a:t>Hypercalcemia (rhabdoid tumors)</a:t>
            </a:r>
          </a:p>
          <a:p>
            <a:pPr>
              <a:buFontTx/>
              <a:buNone/>
            </a:pPr>
            <a:endParaRPr lang="en-US" altLang="en-US" sz="2400" dirty="0">
              <a:solidFill>
                <a:schemeClr val="tx2"/>
              </a:solidFill>
            </a:endParaRPr>
          </a:p>
          <a:p>
            <a:pPr>
              <a:buFontTx/>
              <a:buNone/>
            </a:pPr>
            <a:endParaRPr lang="en-US" altLang="en-US" dirty="0">
              <a:solidFill>
                <a:schemeClr val="tx2"/>
              </a:solidFill>
            </a:endParaRP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16374511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2858C2-090E-2A4B-A1C5-E4684E3D881F}"/>
              </a:ext>
            </a:extLst>
          </p:cNvPr>
          <p:cNvSpPr>
            <a:spLocks noGrp="1"/>
          </p:cNvSpPr>
          <p:nvPr>
            <p:ph type="title"/>
          </p:nvPr>
        </p:nvSpPr>
        <p:spPr>
          <a:xfrm>
            <a:off x="717883" y="365125"/>
            <a:ext cx="10515600" cy="1325563"/>
          </a:xfrm>
        </p:spPr>
        <p:txBody>
          <a:bodyPr vert="horz" lIns="91440" tIns="45720" rIns="91440" bIns="45720" rtlCol="0" anchor="ctr">
            <a:normAutofit/>
          </a:bodyPr>
          <a:lstStyle/>
          <a:p>
            <a:r>
              <a:rPr lang="en-US" sz="3600" dirty="0"/>
              <a:t>Molecular driver of disease</a:t>
            </a:r>
          </a:p>
        </p:txBody>
      </p:sp>
      <p:sp>
        <p:nvSpPr>
          <p:cNvPr id="3" name="Content Placeholder 2">
            <a:extLst>
              <a:ext uri="{FF2B5EF4-FFF2-40B4-BE49-F238E27FC236}">
                <a16:creationId xmlns:a16="http://schemas.microsoft.com/office/drawing/2014/main" xmlns="" id="{44ED15B1-BDCA-454D-8F3E-33C360CB8A2E}"/>
              </a:ext>
            </a:extLst>
          </p:cNvPr>
          <p:cNvSpPr>
            <a:spLocks noGrp="1"/>
          </p:cNvSpPr>
          <p:nvPr>
            <p:ph idx="1"/>
          </p:nvPr>
        </p:nvSpPr>
        <p:spPr>
          <a:xfrm>
            <a:off x="838200" y="1548897"/>
            <a:ext cx="10515600" cy="4351338"/>
          </a:xfrm>
        </p:spPr>
        <p:txBody>
          <a:bodyPr>
            <a:normAutofit/>
          </a:bodyPr>
          <a:lstStyle/>
          <a:p>
            <a:r>
              <a:rPr lang="en-US" dirty="0"/>
              <a:t>Aberrant telomere maintenance leads to aggressive phenotype</a:t>
            </a:r>
          </a:p>
          <a:p>
            <a:pPr lvl="1"/>
            <a:r>
              <a:rPr lang="en-US" dirty="0"/>
              <a:t>MYC driven tumors: </a:t>
            </a:r>
            <a:r>
              <a:rPr lang="en-US" i="1" dirty="0"/>
              <a:t>NMYC</a:t>
            </a:r>
            <a:r>
              <a:rPr lang="en-US" dirty="0"/>
              <a:t> amplification, NMYC overexpression and MYC overexpression </a:t>
            </a:r>
          </a:p>
          <a:p>
            <a:pPr lvl="2"/>
            <a:r>
              <a:rPr lang="en-US" dirty="0"/>
              <a:t>20% of </a:t>
            </a:r>
            <a:r>
              <a:rPr lang="en-US" dirty="0" err="1"/>
              <a:t>neuroblastomic</a:t>
            </a:r>
            <a:r>
              <a:rPr lang="en-US" dirty="0"/>
              <a:t> tumors</a:t>
            </a:r>
          </a:p>
          <a:p>
            <a:pPr lvl="1"/>
            <a:r>
              <a:rPr lang="en-US" altLang="en-US" dirty="0"/>
              <a:t>Inactivating mutations in </a:t>
            </a:r>
            <a:r>
              <a:rPr lang="en-US" altLang="en-US" i="1" dirty="0"/>
              <a:t>ATRX</a:t>
            </a:r>
            <a:r>
              <a:rPr lang="en-US" altLang="en-US" dirty="0"/>
              <a:t>  (alpha thalassemia/mental retardation syndrome X linked) chromatin remodeling gene</a:t>
            </a:r>
          </a:p>
          <a:p>
            <a:pPr lvl="2"/>
            <a:r>
              <a:rPr lang="en-US" altLang="en-US" dirty="0"/>
              <a:t>Exclusive of </a:t>
            </a:r>
            <a:r>
              <a:rPr lang="en-US" altLang="en-US" i="1" dirty="0"/>
              <a:t>MYCN</a:t>
            </a:r>
            <a:r>
              <a:rPr lang="en-US" altLang="en-US" dirty="0"/>
              <a:t> amplification</a:t>
            </a:r>
          </a:p>
          <a:p>
            <a:pPr lvl="2"/>
            <a:r>
              <a:rPr lang="en-US" altLang="en-US" dirty="0"/>
              <a:t>Activates alternative lengthening of telomeres (ALT) pathway</a:t>
            </a:r>
          </a:p>
          <a:p>
            <a:pPr lvl="2"/>
            <a:r>
              <a:rPr lang="en-US" altLang="en-US" dirty="0"/>
              <a:t>Majority are &gt; 5 years of age</a:t>
            </a:r>
          </a:p>
          <a:p>
            <a:pPr lvl="1"/>
            <a:r>
              <a:rPr lang="en-US" altLang="en-US" dirty="0"/>
              <a:t>Activating rearrangements in TERT (telomerase reverse transcriptase)</a:t>
            </a:r>
          </a:p>
          <a:p>
            <a:pPr lvl="2"/>
            <a:r>
              <a:rPr lang="en-US" altLang="en-US" dirty="0"/>
              <a:t>Exclusive of MYCN and ATRX mutations</a:t>
            </a:r>
          </a:p>
          <a:p>
            <a:pPr lvl="2"/>
            <a:r>
              <a:rPr lang="en-US" altLang="en-US" dirty="0"/>
              <a:t>13% of </a:t>
            </a:r>
            <a:r>
              <a:rPr lang="en-US" altLang="en-US" dirty="0" err="1"/>
              <a:t>neuroblastomic</a:t>
            </a:r>
            <a:r>
              <a:rPr lang="en-US" altLang="en-US" dirty="0"/>
              <a:t> tumors</a:t>
            </a: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17978146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a:extLst>
              <a:ext uri="{FF2B5EF4-FFF2-40B4-BE49-F238E27FC236}">
                <a16:creationId xmlns:a16="http://schemas.microsoft.com/office/drawing/2014/main" xmlns="" id="{24D7BDE2-C3CA-0D46-BFEC-B1CA0D4E01F9}"/>
              </a:ext>
            </a:extLst>
          </p:cNvPr>
          <p:cNvSpPr>
            <a:spLocks noGrp="1" noChangeArrowheads="1"/>
          </p:cNvSpPr>
          <p:nvPr>
            <p:ph type="title"/>
          </p:nvPr>
        </p:nvSpPr>
        <p:spPr>
          <a:xfrm>
            <a:off x="625641" y="336882"/>
            <a:ext cx="9986211" cy="737937"/>
          </a:xfrm>
        </p:spPr>
        <p:txBody>
          <a:bodyPr vert="horz" lIns="90488" tIns="44450" rIns="90488" bIns="44450" rtlCol="0" anchor="b">
            <a:noAutofit/>
          </a:bodyPr>
          <a:lstStyle/>
          <a:p>
            <a:pPr algn="l"/>
            <a:r>
              <a:rPr lang="en-US" altLang="en-US" sz="3600" dirty="0"/>
              <a:t>Congenital anomalies associated with Wilms tumor </a:t>
            </a:r>
          </a:p>
        </p:txBody>
      </p:sp>
      <p:sp>
        <p:nvSpPr>
          <p:cNvPr id="75778" name="Rectangle 3">
            <a:extLst>
              <a:ext uri="{FF2B5EF4-FFF2-40B4-BE49-F238E27FC236}">
                <a16:creationId xmlns:a16="http://schemas.microsoft.com/office/drawing/2014/main" xmlns="" id="{7050DC35-6396-FE40-AEB5-F29F05E69C3C}"/>
              </a:ext>
            </a:extLst>
          </p:cNvPr>
          <p:cNvSpPr>
            <a:spLocks noGrp="1" noChangeArrowheads="1"/>
          </p:cNvSpPr>
          <p:nvPr>
            <p:ph type="body" idx="1"/>
          </p:nvPr>
        </p:nvSpPr>
        <p:spPr>
          <a:xfrm>
            <a:off x="806114" y="1652920"/>
            <a:ext cx="9589170" cy="4398962"/>
          </a:xfrm>
        </p:spPr>
        <p:txBody>
          <a:bodyPr vert="horz" lIns="90488" tIns="44450" rIns="90488" bIns="44450" rtlCol="0">
            <a:normAutofit/>
          </a:bodyPr>
          <a:lstStyle/>
          <a:p>
            <a:pPr>
              <a:buFont typeface="Arial" charset="0"/>
              <a:buChar char="•"/>
              <a:defRPr/>
            </a:pPr>
            <a:r>
              <a:rPr lang="en-US" dirty="0">
                <a:ea typeface="ＭＳ Ｐゴシック" charset="0"/>
              </a:rPr>
              <a:t>Associated malformations occur in 10% of patients</a:t>
            </a:r>
          </a:p>
          <a:p>
            <a:pPr>
              <a:buFont typeface="Arial" charset="0"/>
              <a:buChar char="•"/>
              <a:defRPr/>
            </a:pPr>
            <a:r>
              <a:rPr lang="en-US" dirty="0">
                <a:ea typeface="ＭＳ Ｐゴシック" charset="0"/>
              </a:rPr>
              <a:t>Aniridia: 1.3%</a:t>
            </a:r>
          </a:p>
          <a:p>
            <a:pPr lvl="1">
              <a:buFont typeface="Arial" charset="0"/>
              <a:buChar char="–"/>
              <a:defRPr/>
            </a:pPr>
            <a:r>
              <a:rPr lang="en-US" dirty="0">
                <a:ea typeface="ＭＳ Ｐゴシック" charset="0"/>
              </a:rPr>
              <a:t>Hemi-hypertrophy: 1.9%</a:t>
            </a:r>
          </a:p>
          <a:p>
            <a:pPr lvl="1">
              <a:buFont typeface="Arial" charset="0"/>
              <a:buChar char="–"/>
              <a:defRPr/>
            </a:pPr>
            <a:r>
              <a:rPr lang="en-US" dirty="0">
                <a:ea typeface="ＭＳ Ｐゴシック" charset="0"/>
              </a:rPr>
              <a:t>GU malformations: 5.7%</a:t>
            </a:r>
          </a:p>
          <a:p>
            <a:pPr lvl="1">
              <a:buFont typeface="Arial" charset="0"/>
              <a:buChar char="–"/>
              <a:defRPr/>
            </a:pPr>
            <a:r>
              <a:rPr lang="en-US" dirty="0">
                <a:ea typeface="ＭＳ Ｐゴシック" charset="0"/>
              </a:rPr>
              <a:t>Malformations of any type: 12.7%</a:t>
            </a:r>
          </a:p>
          <a:p>
            <a:pPr>
              <a:buFont typeface="Arial" charset="0"/>
              <a:buChar char="•"/>
              <a:defRPr/>
            </a:pPr>
            <a:r>
              <a:rPr lang="en-US" dirty="0">
                <a:ea typeface="ＭＳ Ｐゴシック" charset="0"/>
              </a:rPr>
              <a:t>Isolated </a:t>
            </a:r>
            <a:r>
              <a:rPr lang="en-US" dirty="0" err="1">
                <a:ea typeface="ＭＳ Ｐゴシック" charset="0"/>
              </a:rPr>
              <a:t>Hemihypertrophy</a:t>
            </a:r>
            <a:endParaRPr lang="en-US" dirty="0">
              <a:ea typeface="ＭＳ Ｐゴシック" charset="0"/>
            </a:endParaRPr>
          </a:p>
          <a:p>
            <a:pPr lvl="1">
              <a:buFont typeface="Arial" charset="0"/>
              <a:buChar char="–"/>
              <a:defRPr/>
            </a:pPr>
            <a:r>
              <a:rPr lang="en-US" dirty="0">
                <a:ea typeface="ＭＳ Ｐゴシック" charset="0"/>
              </a:rPr>
              <a:t>5-6% develop Wilms tumor</a:t>
            </a:r>
          </a:p>
          <a:p>
            <a:pPr>
              <a:buFont typeface="Arial" charset="0"/>
              <a:buChar char="•"/>
              <a:defRPr/>
            </a:pPr>
            <a:r>
              <a:rPr lang="en-US" dirty="0">
                <a:ea typeface="ＭＳ Ｐゴシック" charset="0"/>
              </a:rPr>
              <a:t>Children with associated malformations are younger at diagnosis of Wilms tumor (31 m girls, 24 m boys)</a:t>
            </a:r>
          </a:p>
          <a:p>
            <a:pPr marL="0" indent="0">
              <a:buNone/>
              <a:defRPr/>
            </a:pPr>
            <a:endParaRPr lang="en-US" dirty="0">
              <a:ea typeface="ＭＳ Ｐゴシック" charset="0"/>
            </a:endParaRP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2218023124"/>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xmlns="" id="{245D88FC-E76E-2B42-A387-CBBB4C3DD7EA}"/>
              </a:ext>
            </a:extLst>
          </p:cNvPr>
          <p:cNvSpPr>
            <a:spLocks noGrp="1"/>
          </p:cNvSpPr>
          <p:nvPr>
            <p:ph type="title"/>
          </p:nvPr>
        </p:nvSpPr>
        <p:spPr>
          <a:xfrm>
            <a:off x="609598" y="365125"/>
            <a:ext cx="10515600" cy="1325563"/>
          </a:xfrm>
        </p:spPr>
        <p:txBody>
          <a:bodyPr/>
          <a:lstStyle/>
          <a:p>
            <a:pPr algn="l"/>
            <a:r>
              <a:rPr lang="en-US" altLang="en-US" sz="3200" dirty="0"/>
              <a:t>Diagnostic imaging modalities to determine the local extent and metastatic spread of renal tumors</a:t>
            </a:r>
          </a:p>
        </p:txBody>
      </p:sp>
      <p:sp>
        <p:nvSpPr>
          <p:cNvPr id="95234" name="Content Placeholder 2">
            <a:extLst>
              <a:ext uri="{FF2B5EF4-FFF2-40B4-BE49-F238E27FC236}">
                <a16:creationId xmlns:a16="http://schemas.microsoft.com/office/drawing/2014/main" xmlns="" id="{ACC566F3-0509-9E42-A571-833655CE5213}"/>
              </a:ext>
            </a:extLst>
          </p:cNvPr>
          <p:cNvSpPr>
            <a:spLocks noGrp="1"/>
          </p:cNvSpPr>
          <p:nvPr>
            <p:ph idx="1"/>
          </p:nvPr>
        </p:nvSpPr>
        <p:spPr>
          <a:xfrm>
            <a:off x="838200" y="1825625"/>
            <a:ext cx="10122568" cy="4351338"/>
          </a:xfrm>
        </p:spPr>
        <p:txBody>
          <a:bodyPr/>
          <a:lstStyle/>
          <a:p>
            <a:r>
              <a:rPr lang="en-US" altLang="en-US" dirty="0"/>
              <a:t>Anatomical imaging</a:t>
            </a:r>
          </a:p>
          <a:p>
            <a:pPr lvl="1"/>
            <a:r>
              <a:rPr lang="en-US" altLang="en-US" dirty="0"/>
              <a:t>CT scan chest, abdomen, pelvis</a:t>
            </a:r>
          </a:p>
          <a:p>
            <a:pPr lvl="1"/>
            <a:r>
              <a:rPr lang="en-US" altLang="en-US" dirty="0"/>
              <a:t>US to evaluate intravascular extension</a:t>
            </a:r>
          </a:p>
          <a:p>
            <a:r>
              <a:rPr lang="en-US" altLang="en-US" dirty="0"/>
              <a:t>Metastatic disease</a:t>
            </a:r>
          </a:p>
          <a:p>
            <a:pPr lvl="1"/>
            <a:r>
              <a:rPr lang="en-US" altLang="en-US" dirty="0"/>
              <a:t>Chest CT (lung)</a:t>
            </a:r>
          </a:p>
          <a:p>
            <a:pPr lvl="1"/>
            <a:r>
              <a:rPr lang="en-US" altLang="en-US" dirty="0"/>
              <a:t>Tc99 scan if clinical concern for metastatic bone disease or clear cell sarcoma</a:t>
            </a:r>
          </a:p>
          <a:p>
            <a:pPr lvl="1"/>
            <a:r>
              <a:rPr lang="en-US" altLang="en-US" dirty="0"/>
              <a:t>Brain imaging (MRI) considered in patients with clear cell sarcoma or rhabdoid tumors</a:t>
            </a: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35890530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a:extLst>
              <a:ext uri="{FF2B5EF4-FFF2-40B4-BE49-F238E27FC236}">
                <a16:creationId xmlns:a16="http://schemas.microsoft.com/office/drawing/2014/main" xmlns="" id="{4740354B-0B56-C343-BE80-CB1A6065CF23}"/>
              </a:ext>
            </a:extLst>
          </p:cNvPr>
          <p:cNvSpPr>
            <a:spLocks noGrp="1"/>
          </p:cNvSpPr>
          <p:nvPr>
            <p:ph type="title"/>
          </p:nvPr>
        </p:nvSpPr>
        <p:spPr>
          <a:xfrm>
            <a:off x="625642" y="457202"/>
            <a:ext cx="9585158" cy="1143000"/>
          </a:xfrm>
        </p:spPr>
        <p:txBody>
          <a:bodyPr>
            <a:normAutofit/>
          </a:bodyPr>
          <a:lstStyle/>
          <a:p>
            <a:pPr algn="l"/>
            <a:r>
              <a:rPr lang="en-US" altLang="en-US" sz="3200" dirty="0"/>
              <a:t>CT imaging to determine the extent and metastatic spread of renal tumors </a:t>
            </a:r>
            <a:endParaRPr lang="en-US" altLang="en-US" dirty="0"/>
          </a:p>
        </p:txBody>
      </p:sp>
      <p:pic>
        <p:nvPicPr>
          <p:cNvPr id="96258" name="Content Placeholder 4" descr="Wilms tumor image 2.jpg">
            <a:extLst>
              <a:ext uri="{FF2B5EF4-FFF2-40B4-BE49-F238E27FC236}">
                <a16:creationId xmlns:a16="http://schemas.microsoft.com/office/drawing/2014/main" xmlns="" id="{925ED46D-4B3A-784C-9947-0E8EEB7A4B8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475874" y="1766094"/>
            <a:ext cx="4038600" cy="1662113"/>
          </a:xfrm>
        </p:spPr>
      </p:pic>
      <p:pic>
        <p:nvPicPr>
          <p:cNvPr id="96259" name="Content Placeholder 5" descr="BliatWilms.jpg">
            <a:extLst>
              <a:ext uri="{FF2B5EF4-FFF2-40B4-BE49-F238E27FC236}">
                <a16:creationId xmlns:a16="http://schemas.microsoft.com/office/drawing/2014/main" xmlns="" id="{2B4F443B-D818-274B-9FF4-CDBBC1EF2EC3}"/>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1475874" y="3594099"/>
            <a:ext cx="4038600" cy="2959100"/>
          </a:xfrm>
        </p:spPr>
      </p:pic>
      <p:pic>
        <p:nvPicPr>
          <p:cNvPr id="96260" name="Picture 6" descr="Wilms pulm met.jpg">
            <a:extLst>
              <a:ext uri="{FF2B5EF4-FFF2-40B4-BE49-F238E27FC236}">
                <a16:creationId xmlns:a16="http://schemas.microsoft.com/office/drawing/2014/main" xmlns="" id="{5DAACBBB-C6FD-174F-BF59-ADBC8D15141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2286000"/>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9298895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xmlns="" id="{D7388CED-BFFC-8642-BEAC-9394FC2A26B0}"/>
              </a:ext>
            </a:extLst>
          </p:cNvPr>
          <p:cNvSpPr>
            <a:spLocks noGrp="1" noChangeArrowheads="1"/>
          </p:cNvSpPr>
          <p:nvPr>
            <p:ph type="title"/>
          </p:nvPr>
        </p:nvSpPr>
        <p:spPr>
          <a:xfrm>
            <a:off x="685800" y="609600"/>
            <a:ext cx="9817768" cy="1143000"/>
          </a:xfrm>
          <a:extLst>
            <a:ext uri="{91240B29-F687-4F45-9708-019B960494DF}">
              <a14:hiddenLine xmlns:a14="http://schemas.microsoft.com/office/drawing/2010/main" w="12700">
                <a:solidFill>
                  <a:schemeClr val="tx1"/>
                </a:solidFill>
                <a:miter lim="800000"/>
                <a:headEnd/>
                <a:tailEnd/>
              </a14:hiddenLine>
            </a:ext>
          </a:extLst>
        </p:spPr>
        <p:txBody>
          <a:bodyPr vert="horz" lIns="90488" tIns="44450" rIns="90488" bIns="44450" rtlCol="0" anchor="b">
            <a:normAutofit/>
          </a:bodyPr>
          <a:lstStyle/>
          <a:p>
            <a:pPr algn="l"/>
            <a:r>
              <a:rPr lang="en-US" altLang="en-US" sz="3200" dirty="0"/>
              <a:t>Laboratory/pathology studies to determine the extent and metastatic spread of renal tumors </a:t>
            </a:r>
          </a:p>
        </p:txBody>
      </p:sp>
      <p:sp>
        <p:nvSpPr>
          <p:cNvPr id="93186" name="Rectangle 3">
            <a:extLst>
              <a:ext uri="{FF2B5EF4-FFF2-40B4-BE49-F238E27FC236}">
                <a16:creationId xmlns:a16="http://schemas.microsoft.com/office/drawing/2014/main" xmlns="" id="{1C4E943E-64C5-044E-818D-2BDDCCF8FE6B}"/>
              </a:ext>
            </a:extLst>
          </p:cNvPr>
          <p:cNvSpPr>
            <a:spLocks noGrp="1" noChangeArrowheads="1"/>
          </p:cNvSpPr>
          <p:nvPr>
            <p:ph type="body" idx="1"/>
          </p:nvPr>
        </p:nvSpPr>
        <p:spPr>
          <a:xfrm>
            <a:off x="934452" y="2027238"/>
            <a:ext cx="9232232" cy="3110246"/>
          </a:xfrm>
          <a:extLst>
            <a:ext uri="{91240B29-F687-4F45-9708-019B960494DF}">
              <a14:hiddenLine xmlns:a14="http://schemas.microsoft.com/office/drawing/2010/main" w="12700">
                <a:solidFill>
                  <a:schemeClr val="tx1"/>
                </a:solidFill>
                <a:miter lim="800000"/>
                <a:headEnd/>
                <a:tailEnd/>
              </a14:hiddenLine>
            </a:ext>
          </a:extLst>
        </p:spPr>
        <p:txBody>
          <a:bodyPr vert="horz" lIns="90488" tIns="44450" rIns="90488" bIns="44450" rtlCol="0">
            <a:normAutofit/>
          </a:bodyPr>
          <a:lstStyle/>
          <a:p>
            <a:r>
              <a:rPr lang="en-US" altLang="en-US" dirty="0">
                <a:solidFill>
                  <a:srgbClr val="000000"/>
                </a:solidFill>
              </a:rPr>
              <a:t>Bone marrow aspirate and biopsy for </a:t>
            </a:r>
            <a:r>
              <a:rPr lang="en-US" altLang="en-US" b="1" dirty="0">
                <a:solidFill>
                  <a:srgbClr val="000000"/>
                </a:solidFill>
              </a:rPr>
              <a:t>clear cell sarcoma</a:t>
            </a:r>
          </a:p>
          <a:p>
            <a:r>
              <a:rPr lang="en-US" altLang="en-US" dirty="0">
                <a:solidFill>
                  <a:srgbClr val="000000"/>
                </a:solidFill>
              </a:rPr>
              <a:t>von Willebrand disease work-up optional</a:t>
            </a:r>
          </a:p>
          <a:p>
            <a:pPr lvl="1"/>
            <a:r>
              <a:rPr lang="en-US" altLang="en-US" dirty="0">
                <a:solidFill>
                  <a:srgbClr val="000000"/>
                </a:solidFill>
              </a:rPr>
              <a:t>About 1% to 8% of patients presenting with Wilms tumor have acquired von Willebrand disease, many asymptomatic. </a:t>
            </a:r>
          </a:p>
          <a:p>
            <a:pPr lvl="1"/>
            <a:r>
              <a:rPr lang="en-US" altLang="en-US" dirty="0">
                <a:solidFill>
                  <a:srgbClr val="000000"/>
                </a:solidFill>
              </a:rPr>
              <a:t>Reduced von Willebrand multimer plasma concentration.</a:t>
            </a:r>
          </a:p>
          <a:p>
            <a:pPr marL="0" indent="0">
              <a:buNone/>
            </a:pPr>
            <a:endParaRPr lang="en-US" altLang="en-US" b="1" dirty="0">
              <a:solidFill>
                <a:srgbClr val="000000"/>
              </a:solidFill>
            </a:endParaRP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1725075945"/>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a:extLst>
              <a:ext uri="{FF2B5EF4-FFF2-40B4-BE49-F238E27FC236}">
                <a16:creationId xmlns:a16="http://schemas.microsoft.com/office/drawing/2014/main" xmlns="" id="{D3C8F56E-2DF8-BE4B-9094-2CE205271F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401" y="1676400"/>
            <a:ext cx="3325813"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2" name="Text Box 3">
            <a:extLst>
              <a:ext uri="{FF2B5EF4-FFF2-40B4-BE49-F238E27FC236}">
                <a16:creationId xmlns:a16="http://schemas.microsoft.com/office/drawing/2014/main" xmlns="" id="{42F32489-7B0F-1441-99DC-667B92D37C8D}"/>
              </a:ext>
            </a:extLst>
          </p:cNvPr>
          <p:cNvSpPr txBox="1">
            <a:spLocks noChangeArrowheads="1"/>
          </p:cNvSpPr>
          <p:nvPr/>
        </p:nvSpPr>
        <p:spPr bwMode="auto">
          <a:xfrm>
            <a:off x="814137" y="369888"/>
            <a:ext cx="8763000" cy="6463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3600" dirty="0">
                <a:latin typeface="+mj-lt"/>
                <a:ea typeface="+mj-ea"/>
                <a:cs typeface="+mj-cs"/>
              </a:rPr>
              <a:t>Stage I: Confined</a:t>
            </a:r>
            <a:r>
              <a:rPr lang="en-US" altLang="en-US" sz="3200" dirty="0">
                <a:solidFill>
                  <a:schemeClr val="tx2"/>
                </a:solidFill>
                <a:latin typeface="Arial" panose="020B0604020202020204" pitchFamily="34" charset="0"/>
              </a:rPr>
              <a:t> to the Kidney</a:t>
            </a:r>
          </a:p>
        </p:txBody>
      </p:sp>
      <p:sp>
        <p:nvSpPr>
          <p:cNvPr id="97283" name="Content Placeholder 4">
            <a:extLst>
              <a:ext uri="{FF2B5EF4-FFF2-40B4-BE49-F238E27FC236}">
                <a16:creationId xmlns:a16="http://schemas.microsoft.com/office/drawing/2014/main" xmlns="" id="{82E13093-15F2-3D44-83BC-B9CFAF6ADC4A}"/>
              </a:ext>
            </a:extLst>
          </p:cNvPr>
          <p:cNvSpPr>
            <a:spLocks noGrp="1"/>
          </p:cNvSpPr>
          <p:nvPr>
            <p:ph sz="half" idx="2"/>
          </p:nvPr>
        </p:nvSpPr>
        <p:spPr>
          <a:xfrm>
            <a:off x="6248400" y="1493838"/>
            <a:ext cx="4038600" cy="4525962"/>
          </a:xfrm>
        </p:spPr>
        <p:txBody>
          <a:bodyPr>
            <a:normAutofit lnSpcReduction="10000"/>
          </a:bodyPr>
          <a:lstStyle/>
          <a:p>
            <a:r>
              <a:rPr lang="en-US" altLang="en-US" sz="2400"/>
              <a:t>Tumor is limited to the kidney and is completely resected.</a:t>
            </a:r>
          </a:p>
          <a:p>
            <a:r>
              <a:rPr lang="en-US" altLang="en-US" sz="2400"/>
              <a:t>The renal capsule is intact.</a:t>
            </a:r>
          </a:p>
          <a:p>
            <a:r>
              <a:rPr lang="en-US" altLang="en-US" sz="2400"/>
              <a:t>The tumor is not ruptured or biopsied before being removed.</a:t>
            </a:r>
          </a:p>
          <a:p>
            <a:r>
              <a:rPr lang="en-US" altLang="en-US" sz="2400"/>
              <a:t>No involvement of renal sinus vessels.</a:t>
            </a:r>
          </a:p>
          <a:p>
            <a:r>
              <a:rPr lang="en-US" altLang="en-US" sz="2400"/>
              <a:t>All lymph nodes sampled are negative.</a:t>
            </a:r>
          </a:p>
          <a:p>
            <a:r>
              <a:rPr lang="en-US" altLang="en-US" sz="2400"/>
              <a:t>40% of Wilms</a:t>
            </a:r>
          </a:p>
        </p:txBody>
      </p:sp>
      <p:sp>
        <p:nvSpPr>
          <p:cNvPr id="5" name="Rectangle 4"/>
          <p:cNvSpPr/>
          <p:nvPr/>
        </p:nvSpPr>
        <p:spPr>
          <a:xfrm>
            <a:off x="-16184" y="6534834"/>
            <a:ext cx="3107342" cy="307777"/>
          </a:xfrm>
          <a:prstGeom prst="rect">
            <a:avLst/>
          </a:prstGeom>
        </p:spPr>
        <p:txBody>
          <a:bodyPr wrap="square">
            <a:spAutoFit/>
          </a:bodyPr>
          <a:lstStyle/>
          <a:p>
            <a:r>
              <a:rPr lang="en-US" sz="1400" dirty="0"/>
              <a:t>Copyright © 2019 by ASPHO</a:t>
            </a:r>
          </a:p>
        </p:txBody>
      </p:sp>
      <p:sp>
        <p:nvSpPr>
          <p:cNvPr id="2" name="TextBox 1"/>
          <p:cNvSpPr txBox="1"/>
          <p:nvPr/>
        </p:nvSpPr>
        <p:spPr>
          <a:xfrm>
            <a:off x="3948913" y="6534834"/>
            <a:ext cx="3576680" cy="369332"/>
          </a:xfrm>
          <a:prstGeom prst="rect">
            <a:avLst/>
          </a:prstGeom>
          <a:noFill/>
        </p:spPr>
        <p:txBody>
          <a:bodyPr wrap="square" rtlCol="0">
            <a:spAutoFit/>
          </a:bodyPr>
          <a:lstStyle/>
          <a:p>
            <a:r>
              <a:rPr lang="en-US" i="1" dirty="0" smtClean="0"/>
              <a:t>Image courtesy of Susan Cohn</a:t>
            </a:r>
            <a:endParaRPr lang="en-US" i="1" dirty="0"/>
          </a:p>
        </p:txBody>
      </p:sp>
    </p:spTree>
    <p:extLst>
      <p:ext uri="{BB962C8B-B14F-4D97-AF65-F5344CB8AC3E}">
        <p14:creationId xmlns:p14="http://schemas.microsoft.com/office/powerpoint/2010/main" val="3239086890"/>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Text Box 2">
            <a:extLst>
              <a:ext uri="{FF2B5EF4-FFF2-40B4-BE49-F238E27FC236}">
                <a16:creationId xmlns:a16="http://schemas.microsoft.com/office/drawing/2014/main" xmlns="" id="{48B99714-6EE1-2A4D-9BAE-615C37890515}"/>
              </a:ext>
            </a:extLst>
          </p:cNvPr>
          <p:cNvSpPr txBox="1">
            <a:spLocks noChangeArrowheads="1"/>
          </p:cNvSpPr>
          <p:nvPr/>
        </p:nvSpPr>
        <p:spPr bwMode="auto">
          <a:xfrm>
            <a:off x="625394" y="409074"/>
            <a:ext cx="6895862"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3600" dirty="0">
                <a:latin typeface="+mj-lt"/>
                <a:ea typeface="+mj-ea"/>
                <a:cs typeface="+mj-cs"/>
              </a:rPr>
              <a:t>Stage II: Confined to the Renal Fossa</a:t>
            </a:r>
          </a:p>
        </p:txBody>
      </p:sp>
      <p:pic>
        <p:nvPicPr>
          <p:cNvPr id="99330" name="Picture 3">
            <a:extLst>
              <a:ext uri="{FF2B5EF4-FFF2-40B4-BE49-F238E27FC236}">
                <a16:creationId xmlns:a16="http://schemas.microsoft.com/office/drawing/2014/main" xmlns="" id="{3982E071-5239-D841-8BBA-492B32CEE8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1" y="1600200"/>
            <a:ext cx="325596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Content Placeholder 5">
            <a:extLst>
              <a:ext uri="{FF2B5EF4-FFF2-40B4-BE49-F238E27FC236}">
                <a16:creationId xmlns:a16="http://schemas.microsoft.com/office/drawing/2014/main" xmlns="" id="{86491C82-E6B6-6E40-B4B7-50392EF1D246}"/>
              </a:ext>
            </a:extLst>
          </p:cNvPr>
          <p:cNvSpPr>
            <a:spLocks noGrp="1"/>
          </p:cNvSpPr>
          <p:nvPr>
            <p:ph sz="half" idx="2"/>
          </p:nvPr>
        </p:nvSpPr>
        <p:spPr>
          <a:xfrm>
            <a:off x="5791200" y="1295401"/>
            <a:ext cx="4038600" cy="4525963"/>
          </a:xfrm>
        </p:spPr>
        <p:txBody>
          <a:bodyPr>
            <a:normAutofit fontScale="92500"/>
          </a:bodyPr>
          <a:lstStyle/>
          <a:p>
            <a:r>
              <a:rPr lang="en-US" altLang="en-US" sz="2400"/>
              <a:t>Completely resected tumor including enbloc resection of vascular extension.</a:t>
            </a:r>
          </a:p>
          <a:p>
            <a:r>
              <a:rPr lang="en-US" altLang="en-US" sz="2400"/>
              <a:t>There is regional extension of the tumor (i.e., penetration of the renal sinus capsule, or extensive invasion of the soft tissue of the renal sinus, extension into blood vessels outside of renal parenchyma).</a:t>
            </a:r>
          </a:p>
          <a:p>
            <a:r>
              <a:rPr lang="en-US" altLang="en-US" sz="2400"/>
              <a:t>All lymph nodes sampled are negative.</a:t>
            </a:r>
          </a:p>
          <a:p>
            <a:r>
              <a:rPr lang="en-US" altLang="en-US" sz="2400"/>
              <a:t>20% of Wilms</a:t>
            </a:r>
          </a:p>
        </p:txBody>
      </p:sp>
      <p:sp>
        <p:nvSpPr>
          <p:cNvPr id="5" name="Rectangle 4"/>
          <p:cNvSpPr/>
          <p:nvPr/>
        </p:nvSpPr>
        <p:spPr>
          <a:xfrm>
            <a:off x="-16184" y="6534834"/>
            <a:ext cx="3107342" cy="307777"/>
          </a:xfrm>
          <a:prstGeom prst="rect">
            <a:avLst/>
          </a:prstGeom>
        </p:spPr>
        <p:txBody>
          <a:bodyPr wrap="square">
            <a:spAutoFit/>
          </a:bodyPr>
          <a:lstStyle/>
          <a:p>
            <a:r>
              <a:rPr lang="en-US" sz="1400" dirty="0"/>
              <a:t>Copyright © 2019 by ASPHO</a:t>
            </a:r>
          </a:p>
        </p:txBody>
      </p:sp>
      <p:sp>
        <p:nvSpPr>
          <p:cNvPr id="6" name="TextBox 5"/>
          <p:cNvSpPr txBox="1"/>
          <p:nvPr/>
        </p:nvSpPr>
        <p:spPr>
          <a:xfrm>
            <a:off x="3948913" y="6534834"/>
            <a:ext cx="3576680" cy="369332"/>
          </a:xfrm>
          <a:prstGeom prst="rect">
            <a:avLst/>
          </a:prstGeom>
          <a:noFill/>
        </p:spPr>
        <p:txBody>
          <a:bodyPr wrap="square" rtlCol="0">
            <a:spAutoFit/>
          </a:bodyPr>
          <a:lstStyle/>
          <a:p>
            <a:r>
              <a:rPr lang="en-US" i="1" dirty="0" smtClean="0"/>
              <a:t>Image courtesy of Susan Cohn</a:t>
            </a:r>
            <a:endParaRPr lang="en-US" i="1" dirty="0"/>
          </a:p>
        </p:txBody>
      </p:sp>
    </p:spTree>
    <p:extLst>
      <p:ext uri="{BB962C8B-B14F-4D97-AF65-F5344CB8AC3E}">
        <p14:creationId xmlns:p14="http://schemas.microsoft.com/office/powerpoint/2010/main" val="633318527"/>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Text Box 2">
            <a:extLst>
              <a:ext uri="{FF2B5EF4-FFF2-40B4-BE49-F238E27FC236}">
                <a16:creationId xmlns:a16="http://schemas.microsoft.com/office/drawing/2014/main" xmlns="" id="{1F3954AB-B46B-A142-B8AB-BF04F2DF5EFE}"/>
              </a:ext>
            </a:extLst>
          </p:cNvPr>
          <p:cNvSpPr txBox="1">
            <a:spLocks noChangeArrowheads="1"/>
          </p:cNvSpPr>
          <p:nvPr/>
        </p:nvSpPr>
        <p:spPr bwMode="auto">
          <a:xfrm>
            <a:off x="670087" y="360948"/>
            <a:ext cx="6066725"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3600" dirty="0">
                <a:latin typeface="+mj-lt"/>
                <a:ea typeface="+mj-ea"/>
                <a:cs typeface="+mj-cs"/>
              </a:rPr>
              <a:t>Stage III: Gross Residual Disease</a:t>
            </a:r>
          </a:p>
        </p:txBody>
      </p:sp>
      <p:pic>
        <p:nvPicPr>
          <p:cNvPr id="101378" name="Picture 3">
            <a:extLst>
              <a:ext uri="{FF2B5EF4-FFF2-40B4-BE49-F238E27FC236}">
                <a16:creationId xmlns:a16="http://schemas.microsoft.com/office/drawing/2014/main" xmlns="" id="{18D66240-E54C-AE49-B1B0-7568D42DE2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1" y="1371600"/>
            <a:ext cx="325596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Content Placeholder 5">
            <a:extLst>
              <a:ext uri="{FF2B5EF4-FFF2-40B4-BE49-F238E27FC236}">
                <a16:creationId xmlns:a16="http://schemas.microsoft.com/office/drawing/2014/main" xmlns="" id="{949503C1-7844-104A-BB5D-4E4DFF645DFA}"/>
              </a:ext>
            </a:extLst>
          </p:cNvPr>
          <p:cNvSpPr>
            <a:spLocks noGrp="1"/>
          </p:cNvSpPr>
          <p:nvPr>
            <p:ph sz="half" idx="2"/>
          </p:nvPr>
        </p:nvSpPr>
        <p:spPr>
          <a:xfrm>
            <a:off x="6019800" y="1219201"/>
            <a:ext cx="4191000" cy="4221163"/>
          </a:xfrm>
        </p:spPr>
        <p:txBody>
          <a:bodyPr>
            <a:normAutofit fontScale="92500" lnSpcReduction="10000"/>
          </a:bodyPr>
          <a:lstStyle/>
          <a:p>
            <a:r>
              <a:rPr lang="en-US" altLang="en-US" sz="2000"/>
              <a:t>Post-surgical residual tumor (gross or microscopic)</a:t>
            </a:r>
          </a:p>
          <a:p>
            <a:r>
              <a:rPr lang="en-US" altLang="en-US" sz="2000"/>
              <a:t>Lymph nodes in the abdomen or pelvis are involved by tumor. </a:t>
            </a:r>
          </a:p>
          <a:p>
            <a:r>
              <a:rPr lang="en-US" altLang="en-US" sz="2000"/>
              <a:t>The tumor penetrated through the peritoneal surface or peritoneal implants.</a:t>
            </a:r>
          </a:p>
          <a:p>
            <a:r>
              <a:rPr lang="en-US" altLang="en-US" sz="2000"/>
              <a:t>The tumor is not completely resectable, spills/ruptures or is biopsied before removal.</a:t>
            </a:r>
          </a:p>
          <a:p>
            <a:r>
              <a:rPr lang="en-US" altLang="en-US" sz="2000"/>
              <a:t>The tumor is removed in more than one piece (e.g., a tumor thrombus in the renal vein is removed separately from the nephrectomy specimen). </a:t>
            </a:r>
          </a:p>
          <a:p>
            <a:r>
              <a:rPr lang="en-US" altLang="en-US" sz="2000"/>
              <a:t>20% of Wilms</a:t>
            </a:r>
          </a:p>
        </p:txBody>
      </p:sp>
      <p:sp>
        <p:nvSpPr>
          <p:cNvPr id="5" name="Rectangle 4"/>
          <p:cNvSpPr/>
          <p:nvPr/>
        </p:nvSpPr>
        <p:spPr>
          <a:xfrm>
            <a:off x="-16184" y="6534834"/>
            <a:ext cx="3107342" cy="307777"/>
          </a:xfrm>
          <a:prstGeom prst="rect">
            <a:avLst/>
          </a:prstGeom>
        </p:spPr>
        <p:txBody>
          <a:bodyPr wrap="square">
            <a:spAutoFit/>
          </a:bodyPr>
          <a:lstStyle/>
          <a:p>
            <a:r>
              <a:rPr lang="en-US" sz="1400" dirty="0"/>
              <a:t>Copyright © 2019 by ASPHO</a:t>
            </a:r>
          </a:p>
        </p:txBody>
      </p:sp>
      <p:sp>
        <p:nvSpPr>
          <p:cNvPr id="6" name="TextBox 5"/>
          <p:cNvSpPr txBox="1"/>
          <p:nvPr/>
        </p:nvSpPr>
        <p:spPr>
          <a:xfrm>
            <a:off x="3948913" y="6534834"/>
            <a:ext cx="3576680" cy="369332"/>
          </a:xfrm>
          <a:prstGeom prst="rect">
            <a:avLst/>
          </a:prstGeom>
          <a:noFill/>
        </p:spPr>
        <p:txBody>
          <a:bodyPr wrap="square" rtlCol="0">
            <a:spAutoFit/>
          </a:bodyPr>
          <a:lstStyle/>
          <a:p>
            <a:r>
              <a:rPr lang="en-US" i="1" dirty="0" smtClean="0"/>
              <a:t>Image courtesy of Susan Cohn</a:t>
            </a:r>
            <a:endParaRPr lang="en-US" i="1" dirty="0"/>
          </a:p>
        </p:txBody>
      </p:sp>
    </p:spTree>
    <p:extLst>
      <p:ext uri="{BB962C8B-B14F-4D97-AF65-F5344CB8AC3E}">
        <p14:creationId xmlns:p14="http://schemas.microsoft.com/office/powerpoint/2010/main" val="2565288791"/>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Text Box 2">
            <a:extLst>
              <a:ext uri="{FF2B5EF4-FFF2-40B4-BE49-F238E27FC236}">
                <a16:creationId xmlns:a16="http://schemas.microsoft.com/office/drawing/2014/main" xmlns="" id="{164091D7-3383-B649-A5DE-CCC76CA42488}"/>
              </a:ext>
            </a:extLst>
          </p:cNvPr>
          <p:cNvSpPr txBox="1">
            <a:spLocks noChangeArrowheads="1"/>
          </p:cNvSpPr>
          <p:nvPr/>
        </p:nvSpPr>
        <p:spPr bwMode="auto">
          <a:xfrm>
            <a:off x="613611" y="409074"/>
            <a:ext cx="6789551"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defRPr/>
            </a:pPr>
            <a:r>
              <a:rPr lang="en-US" sz="3600" dirty="0">
                <a:latin typeface="+mj-lt"/>
                <a:ea typeface="+mj-ea"/>
                <a:cs typeface="+mj-cs"/>
              </a:rPr>
              <a:t>Stage IV: Disseminated Tumor</a:t>
            </a:r>
          </a:p>
        </p:txBody>
      </p:sp>
      <p:pic>
        <p:nvPicPr>
          <p:cNvPr id="103426" name="Picture 3">
            <a:extLst>
              <a:ext uri="{FF2B5EF4-FFF2-40B4-BE49-F238E27FC236}">
                <a16:creationId xmlns:a16="http://schemas.microsoft.com/office/drawing/2014/main" xmlns="" id="{30664DEA-71DA-B649-B7DE-D247A87678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1" y="1600200"/>
            <a:ext cx="4811713"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Content Placeholder 5">
            <a:extLst>
              <a:ext uri="{FF2B5EF4-FFF2-40B4-BE49-F238E27FC236}">
                <a16:creationId xmlns:a16="http://schemas.microsoft.com/office/drawing/2014/main" xmlns="" id="{9D73F022-0865-9C47-BE03-2FBFC2A7AB64}"/>
              </a:ext>
            </a:extLst>
          </p:cNvPr>
          <p:cNvSpPr>
            <a:spLocks noGrp="1"/>
          </p:cNvSpPr>
          <p:nvPr>
            <p:ph sz="half" idx="2"/>
          </p:nvPr>
        </p:nvSpPr>
        <p:spPr>
          <a:xfrm>
            <a:off x="6934200" y="1722438"/>
            <a:ext cx="3429000" cy="4602162"/>
          </a:xfrm>
        </p:spPr>
        <p:txBody>
          <a:bodyPr/>
          <a:lstStyle/>
          <a:p>
            <a:r>
              <a:rPr lang="en-US" altLang="en-US"/>
              <a:t>Hematogenous tumor spread</a:t>
            </a:r>
          </a:p>
          <a:p>
            <a:pPr lvl="1"/>
            <a:r>
              <a:rPr lang="en-US" altLang="en-US"/>
              <a:t>Lungs, liver, bone, brain</a:t>
            </a:r>
          </a:p>
          <a:p>
            <a:r>
              <a:rPr lang="en-US" altLang="en-US"/>
              <a:t>Lymph node metastases outside the abdominopelvic region</a:t>
            </a:r>
          </a:p>
          <a:p>
            <a:r>
              <a:rPr lang="en-US" altLang="en-US"/>
              <a:t>10% of Wilms</a:t>
            </a:r>
          </a:p>
        </p:txBody>
      </p:sp>
      <p:sp>
        <p:nvSpPr>
          <p:cNvPr id="5" name="Rectangle 4"/>
          <p:cNvSpPr/>
          <p:nvPr/>
        </p:nvSpPr>
        <p:spPr>
          <a:xfrm>
            <a:off x="-16184" y="6534834"/>
            <a:ext cx="3107342" cy="307777"/>
          </a:xfrm>
          <a:prstGeom prst="rect">
            <a:avLst/>
          </a:prstGeom>
        </p:spPr>
        <p:txBody>
          <a:bodyPr wrap="square">
            <a:spAutoFit/>
          </a:bodyPr>
          <a:lstStyle/>
          <a:p>
            <a:r>
              <a:rPr lang="en-US" sz="1400" dirty="0"/>
              <a:t>Copyright © 2019 by ASPHO</a:t>
            </a:r>
          </a:p>
        </p:txBody>
      </p:sp>
      <p:sp>
        <p:nvSpPr>
          <p:cNvPr id="6" name="TextBox 5"/>
          <p:cNvSpPr txBox="1"/>
          <p:nvPr/>
        </p:nvSpPr>
        <p:spPr>
          <a:xfrm>
            <a:off x="3948913" y="6534834"/>
            <a:ext cx="3576680" cy="369332"/>
          </a:xfrm>
          <a:prstGeom prst="rect">
            <a:avLst/>
          </a:prstGeom>
          <a:noFill/>
        </p:spPr>
        <p:txBody>
          <a:bodyPr wrap="square" rtlCol="0">
            <a:spAutoFit/>
          </a:bodyPr>
          <a:lstStyle/>
          <a:p>
            <a:r>
              <a:rPr lang="en-US" i="1" dirty="0" smtClean="0"/>
              <a:t>Image courtesy of Susan Cohn</a:t>
            </a:r>
            <a:endParaRPr lang="en-US" i="1" dirty="0"/>
          </a:p>
        </p:txBody>
      </p:sp>
    </p:spTree>
    <p:extLst>
      <p:ext uri="{BB962C8B-B14F-4D97-AF65-F5344CB8AC3E}">
        <p14:creationId xmlns:p14="http://schemas.microsoft.com/office/powerpoint/2010/main" val="3870274625"/>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ext Box 3">
            <a:extLst>
              <a:ext uri="{FF2B5EF4-FFF2-40B4-BE49-F238E27FC236}">
                <a16:creationId xmlns:a16="http://schemas.microsoft.com/office/drawing/2014/main" xmlns="" id="{DD6CA388-B20F-114E-AA7F-E4B344910695}"/>
              </a:ext>
            </a:extLst>
          </p:cNvPr>
          <p:cNvSpPr txBox="1">
            <a:spLocks noChangeArrowheads="1"/>
          </p:cNvSpPr>
          <p:nvPr/>
        </p:nvSpPr>
        <p:spPr bwMode="auto">
          <a:xfrm>
            <a:off x="670908" y="473244"/>
            <a:ext cx="6976910" cy="6463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3600" dirty="0">
                <a:latin typeface="+mj-lt"/>
                <a:ea typeface="+mj-ea"/>
                <a:cs typeface="+mj-cs"/>
              </a:rPr>
              <a:t>Stage V: Bilateral Tumor Involvement</a:t>
            </a:r>
          </a:p>
        </p:txBody>
      </p:sp>
      <p:pic>
        <p:nvPicPr>
          <p:cNvPr id="105474" name="Picture 2" descr="jpg_bilateral wilms.jpg">
            <a:extLst>
              <a:ext uri="{FF2B5EF4-FFF2-40B4-BE49-F238E27FC236}">
                <a16:creationId xmlns:a16="http://schemas.microsoft.com/office/drawing/2014/main" xmlns="" id="{5238A817-B751-C341-8B63-66B43881013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139950"/>
            <a:ext cx="4160838"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Content Placeholder 5">
            <a:extLst>
              <a:ext uri="{FF2B5EF4-FFF2-40B4-BE49-F238E27FC236}">
                <a16:creationId xmlns:a16="http://schemas.microsoft.com/office/drawing/2014/main" xmlns="" id="{229D7FB8-FFBE-8B43-B1C4-8D9DF9C14CBD}"/>
              </a:ext>
            </a:extLst>
          </p:cNvPr>
          <p:cNvSpPr>
            <a:spLocks noGrp="1"/>
          </p:cNvSpPr>
          <p:nvPr>
            <p:ph sz="half" idx="2"/>
          </p:nvPr>
        </p:nvSpPr>
        <p:spPr>
          <a:xfrm>
            <a:off x="6324600" y="1798638"/>
            <a:ext cx="4038600" cy="4525962"/>
          </a:xfrm>
        </p:spPr>
        <p:txBody>
          <a:bodyPr/>
          <a:lstStyle/>
          <a:p>
            <a:r>
              <a:rPr lang="en-US" altLang="en-US"/>
              <a:t>5-10% of Wilms</a:t>
            </a:r>
          </a:p>
          <a:p>
            <a:r>
              <a:rPr lang="en-US" altLang="en-US"/>
              <a:t>More common with nephroblastomatosis or associated congenital malformations</a:t>
            </a:r>
          </a:p>
        </p:txBody>
      </p:sp>
      <p:sp>
        <p:nvSpPr>
          <p:cNvPr id="5" name="Rectangle 4"/>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3217255542"/>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a:extLst>
              <a:ext uri="{FF2B5EF4-FFF2-40B4-BE49-F238E27FC236}">
                <a16:creationId xmlns:a16="http://schemas.microsoft.com/office/drawing/2014/main" xmlns="" id="{9799B072-ED17-D74A-98AC-322DC1812CB9}"/>
              </a:ext>
            </a:extLst>
          </p:cNvPr>
          <p:cNvSpPr>
            <a:spLocks noGrp="1"/>
          </p:cNvSpPr>
          <p:nvPr>
            <p:ph type="title"/>
          </p:nvPr>
        </p:nvSpPr>
        <p:spPr/>
        <p:txBody>
          <a:bodyPr/>
          <a:lstStyle/>
          <a:p>
            <a:r>
              <a:rPr lang="en-US" altLang="en-US" sz="3600" dirty="0"/>
              <a:t>SIOP</a:t>
            </a:r>
            <a:r>
              <a:rPr lang="en-US" altLang="en-US" dirty="0"/>
              <a:t> </a:t>
            </a:r>
            <a:r>
              <a:rPr lang="en-US" altLang="en-US" sz="3600" dirty="0"/>
              <a:t>Staging: post-chemotherapy</a:t>
            </a:r>
          </a:p>
        </p:txBody>
      </p:sp>
      <p:graphicFrame>
        <p:nvGraphicFramePr>
          <p:cNvPr id="107522" name="Object 2">
            <a:extLst>
              <a:ext uri="{FF2B5EF4-FFF2-40B4-BE49-F238E27FC236}">
                <a16:creationId xmlns:a16="http://schemas.microsoft.com/office/drawing/2014/main" xmlns="" id="{FE9F6539-4BB5-9246-BB3D-5F4BCC3E3C00}"/>
              </a:ext>
            </a:extLst>
          </p:cNvPr>
          <p:cNvGraphicFramePr>
            <a:graphicFrameLocks noChangeAspect="1"/>
          </p:cNvGraphicFramePr>
          <p:nvPr>
            <p:extLst>
              <p:ext uri="{D42A27DB-BD31-4B8C-83A1-F6EECF244321}">
                <p14:modId xmlns:p14="http://schemas.microsoft.com/office/powerpoint/2010/main" val="1205514713"/>
              </p:ext>
            </p:extLst>
          </p:nvPr>
        </p:nvGraphicFramePr>
        <p:xfrm>
          <a:off x="986590" y="1339850"/>
          <a:ext cx="8229600" cy="5518150"/>
        </p:xfrm>
        <a:graphic>
          <a:graphicData uri="http://schemas.openxmlformats.org/presentationml/2006/ole">
            <mc:AlternateContent xmlns:mc="http://schemas.openxmlformats.org/markup-compatibility/2006">
              <mc:Choice xmlns:v="urn:schemas-microsoft-com:vml" Requires="v">
                <p:oleObj spid="_x0000_s93238" name="Document" r:id="rId3" imgW="2813050" imgH="1885950" progId="Word.Document.12">
                  <p:embed/>
                </p:oleObj>
              </mc:Choice>
              <mc:Fallback>
                <p:oleObj name="Document" r:id="rId3" imgW="2813050" imgH="1885950" progId="Word.Document.12">
                  <p:embed/>
                  <p:pic>
                    <p:nvPicPr>
                      <p:cNvPr id="107522" name="Object 2">
                        <a:extLst>
                          <a:ext uri="{FF2B5EF4-FFF2-40B4-BE49-F238E27FC236}">
                            <a16:creationId xmlns:a16="http://schemas.microsoft.com/office/drawing/2014/main" xmlns="" id="{FE9F6539-4BB5-9246-BB3D-5F4BCC3E3C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6590" y="1339850"/>
                        <a:ext cx="8229600" cy="551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614146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xmlns="" id="{1D92C283-8FEA-6F4F-8DCF-59926B230CBC}"/>
              </a:ext>
            </a:extLst>
          </p:cNvPr>
          <p:cNvSpPr>
            <a:spLocks noGrp="1"/>
          </p:cNvSpPr>
          <p:nvPr>
            <p:ph type="title"/>
          </p:nvPr>
        </p:nvSpPr>
        <p:spPr/>
        <p:txBody>
          <a:bodyPr vert="horz" lIns="91440" tIns="45720" rIns="91440" bIns="45720" rtlCol="0" anchor="ctr">
            <a:normAutofit/>
          </a:bodyPr>
          <a:lstStyle/>
          <a:p>
            <a:r>
              <a:rPr lang="en-US" altLang="en-US" sz="3600" dirty="0"/>
              <a:t>Somatic genetic profiles </a:t>
            </a:r>
          </a:p>
        </p:txBody>
      </p:sp>
      <p:sp>
        <p:nvSpPr>
          <p:cNvPr id="20482" name="Content Placeholder 2">
            <a:extLst>
              <a:ext uri="{FF2B5EF4-FFF2-40B4-BE49-F238E27FC236}">
                <a16:creationId xmlns:a16="http://schemas.microsoft.com/office/drawing/2014/main" xmlns="" id="{379CBF48-A05D-444A-9935-A024AA96F9C9}"/>
              </a:ext>
            </a:extLst>
          </p:cNvPr>
          <p:cNvSpPr>
            <a:spLocks noGrp="1"/>
          </p:cNvSpPr>
          <p:nvPr>
            <p:ph idx="1"/>
          </p:nvPr>
        </p:nvSpPr>
        <p:spPr>
          <a:xfrm>
            <a:off x="910384" y="1511969"/>
            <a:ext cx="9364583" cy="4525963"/>
          </a:xfrm>
        </p:spPr>
        <p:txBody>
          <a:bodyPr/>
          <a:lstStyle/>
          <a:p>
            <a:r>
              <a:rPr lang="en-US" altLang="en-US" dirty="0"/>
              <a:t>Two broad patterns of chromosomal changes </a:t>
            </a:r>
          </a:p>
          <a:p>
            <a:pPr lvl="1"/>
            <a:r>
              <a:rPr lang="en-US" altLang="en-US" dirty="0"/>
              <a:t>whole chromosomal gains, lack of structural changes and </a:t>
            </a:r>
            <a:r>
              <a:rPr lang="en-US" altLang="en-US" b="1" dirty="0" err="1"/>
              <a:t>hyperdipolid</a:t>
            </a:r>
            <a:r>
              <a:rPr lang="en-US" altLang="en-US" b="1" dirty="0"/>
              <a:t> DNA content </a:t>
            </a:r>
          </a:p>
          <a:p>
            <a:pPr lvl="1"/>
            <a:r>
              <a:rPr lang="en-US" altLang="en-US" dirty="0"/>
              <a:t>segmental chromosomal aberrations (SCAs) and </a:t>
            </a:r>
            <a:r>
              <a:rPr lang="en-US" altLang="en-US" b="1" dirty="0"/>
              <a:t>diploid DNA content </a:t>
            </a:r>
          </a:p>
          <a:p>
            <a:r>
              <a:rPr lang="en-US" altLang="en-US" dirty="0"/>
              <a:t>Tumors with whole chromosomal abnormalities are associated with an excellent outcome</a:t>
            </a:r>
          </a:p>
          <a:p>
            <a:r>
              <a:rPr lang="en-US" altLang="en-US" dirty="0"/>
              <a:t>Tumors with SCA/diploid have an inferior outcome</a:t>
            </a:r>
          </a:p>
          <a:p>
            <a:pPr lvl="1"/>
            <a:r>
              <a:rPr lang="en-US" altLang="en-US" dirty="0"/>
              <a:t>Hypothesized to result from altered telomere lengthening </a:t>
            </a: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315961905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Renal Tumors</a:t>
            </a:r>
          </a:p>
        </p:txBody>
      </p:sp>
      <p:sp>
        <p:nvSpPr>
          <p:cNvPr id="3" name="Content Placeholder 2"/>
          <p:cNvSpPr>
            <a:spLocks noGrp="1"/>
          </p:cNvSpPr>
          <p:nvPr>
            <p:ph idx="1"/>
          </p:nvPr>
        </p:nvSpPr>
        <p:spPr/>
        <p:txBody>
          <a:bodyPr/>
          <a:lstStyle/>
          <a:p>
            <a:pPr marL="514350" indent="-514350">
              <a:buFont typeface="+mj-lt"/>
              <a:buAutoNum type="arabicPeriod"/>
            </a:pPr>
            <a:r>
              <a:rPr lang="en-US" dirty="0">
                <a:solidFill>
                  <a:schemeClr val="accent1">
                    <a:lumMod val="20000"/>
                    <a:lumOff val="80000"/>
                  </a:schemeClr>
                </a:solidFill>
              </a:rPr>
              <a:t>Basic Science and Pathophysiology</a:t>
            </a:r>
          </a:p>
          <a:p>
            <a:pPr marL="514350" indent="-514350">
              <a:buFont typeface="+mj-lt"/>
              <a:buAutoNum type="arabicPeriod"/>
            </a:pPr>
            <a:r>
              <a:rPr lang="en-US" dirty="0">
                <a:solidFill>
                  <a:schemeClr val="accent1">
                    <a:lumMod val="20000"/>
                    <a:lumOff val="80000"/>
                  </a:schemeClr>
                </a:solidFill>
              </a:rPr>
              <a:t>Epidemiology and Risk Assessment</a:t>
            </a:r>
          </a:p>
          <a:p>
            <a:pPr marL="514350" indent="-514350">
              <a:buFont typeface="+mj-lt"/>
              <a:buAutoNum type="arabicPeriod"/>
            </a:pPr>
            <a:r>
              <a:rPr lang="en-US" dirty="0">
                <a:solidFill>
                  <a:schemeClr val="accent1">
                    <a:lumMod val="20000"/>
                    <a:lumOff val="80000"/>
                  </a:schemeClr>
                </a:solidFill>
              </a:rPr>
              <a:t>Diagnosis</a:t>
            </a:r>
          </a:p>
          <a:p>
            <a:pPr marL="514350" indent="-514350">
              <a:buFont typeface="+mj-lt"/>
              <a:buAutoNum type="arabicPeriod"/>
            </a:pPr>
            <a:r>
              <a:rPr lang="en-US" dirty="0"/>
              <a:t>Management and Treatment</a:t>
            </a: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7333262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a:extLst>
              <a:ext uri="{FF2B5EF4-FFF2-40B4-BE49-F238E27FC236}">
                <a16:creationId xmlns:a16="http://schemas.microsoft.com/office/drawing/2014/main" xmlns="" id="{AFDFC9CF-BADE-B04C-A77F-72C5FC0A434C}"/>
              </a:ext>
            </a:extLst>
          </p:cNvPr>
          <p:cNvSpPr>
            <a:spLocks noGrp="1" noChangeArrowheads="1"/>
          </p:cNvSpPr>
          <p:nvPr>
            <p:ph type="title"/>
          </p:nvPr>
        </p:nvSpPr>
        <p:spPr>
          <a:xfrm>
            <a:off x="657726" y="200027"/>
            <a:ext cx="7645400" cy="1143000"/>
          </a:xfrm>
        </p:spPr>
        <p:txBody>
          <a:bodyPr vert="horz" lIns="90488" tIns="44450" rIns="90488" bIns="44450" rtlCol="0" anchor="b">
            <a:normAutofit/>
          </a:bodyPr>
          <a:lstStyle/>
          <a:p>
            <a:pPr algn="l"/>
            <a:r>
              <a:rPr lang="en-US" altLang="en-US" sz="3600" dirty="0"/>
              <a:t>Evolution of Wilms Tumor Therapy</a:t>
            </a:r>
          </a:p>
        </p:txBody>
      </p:sp>
      <p:graphicFrame>
        <p:nvGraphicFramePr>
          <p:cNvPr id="108546" name="Object 3">
            <a:extLst>
              <a:ext uri="{FF2B5EF4-FFF2-40B4-BE49-F238E27FC236}">
                <a16:creationId xmlns:a16="http://schemas.microsoft.com/office/drawing/2014/main" xmlns="" id="{D96160CF-B600-C54F-9C37-AFD0ABA81624}"/>
              </a:ext>
            </a:extLst>
          </p:cNvPr>
          <p:cNvGraphicFramePr>
            <a:graphicFrameLocks noChangeAspect="1"/>
          </p:cNvGraphicFramePr>
          <p:nvPr/>
        </p:nvGraphicFramePr>
        <p:xfrm>
          <a:off x="3124201" y="1449389"/>
          <a:ext cx="6016625" cy="4446587"/>
        </p:xfrm>
        <a:graphic>
          <a:graphicData uri="http://schemas.openxmlformats.org/presentationml/2006/ole">
            <mc:AlternateContent xmlns:mc="http://schemas.openxmlformats.org/markup-compatibility/2006">
              <mc:Choice xmlns:v="urn:schemas-microsoft-com:vml" Requires="v">
                <p:oleObj spid="_x0000_s95286" name="Chart" r:id="rId4" imgW="3308350" imgH="2222500" progId="MSGraph.Chart.8">
                  <p:embed followColorScheme="full"/>
                </p:oleObj>
              </mc:Choice>
              <mc:Fallback>
                <p:oleObj name="Chart" r:id="rId4" imgW="3308350" imgH="2222500" progId="MSGraph.Chart.8">
                  <p:embed followColorScheme="full"/>
                  <p:pic>
                    <p:nvPicPr>
                      <p:cNvPr id="108546" name="Object 3">
                        <a:extLst>
                          <a:ext uri="{FF2B5EF4-FFF2-40B4-BE49-F238E27FC236}">
                            <a16:creationId xmlns:a16="http://schemas.microsoft.com/office/drawing/2014/main" xmlns="" id="{D96160CF-B600-C54F-9C37-AFD0ABA816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1" y="1449389"/>
                        <a:ext cx="6016625" cy="444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8547" name="Text Box 4">
            <a:extLst>
              <a:ext uri="{FF2B5EF4-FFF2-40B4-BE49-F238E27FC236}">
                <a16:creationId xmlns:a16="http://schemas.microsoft.com/office/drawing/2014/main" xmlns="" id="{1CE9484C-EF14-5C42-BF08-A7067AC1212E}"/>
              </a:ext>
            </a:extLst>
          </p:cNvPr>
          <p:cNvSpPr txBox="1">
            <a:spLocks noChangeArrowheads="1"/>
          </p:cNvSpPr>
          <p:nvPr/>
        </p:nvSpPr>
        <p:spPr bwMode="auto">
          <a:xfrm>
            <a:off x="3733800" y="5927725"/>
            <a:ext cx="1125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2000" b="1">
                <a:solidFill>
                  <a:schemeClr val="tx2"/>
                </a:solidFill>
                <a:latin typeface="Arial" panose="020B0604020202020204" pitchFamily="34" charset="0"/>
              </a:rPr>
              <a:t>surgery</a:t>
            </a:r>
            <a:endParaRPr lang="en-US" altLang="en-US" sz="4400">
              <a:solidFill>
                <a:schemeClr val="tx2"/>
              </a:solidFill>
              <a:latin typeface="Arial" panose="020B0604020202020204" pitchFamily="34" charset="0"/>
            </a:endParaRPr>
          </a:p>
        </p:txBody>
      </p:sp>
      <p:sp>
        <p:nvSpPr>
          <p:cNvPr id="108548" name="Text Box 5">
            <a:extLst>
              <a:ext uri="{FF2B5EF4-FFF2-40B4-BE49-F238E27FC236}">
                <a16:creationId xmlns:a16="http://schemas.microsoft.com/office/drawing/2014/main" xmlns="" id="{ABC2F1FA-A764-254E-B6F9-90D531E09756}"/>
              </a:ext>
            </a:extLst>
          </p:cNvPr>
          <p:cNvSpPr txBox="1">
            <a:spLocks noChangeArrowheads="1"/>
          </p:cNvSpPr>
          <p:nvPr/>
        </p:nvSpPr>
        <p:spPr bwMode="auto">
          <a:xfrm>
            <a:off x="4876800" y="6172200"/>
            <a:ext cx="698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2000" b="1">
                <a:solidFill>
                  <a:schemeClr val="tx2"/>
                </a:solidFill>
                <a:latin typeface="Arial" panose="020B0604020202020204" pitchFamily="34" charset="0"/>
              </a:rPr>
              <a:t>XRT</a:t>
            </a:r>
            <a:endParaRPr lang="en-US" altLang="en-US" sz="4400">
              <a:solidFill>
                <a:schemeClr val="tx2"/>
              </a:solidFill>
              <a:latin typeface="Arial" panose="020B0604020202020204" pitchFamily="34" charset="0"/>
            </a:endParaRPr>
          </a:p>
        </p:txBody>
      </p:sp>
      <p:sp>
        <p:nvSpPr>
          <p:cNvPr id="108549" name="Text Box 6">
            <a:extLst>
              <a:ext uri="{FF2B5EF4-FFF2-40B4-BE49-F238E27FC236}">
                <a16:creationId xmlns:a16="http://schemas.microsoft.com/office/drawing/2014/main" xmlns="" id="{DEB29A7B-62CA-2041-B6EF-47F8802D85D4}"/>
              </a:ext>
            </a:extLst>
          </p:cNvPr>
          <p:cNvSpPr txBox="1">
            <a:spLocks noChangeArrowheads="1"/>
          </p:cNvSpPr>
          <p:nvPr/>
        </p:nvSpPr>
        <p:spPr bwMode="auto">
          <a:xfrm>
            <a:off x="5638800" y="6461125"/>
            <a:ext cx="10112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2000" b="1">
                <a:solidFill>
                  <a:schemeClr val="tx2"/>
                </a:solidFill>
                <a:latin typeface="Arial" panose="020B0604020202020204" pitchFamily="34" charset="0"/>
              </a:rPr>
              <a:t>chemo</a:t>
            </a:r>
            <a:endParaRPr lang="en-US" altLang="en-US" sz="4400">
              <a:solidFill>
                <a:schemeClr val="tx2"/>
              </a:solidFill>
              <a:latin typeface="Arial" panose="020B0604020202020204" pitchFamily="34" charset="0"/>
            </a:endParaRPr>
          </a:p>
        </p:txBody>
      </p:sp>
      <p:sp>
        <p:nvSpPr>
          <p:cNvPr id="108550" name="Line 7">
            <a:extLst>
              <a:ext uri="{FF2B5EF4-FFF2-40B4-BE49-F238E27FC236}">
                <a16:creationId xmlns:a16="http://schemas.microsoft.com/office/drawing/2014/main" xmlns="" id="{5CB742E5-02E9-5246-9A65-506781DAF3D4}"/>
              </a:ext>
            </a:extLst>
          </p:cNvPr>
          <p:cNvSpPr>
            <a:spLocks noChangeShapeType="1"/>
          </p:cNvSpPr>
          <p:nvPr/>
        </p:nvSpPr>
        <p:spPr bwMode="auto">
          <a:xfrm>
            <a:off x="4876800" y="6156326"/>
            <a:ext cx="4191000" cy="15875"/>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551" name="Line 8">
            <a:extLst>
              <a:ext uri="{FF2B5EF4-FFF2-40B4-BE49-F238E27FC236}">
                <a16:creationId xmlns:a16="http://schemas.microsoft.com/office/drawing/2014/main" xmlns="" id="{45DD7666-9D1F-F24C-B69F-CBAE99AC489C}"/>
              </a:ext>
            </a:extLst>
          </p:cNvPr>
          <p:cNvSpPr>
            <a:spLocks noChangeShapeType="1"/>
          </p:cNvSpPr>
          <p:nvPr/>
        </p:nvSpPr>
        <p:spPr bwMode="auto">
          <a:xfrm flipV="1">
            <a:off x="5486400" y="6400800"/>
            <a:ext cx="3657600" cy="0"/>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552" name="Text Box 9">
            <a:extLst>
              <a:ext uri="{FF2B5EF4-FFF2-40B4-BE49-F238E27FC236}">
                <a16:creationId xmlns:a16="http://schemas.microsoft.com/office/drawing/2014/main" xmlns="" id="{A2DC462E-EF5B-054A-9C0D-6C3C1353C2DB}"/>
              </a:ext>
            </a:extLst>
          </p:cNvPr>
          <p:cNvSpPr txBox="1">
            <a:spLocks noChangeArrowheads="1"/>
          </p:cNvSpPr>
          <p:nvPr/>
        </p:nvSpPr>
        <p:spPr bwMode="auto">
          <a:xfrm rot="16200000">
            <a:off x="1728788" y="3494088"/>
            <a:ext cx="1905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a:r>
              <a:rPr lang="en-US" altLang="en-US" sz="2000" b="1">
                <a:solidFill>
                  <a:schemeClr val="tx2"/>
                </a:solidFill>
                <a:latin typeface="Arial" panose="020B0604020202020204" pitchFamily="34" charset="0"/>
              </a:rPr>
              <a:t>Survival %</a:t>
            </a:r>
          </a:p>
          <a:p>
            <a:pPr algn="ctr"/>
            <a:r>
              <a:rPr lang="en-US" altLang="en-US" sz="2000" b="1">
                <a:solidFill>
                  <a:schemeClr val="tx2"/>
                </a:solidFill>
                <a:latin typeface="Arial" panose="020B0604020202020204" pitchFamily="34" charset="0"/>
              </a:rPr>
              <a:t>(approximate)</a:t>
            </a:r>
            <a:endParaRPr lang="en-US" altLang="en-US" sz="4400">
              <a:solidFill>
                <a:schemeClr val="tx2"/>
              </a:solidFill>
              <a:latin typeface="Arial" panose="020B0604020202020204" pitchFamily="34" charset="0"/>
            </a:endParaRPr>
          </a:p>
        </p:txBody>
      </p:sp>
      <p:sp>
        <p:nvSpPr>
          <p:cNvPr id="108553" name="Line 10">
            <a:extLst>
              <a:ext uri="{FF2B5EF4-FFF2-40B4-BE49-F238E27FC236}">
                <a16:creationId xmlns:a16="http://schemas.microsoft.com/office/drawing/2014/main" xmlns="" id="{BBC096FB-C908-5741-9F37-32D2ECFADEF2}"/>
              </a:ext>
            </a:extLst>
          </p:cNvPr>
          <p:cNvSpPr>
            <a:spLocks noChangeShapeType="1"/>
          </p:cNvSpPr>
          <p:nvPr/>
        </p:nvSpPr>
        <p:spPr bwMode="auto">
          <a:xfrm>
            <a:off x="6629400" y="6659563"/>
            <a:ext cx="2514600" cy="0"/>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8554" name="Line 11">
            <a:extLst>
              <a:ext uri="{FF2B5EF4-FFF2-40B4-BE49-F238E27FC236}">
                <a16:creationId xmlns:a16="http://schemas.microsoft.com/office/drawing/2014/main" xmlns="" id="{516DA2FE-C920-F646-ACB5-854A46EBDDC2}"/>
              </a:ext>
            </a:extLst>
          </p:cNvPr>
          <p:cNvSpPr>
            <a:spLocks noChangeShapeType="1"/>
          </p:cNvSpPr>
          <p:nvPr/>
        </p:nvSpPr>
        <p:spPr bwMode="auto">
          <a:xfrm flipV="1">
            <a:off x="6705600" y="1905000"/>
            <a:ext cx="0" cy="3429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55" name="Text Box 12">
            <a:extLst>
              <a:ext uri="{FF2B5EF4-FFF2-40B4-BE49-F238E27FC236}">
                <a16:creationId xmlns:a16="http://schemas.microsoft.com/office/drawing/2014/main" xmlns="" id="{15FEA8D6-7252-7B4A-9B42-970C7B157CEB}"/>
              </a:ext>
            </a:extLst>
          </p:cNvPr>
          <p:cNvSpPr txBox="1">
            <a:spLocks noChangeArrowheads="1"/>
          </p:cNvSpPr>
          <p:nvPr/>
        </p:nvSpPr>
        <p:spPr bwMode="auto">
          <a:xfrm>
            <a:off x="5562600" y="5791200"/>
            <a:ext cx="1822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2000" b="1">
                <a:latin typeface="Arial" panose="020B0604020202020204" pitchFamily="34" charset="0"/>
              </a:rPr>
              <a:t>NWTSG/SIOP</a:t>
            </a:r>
          </a:p>
        </p:txBody>
      </p:sp>
      <p:sp>
        <p:nvSpPr>
          <p:cNvPr id="108556" name="Line 13">
            <a:extLst>
              <a:ext uri="{FF2B5EF4-FFF2-40B4-BE49-F238E27FC236}">
                <a16:creationId xmlns:a16="http://schemas.microsoft.com/office/drawing/2014/main" xmlns="" id="{08CB422A-2C14-7A4E-964E-DBCE6EFD92E2}"/>
              </a:ext>
            </a:extLst>
          </p:cNvPr>
          <p:cNvSpPr>
            <a:spLocks noChangeShapeType="1"/>
          </p:cNvSpPr>
          <p:nvPr/>
        </p:nvSpPr>
        <p:spPr bwMode="auto">
          <a:xfrm flipV="1">
            <a:off x="7391400" y="5943600"/>
            <a:ext cx="1524000" cy="0"/>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 name="Rectangle 1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142305600"/>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j0300840">
            <a:extLst>
              <a:ext uri="{FF2B5EF4-FFF2-40B4-BE49-F238E27FC236}">
                <a16:creationId xmlns:a16="http://schemas.microsoft.com/office/drawing/2014/main" xmlns="" id="{80F8FBA4-1F91-8540-8E25-A834427F14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4538" y="1447801"/>
            <a:ext cx="4157662" cy="350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0051" name="Text Box 3">
            <a:extLst>
              <a:ext uri="{FF2B5EF4-FFF2-40B4-BE49-F238E27FC236}">
                <a16:creationId xmlns:a16="http://schemas.microsoft.com/office/drawing/2014/main" xmlns="" id="{30EC5262-AF53-6F49-BFF8-1E455C010D74}"/>
              </a:ext>
            </a:extLst>
          </p:cNvPr>
          <p:cNvSpPr txBox="1">
            <a:spLocks noChangeArrowheads="1"/>
          </p:cNvSpPr>
          <p:nvPr/>
        </p:nvSpPr>
        <p:spPr bwMode="auto">
          <a:xfrm>
            <a:off x="5588000" y="4800601"/>
            <a:ext cx="1651000" cy="646113"/>
          </a:xfrm>
          <a:prstGeom prst="rect">
            <a:avLst/>
          </a:prstGeom>
          <a:noFill/>
          <a:ln w="12700">
            <a:noFill/>
            <a:miter lim="800000"/>
            <a:headEnd/>
            <a:tailEnd/>
          </a:ln>
          <a:effectLst/>
        </p:spPr>
        <p:txBody>
          <a:bodyPr wrap="none">
            <a:spAutoFit/>
          </a:bodyPr>
          <a:lstStyle/>
          <a:p>
            <a:pPr eaLnBrk="0" hangingPunct="0">
              <a:defRPr/>
            </a:pPr>
            <a:r>
              <a:rPr lang="en-US" sz="3600" dirty="0">
                <a:ea typeface="ＭＳ Ｐゴシック" charset="0"/>
                <a:cs typeface="ＭＳ Ｐゴシック" charset="0"/>
              </a:rPr>
              <a:t>Survival</a:t>
            </a:r>
          </a:p>
        </p:txBody>
      </p:sp>
      <p:sp>
        <p:nvSpPr>
          <p:cNvPr id="770052" name="Text Box 4">
            <a:extLst>
              <a:ext uri="{FF2B5EF4-FFF2-40B4-BE49-F238E27FC236}">
                <a16:creationId xmlns:a16="http://schemas.microsoft.com/office/drawing/2014/main" xmlns="" id="{A4BBB46C-F207-874B-972A-B2277EB44B99}"/>
              </a:ext>
            </a:extLst>
          </p:cNvPr>
          <p:cNvSpPr txBox="1">
            <a:spLocks noChangeArrowheads="1"/>
          </p:cNvSpPr>
          <p:nvPr/>
        </p:nvSpPr>
        <p:spPr bwMode="auto">
          <a:xfrm>
            <a:off x="8285163" y="5257801"/>
            <a:ext cx="1624012" cy="646113"/>
          </a:xfrm>
          <a:prstGeom prst="rect">
            <a:avLst/>
          </a:prstGeom>
          <a:noFill/>
          <a:ln w="12700">
            <a:noFill/>
            <a:miter lim="800000"/>
            <a:headEnd/>
            <a:tailEnd/>
          </a:ln>
          <a:effectLst/>
        </p:spPr>
        <p:txBody>
          <a:bodyPr wrap="none">
            <a:spAutoFit/>
          </a:bodyPr>
          <a:lstStyle/>
          <a:p>
            <a:pPr eaLnBrk="0" hangingPunct="0">
              <a:defRPr/>
            </a:pPr>
            <a:r>
              <a:rPr lang="en-US" sz="3600" dirty="0">
                <a:ea typeface="ＭＳ Ｐゴシック" charset="0"/>
                <a:cs typeface="ＭＳ Ｐゴシック" charset="0"/>
              </a:rPr>
              <a:t>Toxicity</a:t>
            </a:r>
          </a:p>
        </p:txBody>
      </p:sp>
      <p:sp>
        <p:nvSpPr>
          <p:cNvPr id="110596" name="Title 1">
            <a:extLst>
              <a:ext uri="{FF2B5EF4-FFF2-40B4-BE49-F238E27FC236}">
                <a16:creationId xmlns:a16="http://schemas.microsoft.com/office/drawing/2014/main" xmlns="" id="{89D2BBF2-53F5-A74E-8426-11D4BF6F362E}"/>
              </a:ext>
            </a:extLst>
          </p:cNvPr>
          <p:cNvSpPr>
            <a:spLocks noGrp="1"/>
          </p:cNvSpPr>
          <p:nvPr>
            <p:ph type="title"/>
          </p:nvPr>
        </p:nvSpPr>
        <p:spPr/>
        <p:txBody>
          <a:bodyPr>
            <a:normAutofit/>
          </a:bodyPr>
          <a:lstStyle/>
          <a:p>
            <a:pPr algn="l"/>
            <a:r>
              <a:rPr lang="en-US" altLang="en-US" sz="3600" dirty="0"/>
              <a:t>General Approach to Renal Tumor Therapy</a:t>
            </a:r>
          </a:p>
        </p:txBody>
      </p:sp>
      <p:sp>
        <p:nvSpPr>
          <p:cNvPr id="110597" name="Content Placeholder 2">
            <a:extLst>
              <a:ext uri="{FF2B5EF4-FFF2-40B4-BE49-F238E27FC236}">
                <a16:creationId xmlns:a16="http://schemas.microsoft.com/office/drawing/2014/main" xmlns="" id="{32345CC2-716F-6545-9AA7-469439526EB8}"/>
              </a:ext>
            </a:extLst>
          </p:cNvPr>
          <p:cNvSpPr>
            <a:spLocks noGrp="1"/>
          </p:cNvSpPr>
          <p:nvPr>
            <p:ph sz="half" idx="1"/>
          </p:nvPr>
        </p:nvSpPr>
        <p:spPr>
          <a:xfrm>
            <a:off x="729912" y="1832816"/>
            <a:ext cx="4419601" cy="3352800"/>
          </a:xfrm>
        </p:spPr>
        <p:txBody>
          <a:bodyPr>
            <a:normAutofit/>
          </a:bodyPr>
          <a:lstStyle/>
          <a:p>
            <a:r>
              <a:rPr lang="en-US" altLang="en-US" dirty="0"/>
              <a:t>Standard therapies established for majority of tumors (NWTS-5)</a:t>
            </a:r>
          </a:p>
          <a:p>
            <a:r>
              <a:rPr lang="en-US" altLang="en-US" dirty="0"/>
              <a:t>Initial nephrectomy followed by chemotherapy and, in some patients, radiation therapy</a:t>
            </a:r>
          </a:p>
        </p:txBody>
      </p:sp>
      <p:sp>
        <p:nvSpPr>
          <p:cNvPr id="7" name="Rectangle 6"/>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24825056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a:extLst>
              <a:ext uri="{FF2B5EF4-FFF2-40B4-BE49-F238E27FC236}">
                <a16:creationId xmlns:a16="http://schemas.microsoft.com/office/drawing/2014/main" xmlns="" id="{E5B5EBED-637D-A348-8EAB-D5F808A3B968}"/>
              </a:ext>
            </a:extLst>
          </p:cNvPr>
          <p:cNvSpPr>
            <a:spLocks noGrp="1" noChangeArrowheads="1"/>
          </p:cNvSpPr>
          <p:nvPr>
            <p:ph type="title"/>
          </p:nvPr>
        </p:nvSpPr>
        <p:spPr>
          <a:xfrm>
            <a:off x="505326" y="76200"/>
            <a:ext cx="9705474" cy="1143000"/>
          </a:xfrm>
        </p:spPr>
        <p:txBody>
          <a:bodyPr vert="horz" lIns="91440" tIns="45720" rIns="91440" bIns="45720" rtlCol="0" anchor="ctr">
            <a:normAutofit/>
          </a:bodyPr>
          <a:lstStyle/>
          <a:p>
            <a:r>
              <a:rPr lang="en-US" altLang="en-US" sz="3600" dirty="0"/>
              <a:t>Tailoring therapy according to prognostic factors</a:t>
            </a:r>
          </a:p>
        </p:txBody>
      </p:sp>
      <p:sp>
        <p:nvSpPr>
          <p:cNvPr id="128002" name="Content Placeholder 1">
            <a:extLst>
              <a:ext uri="{FF2B5EF4-FFF2-40B4-BE49-F238E27FC236}">
                <a16:creationId xmlns:a16="http://schemas.microsoft.com/office/drawing/2014/main" xmlns="" id="{465425D8-6372-CB4B-BDC6-8E079939EDEB}"/>
              </a:ext>
            </a:extLst>
          </p:cNvPr>
          <p:cNvSpPr>
            <a:spLocks noGrp="1"/>
          </p:cNvSpPr>
          <p:nvPr>
            <p:ph idx="1"/>
          </p:nvPr>
        </p:nvSpPr>
        <p:spPr>
          <a:xfrm>
            <a:off x="505326" y="1219200"/>
            <a:ext cx="8229600" cy="4525962"/>
          </a:xfrm>
        </p:spPr>
        <p:txBody>
          <a:bodyPr>
            <a:normAutofit/>
          </a:bodyPr>
          <a:lstStyle/>
          <a:p>
            <a:r>
              <a:rPr lang="en-US" altLang="en-US" dirty="0"/>
              <a:t>Stage: Renal sparing surgery </a:t>
            </a:r>
          </a:p>
          <a:p>
            <a:pPr lvl="1"/>
            <a:r>
              <a:rPr lang="en-US" altLang="en-US" dirty="0"/>
              <a:t>Stage V or diffuse hyperplastic perilobar </a:t>
            </a:r>
            <a:r>
              <a:rPr lang="en-US" altLang="en-US" dirty="0" err="1"/>
              <a:t>nephroblastomatosis</a:t>
            </a:r>
            <a:r>
              <a:rPr lang="en-US" altLang="en-US" dirty="0"/>
              <a:t> (DHPLN)</a:t>
            </a:r>
          </a:p>
          <a:p>
            <a:r>
              <a:rPr lang="en-US" altLang="en-US" dirty="0"/>
              <a:t>Genomic status</a:t>
            </a:r>
          </a:p>
          <a:p>
            <a:pPr lvl="1"/>
            <a:r>
              <a:rPr lang="en-US" altLang="en-US" dirty="0"/>
              <a:t>Increase chemotherapy for FH with combined LOH 16q/1p </a:t>
            </a:r>
          </a:p>
          <a:p>
            <a:r>
              <a:rPr lang="en-US" altLang="en-US" dirty="0"/>
              <a:t>Metastatic response rate (lung metastases)</a:t>
            </a:r>
          </a:p>
          <a:p>
            <a:pPr lvl="1"/>
            <a:r>
              <a:rPr lang="en-US" altLang="en-US" dirty="0"/>
              <a:t>Increase chemotherapy for slow response at </a:t>
            </a:r>
            <a:r>
              <a:rPr lang="en-US" altLang="en-US" dirty="0" err="1"/>
              <a:t>Wk</a:t>
            </a:r>
            <a:r>
              <a:rPr lang="en-US" altLang="en-US" dirty="0"/>
              <a:t> 6</a:t>
            </a:r>
          </a:p>
          <a:p>
            <a:r>
              <a:rPr lang="en-US" altLang="en-US" dirty="0"/>
              <a:t>Histology</a:t>
            </a:r>
          </a:p>
          <a:p>
            <a:pPr lvl="1"/>
            <a:r>
              <a:rPr lang="en-US" altLang="en-US" dirty="0"/>
              <a:t>Increase chemotherapy for anaplasia and unfavorable renal tumors</a:t>
            </a: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36769071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a:extLst>
              <a:ext uri="{FF2B5EF4-FFF2-40B4-BE49-F238E27FC236}">
                <a16:creationId xmlns:a16="http://schemas.microsoft.com/office/drawing/2014/main" xmlns="" id="{E32D75B9-70CB-3749-B47C-F33728FC1392}"/>
              </a:ext>
            </a:extLst>
          </p:cNvPr>
          <p:cNvSpPr>
            <a:spLocks noGrp="1"/>
          </p:cNvSpPr>
          <p:nvPr>
            <p:ph type="title"/>
          </p:nvPr>
        </p:nvSpPr>
        <p:spPr>
          <a:xfrm>
            <a:off x="453189" y="152400"/>
            <a:ext cx="9232232" cy="1143000"/>
          </a:xfrm>
        </p:spPr>
        <p:txBody>
          <a:bodyPr vert="horz" lIns="91440" tIns="45720" rIns="91440" bIns="45720" rtlCol="0" anchor="ctr">
            <a:normAutofit/>
          </a:bodyPr>
          <a:lstStyle/>
          <a:p>
            <a:r>
              <a:rPr lang="en-US" altLang="en-US" sz="3600" dirty="0"/>
              <a:t>Role of surgery in the treatment of renal tumors </a:t>
            </a:r>
          </a:p>
        </p:txBody>
      </p:sp>
      <p:sp>
        <p:nvSpPr>
          <p:cNvPr id="112642" name="Content Placeholder 2">
            <a:extLst>
              <a:ext uri="{FF2B5EF4-FFF2-40B4-BE49-F238E27FC236}">
                <a16:creationId xmlns:a16="http://schemas.microsoft.com/office/drawing/2014/main" xmlns="" id="{8D677CE9-C59F-0C46-8FBC-CEC7CD81E35F}"/>
              </a:ext>
            </a:extLst>
          </p:cNvPr>
          <p:cNvSpPr>
            <a:spLocks noGrp="1"/>
          </p:cNvSpPr>
          <p:nvPr>
            <p:ph idx="1"/>
          </p:nvPr>
        </p:nvSpPr>
        <p:spPr>
          <a:xfrm>
            <a:off x="601578" y="1311442"/>
            <a:ext cx="8229600" cy="4525963"/>
          </a:xfrm>
        </p:spPr>
        <p:txBody>
          <a:bodyPr/>
          <a:lstStyle/>
          <a:p>
            <a:r>
              <a:rPr lang="en-US" altLang="en-US" dirty="0"/>
              <a:t>Radical nephrectomy with lymph node sampling</a:t>
            </a:r>
          </a:p>
          <a:p>
            <a:pPr lvl="1"/>
            <a:r>
              <a:rPr lang="en-US" altLang="en-US" dirty="0"/>
              <a:t>Avoid tumor rupture and assess tumor extent</a:t>
            </a:r>
          </a:p>
          <a:p>
            <a:pPr lvl="1"/>
            <a:r>
              <a:rPr lang="en-US" altLang="en-US" dirty="0"/>
              <a:t>Hilar and periaortic lymph node sampling is appropriate even if the nodes appear normal</a:t>
            </a:r>
          </a:p>
          <a:p>
            <a:pPr lvl="1"/>
            <a:r>
              <a:rPr lang="en-US" altLang="en-US" dirty="0"/>
              <a:t>Routine exploration of the contralateral kidney is not necessary</a:t>
            </a:r>
          </a:p>
          <a:p>
            <a:pPr lvl="1"/>
            <a:r>
              <a:rPr lang="en-US" altLang="en-US" dirty="0"/>
              <a:t>The presence of gross hematuria, nonfunctioning kidney, or hydronephrosis suggests the tumor may extend into the ureter, and cystoscopy is recommended with </a:t>
            </a:r>
            <a:r>
              <a:rPr lang="en-US" altLang="en-US" dirty="0" err="1"/>
              <a:t>en</a:t>
            </a:r>
            <a:r>
              <a:rPr lang="en-US" altLang="en-US" dirty="0"/>
              <a:t> bloc resection if involved</a:t>
            </a: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11341847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a:extLst>
              <a:ext uri="{FF2B5EF4-FFF2-40B4-BE49-F238E27FC236}">
                <a16:creationId xmlns:a16="http://schemas.microsoft.com/office/drawing/2014/main" xmlns="" id="{EB2AEF9B-E203-DF48-9130-CC6106C2BF0B}"/>
              </a:ext>
            </a:extLst>
          </p:cNvPr>
          <p:cNvSpPr>
            <a:spLocks noGrp="1"/>
          </p:cNvSpPr>
          <p:nvPr>
            <p:ph type="title"/>
          </p:nvPr>
        </p:nvSpPr>
        <p:spPr>
          <a:xfrm>
            <a:off x="637674" y="365125"/>
            <a:ext cx="10716126" cy="1325563"/>
          </a:xfrm>
        </p:spPr>
        <p:txBody>
          <a:bodyPr vert="horz" lIns="91440" tIns="45720" rIns="91440" bIns="45720" rtlCol="0" anchor="ctr">
            <a:normAutofit/>
          </a:bodyPr>
          <a:lstStyle/>
          <a:p>
            <a:r>
              <a:rPr lang="en-US" altLang="en-US" sz="3600" dirty="0"/>
              <a:t>Role of surgery in the treatment of renal tumors </a:t>
            </a:r>
          </a:p>
        </p:txBody>
      </p:sp>
      <p:sp>
        <p:nvSpPr>
          <p:cNvPr id="113666" name="Content Placeholder 2">
            <a:extLst>
              <a:ext uri="{FF2B5EF4-FFF2-40B4-BE49-F238E27FC236}">
                <a16:creationId xmlns:a16="http://schemas.microsoft.com/office/drawing/2014/main" xmlns="" id="{6F9EAC62-33BC-9248-B1E2-3FD9D8E016ED}"/>
              </a:ext>
            </a:extLst>
          </p:cNvPr>
          <p:cNvSpPr>
            <a:spLocks noGrp="1"/>
          </p:cNvSpPr>
          <p:nvPr>
            <p:ph idx="1"/>
          </p:nvPr>
        </p:nvSpPr>
        <p:spPr>
          <a:xfrm>
            <a:off x="838200" y="1825625"/>
            <a:ext cx="9725526" cy="4351338"/>
          </a:xfrm>
        </p:spPr>
        <p:txBody>
          <a:bodyPr/>
          <a:lstStyle/>
          <a:p>
            <a:r>
              <a:rPr lang="en-US" altLang="en-US" dirty="0"/>
              <a:t>Renal sparing surgery should be considered:</a:t>
            </a:r>
          </a:p>
          <a:p>
            <a:pPr lvl="1"/>
            <a:r>
              <a:rPr lang="en-US" altLang="en-US" dirty="0"/>
              <a:t>Solitary functioning kidney</a:t>
            </a:r>
          </a:p>
          <a:p>
            <a:pPr lvl="1"/>
            <a:r>
              <a:rPr lang="en-US" altLang="en-US" dirty="0"/>
              <a:t>Horseshoe kidney</a:t>
            </a:r>
          </a:p>
          <a:p>
            <a:pPr lvl="1"/>
            <a:r>
              <a:rPr lang="en-US" altLang="en-US" dirty="0"/>
              <a:t>Predisposition to bilateral tumors</a:t>
            </a:r>
          </a:p>
          <a:p>
            <a:pPr lvl="1"/>
            <a:r>
              <a:rPr lang="en-US" altLang="en-US" dirty="0"/>
              <a:t>Bilateral Wilms</a:t>
            </a: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114642460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le 1">
            <a:extLst>
              <a:ext uri="{FF2B5EF4-FFF2-40B4-BE49-F238E27FC236}">
                <a16:creationId xmlns:a16="http://schemas.microsoft.com/office/drawing/2014/main" xmlns="" id="{011EA42E-6A4C-AD48-AB0F-4AF2B248E67F}"/>
              </a:ext>
            </a:extLst>
          </p:cNvPr>
          <p:cNvSpPr>
            <a:spLocks noGrp="1"/>
          </p:cNvSpPr>
          <p:nvPr>
            <p:ph type="title"/>
          </p:nvPr>
        </p:nvSpPr>
        <p:spPr>
          <a:xfrm>
            <a:off x="577516" y="365125"/>
            <a:ext cx="10776284" cy="1325563"/>
          </a:xfrm>
        </p:spPr>
        <p:txBody>
          <a:bodyPr vert="horz" lIns="91440" tIns="45720" rIns="91440" bIns="45720" rtlCol="0" anchor="ctr">
            <a:normAutofit/>
          </a:bodyPr>
          <a:lstStyle/>
          <a:p>
            <a:r>
              <a:rPr lang="en-US" altLang="en-US" sz="3600" dirty="0"/>
              <a:t>Role of irradiation in the treatment of renal tumors</a:t>
            </a:r>
          </a:p>
        </p:txBody>
      </p:sp>
      <p:sp>
        <p:nvSpPr>
          <p:cNvPr id="114690" name="Content Placeholder 2">
            <a:extLst>
              <a:ext uri="{FF2B5EF4-FFF2-40B4-BE49-F238E27FC236}">
                <a16:creationId xmlns:a16="http://schemas.microsoft.com/office/drawing/2014/main" xmlns="" id="{A50678B5-3772-9842-86A4-AC32B838DB06}"/>
              </a:ext>
            </a:extLst>
          </p:cNvPr>
          <p:cNvSpPr>
            <a:spLocks noGrp="1"/>
          </p:cNvSpPr>
          <p:nvPr>
            <p:ph idx="1"/>
          </p:nvPr>
        </p:nvSpPr>
        <p:spPr>
          <a:xfrm>
            <a:off x="838199" y="1568117"/>
            <a:ext cx="9665369" cy="4525963"/>
          </a:xfrm>
        </p:spPr>
        <p:txBody>
          <a:bodyPr>
            <a:normAutofit/>
          </a:bodyPr>
          <a:lstStyle/>
          <a:p>
            <a:r>
              <a:rPr lang="en-US" altLang="en-US" dirty="0"/>
              <a:t>Post-operative flank irradiation to tumor bed (1080cGy)</a:t>
            </a:r>
          </a:p>
          <a:p>
            <a:pPr lvl="1"/>
            <a:r>
              <a:rPr lang="en-US" altLang="en-US" dirty="0"/>
              <a:t>Stage III, Stage IV</a:t>
            </a:r>
          </a:p>
          <a:p>
            <a:pPr lvl="1"/>
            <a:r>
              <a:rPr lang="en-US" altLang="en-US" dirty="0"/>
              <a:t>Focal or Diffuse Anaplasia</a:t>
            </a:r>
          </a:p>
          <a:p>
            <a:pPr lvl="1"/>
            <a:r>
              <a:rPr lang="en-US" altLang="en-US" dirty="0"/>
              <a:t>Clear Cell Sarcoma - All stages</a:t>
            </a:r>
          </a:p>
          <a:p>
            <a:pPr lvl="1"/>
            <a:r>
              <a:rPr lang="en-US" altLang="en-US" dirty="0"/>
              <a:t>Rhabdoid Tumor – All stages</a:t>
            </a:r>
          </a:p>
          <a:p>
            <a:r>
              <a:rPr lang="en-US" altLang="en-US" dirty="0"/>
              <a:t>Whole abdomen irradiation if spill outside of tumor bed</a:t>
            </a:r>
          </a:p>
          <a:p>
            <a:r>
              <a:rPr lang="en-US" altLang="en-US" dirty="0"/>
              <a:t>Whole lung irradiation for lung metastases</a:t>
            </a:r>
          </a:p>
          <a:p>
            <a:pPr lvl="1"/>
            <a:r>
              <a:rPr lang="en-US" altLang="en-US" dirty="0"/>
              <a:t>Eliminate if full response by 6 weeks</a:t>
            </a:r>
          </a:p>
          <a:p>
            <a:r>
              <a:rPr lang="en-US" altLang="en-US" dirty="0"/>
              <a:t>Limited role of radiation therapy in renal cell carcinoma</a:t>
            </a:r>
          </a:p>
          <a:p>
            <a:pPr lvl="1"/>
            <a:endParaRPr lang="en-US" altLang="en-US" dirty="0"/>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20615648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a:extLst>
              <a:ext uri="{FF2B5EF4-FFF2-40B4-BE49-F238E27FC236}">
                <a16:creationId xmlns:a16="http://schemas.microsoft.com/office/drawing/2014/main" xmlns="" id="{0DDAE031-BAF5-214D-BD07-4C75127A7B1C}"/>
              </a:ext>
            </a:extLst>
          </p:cNvPr>
          <p:cNvSpPr>
            <a:spLocks noGrp="1"/>
          </p:cNvSpPr>
          <p:nvPr>
            <p:ph type="title"/>
          </p:nvPr>
        </p:nvSpPr>
        <p:spPr>
          <a:xfrm>
            <a:off x="541421" y="365125"/>
            <a:ext cx="10812379" cy="1325563"/>
          </a:xfrm>
        </p:spPr>
        <p:txBody>
          <a:bodyPr vert="horz" lIns="91440" tIns="45720" rIns="91440" bIns="45720" rtlCol="0" anchor="ctr">
            <a:normAutofit/>
          </a:bodyPr>
          <a:lstStyle/>
          <a:p>
            <a:r>
              <a:rPr lang="en-US" altLang="en-US" sz="3600" dirty="0"/>
              <a:t>Role of chemotherapy in the treatment of renal tumors </a:t>
            </a:r>
          </a:p>
        </p:txBody>
      </p:sp>
      <p:sp>
        <p:nvSpPr>
          <p:cNvPr id="115714" name="Content Placeholder 2">
            <a:extLst>
              <a:ext uri="{FF2B5EF4-FFF2-40B4-BE49-F238E27FC236}">
                <a16:creationId xmlns:a16="http://schemas.microsoft.com/office/drawing/2014/main" xmlns="" id="{25B9E347-AF1D-794A-A02C-4A7471F8B1D2}"/>
              </a:ext>
            </a:extLst>
          </p:cNvPr>
          <p:cNvSpPr>
            <a:spLocks noGrp="1"/>
          </p:cNvSpPr>
          <p:nvPr>
            <p:ph idx="1"/>
          </p:nvPr>
        </p:nvSpPr>
        <p:spPr/>
        <p:txBody>
          <a:bodyPr/>
          <a:lstStyle/>
          <a:p>
            <a:r>
              <a:rPr lang="en-US" altLang="en-US" dirty="0"/>
              <a:t>Chemotherapy initiated after primary nephrectomy</a:t>
            </a:r>
          </a:p>
          <a:p>
            <a:pPr lvl="1"/>
            <a:r>
              <a:rPr lang="en-US" altLang="en-US" dirty="0"/>
              <a:t>Drugs and duration dependent on pathology, stage and tumor genetics</a:t>
            </a:r>
          </a:p>
          <a:p>
            <a:pPr lvl="1"/>
            <a:r>
              <a:rPr lang="en-US" altLang="en-US" dirty="0"/>
              <a:t>Vincristine, dactinomycin, doxorubicin mainstay agents</a:t>
            </a:r>
          </a:p>
          <a:p>
            <a:pPr lvl="1"/>
            <a:r>
              <a:rPr lang="en-US" altLang="en-US" dirty="0"/>
              <a:t>Additional agents added in settings of unfavorable prognosis</a:t>
            </a:r>
          </a:p>
          <a:p>
            <a:pPr lvl="2"/>
            <a:r>
              <a:rPr lang="en-US" altLang="en-US" dirty="0"/>
              <a:t>Cyclophosphamide, etoposide, carboplatin</a:t>
            </a:r>
          </a:p>
          <a:p>
            <a:r>
              <a:rPr lang="en-US" altLang="en-US" dirty="0"/>
              <a:t>Limited role in treatment of renal cell carcinoma</a:t>
            </a: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613550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1">
            <a:extLst>
              <a:ext uri="{FF2B5EF4-FFF2-40B4-BE49-F238E27FC236}">
                <a16:creationId xmlns:a16="http://schemas.microsoft.com/office/drawing/2014/main" xmlns="" id="{F37B6F6B-7E6E-3249-BEDC-99520F286B7F}"/>
              </a:ext>
            </a:extLst>
          </p:cNvPr>
          <p:cNvSpPr>
            <a:spLocks noGrp="1"/>
          </p:cNvSpPr>
          <p:nvPr>
            <p:ph type="title"/>
          </p:nvPr>
        </p:nvSpPr>
        <p:spPr>
          <a:xfrm>
            <a:off x="625642" y="365125"/>
            <a:ext cx="11081084" cy="1325563"/>
          </a:xfrm>
        </p:spPr>
        <p:txBody>
          <a:bodyPr>
            <a:normAutofit/>
          </a:bodyPr>
          <a:lstStyle/>
          <a:p>
            <a:pPr algn="l"/>
            <a:r>
              <a:rPr lang="en-US" altLang="en-US" sz="3600" dirty="0"/>
              <a:t>Presurgical chemotherapy in the treatment of renal tumors </a:t>
            </a:r>
          </a:p>
        </p:txBody>
      </p:sp>
      <p:sp>
        <p:nvSpPr>
          <p:cNvPr id="116738" name="Content Placeholder 2">
            <a:extLst>
              <a:ext uri="{FF2B5EF4-FFF2-40B4-BE49-F238E27FC236}">
                <a16:creationId xmlns:a16="http://schemas.microsoft.com/office/drawing/2014/main" xmlns="" id="{7B7B6414-2120-7C40-BC94-4926DC96AE67}"/>
              </a:ext>
            </a:extLst>
          </p:cNvPr>
          <p:cNvSpPr>
            <a:spLocks noGrp="1"/>
          </p:cNvSpPr>
          <p:nvPr>
            <p:ph idx="1"/>
          </p:nvPr>
        </p:nvSpPr>
        <p:spPr>
          <a:xfrm>
            <a:off x="790073" y="1654595"/>
            <a:ext cx="9797716" cy="4525962"/>
          </a:xfrm>
        </p:spPr>
        <p:txBody>
          <a:bodyPr/>
          <a:lstStyle/>
          <a:p>
            <a:r>
              <a:rPr lang="en-US" altLang="en-US" dirty="0"/>
              <a:t>Synchronous bilateral Wilms tumor</a:t>
            </a:r>
          </a:p>
          <a:p>
            <a:r>
              <a:rPr lang="en-US" altLang="en-US" dirty="0"/>
              <a:t>Wilms tumor in a solitary kidney</a:t>
            </a:r>
          </a:p>
          <a:p>
            <a:r>
              <a:rPr lang="en-US" altLang="en-US" dirty="0"/>
              <a:t>Extension of tumor thrombus in the inferior vena cava above the level of the hepatic veins</a:t>
            </a:r>
          </a:p>
          <a:p>
            <a:r>
              <a:rPr lang="en-US" altLang="en-US" dirty="0"/>
              <a:t>Tumor not </a:t>
            </a:r>
            <a:r>
              <a:rPr lang="en-US" altLang="en-US" dirty="0" err="1"/>
              <a:t>resectable</a:t>
            </a:r>
            <a:r>
              <a:rPr lang="en-US" altLang="en-US" dirty="0"/>
              <a:t> (involves contiguous structures whereby the only means of removing the kidney tumor requires removal of the other structures, vascular extension)</a:t>
            </a:r>
          </a:p>
          <a:p>
            <a:r>
              <a:rPr lang="en-US" altLang="en-US" dirty="0"/>
              <a:t>Pulmonary compromise due to extensive pulmonary metastases</a:t>
            </a:r>
          </a:p>
        </p:txBody>
      </p:sp>
      <p:sp>
        <p:nvSpPr>
          <p:cNvPr id="4" name="Rectangle 3"/>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11846571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20" name="Rectangle 4">
            <a:extLst>
              <a:ext uri="{FF2B5EF4-FFF2-40B4-BE49-F238E27FC236}">
                <a16:creationId xmlns:a16="http://schemas.microsoft.com/office/drawing/2014/main" xmlns="" id="{2A35D432-1D07-264C-BD84-F2903C765B11}"/>
              </a:ext>
            </a:extLst>
          </p:cNvPr>
          <p:cNvSpPr>
            <a:spLocks noChangeArrowheads="1"/>
          </p:cNvSpPr>
          <p:nvPr/>
        </p:nvSpPr>
        <p:spPr bwMode="auto">
          <a:xfrm>
            <a:off x="1752600" y="1371600"/>
            <a:ext cx="8732838" cy="1600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eaLnBrk="0" hangingPunct="0">
              <a:tabLst>
                <a:tab pos="1143000" algn="l"/>
              </a:tabLst>
              <a:defRPr sz="2400">
                <a:solidFill>
                  <a:schemeClr val="tx1"/>
                </a:solidFill>
                <a:latin typeface="Calibri" panose="020F0502020204030204" pitchFamily="34" charset="0"/>
                <a:ea typeface="MS PGothic" panose="020B0600070205080204" pitchFamily="34" charset="-128"/>
              </a:defRPr>
            </a:lvl1pPr>
            <a:lvl2pPr marL="742950" indent="-285750" eaLnBrk="0" hangingPunct="0">
              <a:tabLst>
                <a:tab pos="1143000" algn="l"/>
              </a:tabLst>
              <a:defRPr sz="2400">
                <a:solidFill>
                  <a:schemeClr val="tx1"/>
                </a:solidFill>
                <a:latin typeface="Calibri" panose="020F0502020204030204" pitchFamily="34" charset="0"/>
                <a:ea typeface="MS PGothic" panose="020B0600070205080204" pitchFamily="34" charset="-128"/>
              </a:defRPr>
            </a:lvl2pPr>
            <a:lvl3pPr marL="1143000" indent="-228600" eaLnBrk="0" hangingPunct="0">
              <a:tabLst>
                <a:tab pos="1143000" algn="l"/>
              </a:tabLst>
              <a:defRPr sz="2400">
                <a:solidFill>
                  <a:schemeClr val="tx1"/>
                </a:solidFill>
                <a:latin typeface="Calibri" panose="020F0502020204030204" pitchFamily="34" charset="0"/>
                <a:ea typeface="MS PGothic" panose="020B0600070205080204" pitchFamily="34" charset="-128"/>
              </a:defRPr>
            </a:lvl3pPr>
            <a:lvl4pPr marL="1600200" indent="-228600" eaLnBrk="0" hangingPunct="0">
              <a:tabLst>
                <a:tab pos="1143000" algn="l"/>
              </a:tabLst>
              <a:defRPr sz="2400">
                <a:solidFill>
                  <a:schemeClr val="tx1"/>
                </a:solidFill>
                <a:latin typeface="Calibri" panose="020F0502020204030204" pitchFamily="34" charset="0"/>
                <a:ea typeface="MS PGothic" panose="020B0600070205080204" pitchFamily="34" charset="-128"/>
              </a:defRPr>
            </a:lvl4pPr>
            <a:lvl5pPr marL="2057400" indent="-228600" eaLnBrk="0" hangingPunct="0">
              <a:tabLst>
                <a:tab pos="1143000" algn="l"/>
              </a:tabLst>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tabLst>
                <a:tab pos="1143000" algn="l"/>
              </a:tabLs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tabLst>
                <a:tab pos="1143000" algn="l"/>
              </a:tabLs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tabLst>
                <a:tab pos="1143000" algn="l"/>
              </a:tabLs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tabLst>
                <a:tab pos="1143000" algn="l"/>
              </a:tabLst>
              <a:defRPr sz="2400">
                <a:solidFill>
                  <a:schemeClr val="tx1"/>
                </a:solidFill>
                <a:latin typeface="Calibri" panose="020F0502020204030204" pitchFamily="34" charset="0"/>
                <a:ea typeface="MS PGothic" panose="020B0600070205080204" pitchFamily="34" charset="-128"/>
              </a:defRPr>
            </a:lvl9pPr>
          </a:lstStyle>
          <a:p>
            <a:pPr algn="ctr" eaLnBrk="1" hangingPunct="1">
              <a:spcBef>
                <a:spcPct val="50000"/>
              </a:spcBef>
              <a:buClr>
                <a:schemeClr val="hlink"/>
              </a:buClr>
            </a:pPr>
            <a:r>
              <a:rPr lang="en-US" altLang="en-US">
                <a:effectLst>
                  <a:outerShdw blurRad="38100" dist="38100" dir="2700000" algn="tl">
                    <a:srgbClr val="C0C0C0"/>
                  </a:outerShdw>
                </a:effectLst>
                <a:latin typeface="Arial" panose="020B0604020202020204" pitchFamily="34" charset="0"/>
              </a:rPr>
              <a:t>Week  0  1  2  3  4  5  6  7  8  9  10 11 12 13 14 15 16 17 18</a:t>
            </a:r>
          </a:p>
          <a:p>
            <a:pPr eaLnBrk="1" hangingPunct="1">
              <a:spcBef>
                <a:spcPct val="50000"/>
              </a:spcBef>
              <a:buClr>
                <a:schemeClr val="hlink"/>
              </a:buClr>
            </a:pPr>
            <a:r>
              <a:rPr lang="en-US" altLang="en-US">
                <a:effectLst>
                  <a:outerShdw blurRad="38100" dist="38100" dir="2700000" algn="tl">
                    <a:srgbClr val="C0C0C0"/>
                  </a:outerShdw>
                </a:effectLst>
                <a:latin typeface="Arial" panose="020B0604020202020204" pitchFamily="34" charset="0"/>
              </a:rPr>
              <a:t>	          A	    A	      A	      A  	           A	     A            A</a:t>
            </a:r>
          </a:p>
          <a:p>
            <a:pPr eaLnBrk="1" hangingPunct="1">
              <a:spcBef>
                <a:spcPct val="50000"/>
              </a:spcBef>
              <a:buClr>
                <a:schemeClr val="hlink"/>
              </a:buClr>
            </a:pPr>
            <a:r>
              <a:rPr lang="en-US" altLang="en-US">
                <a:effectLst>
                  <a:outerShdw blurRad="38100" dist="38100" dir="2700000" algn="tl">
                    <a:srgbClr val="C0C0C0"/>
                  </a:outerShdw>
                </a:effectLst>
                <a:latin typeface="Arial" panose="020B0604020202020204" pitchFamily="34" charset="0"/>
              </a:rPr>
              <a:t>		    V  V  V V  V  V V V  V   V        V*           V*          V*</a:t>
            </a:r>
          </a:p>
        </p:txBody>
      </p:sp>
      <p:sp>
        <p:nvSpPr>
          <p:cNvPr id="521221" name="Text Box 5">
            <a:extLst>
              <a:ext uri="{FF2B5EF4-FFF2-40B4-BE49-F238E27FC236}">
                <a16:creationId xmlns:a16="http://schemas.microsoft.com/office/drawing/2014/main" xmlns="" id="{B68F7729-193F-4748-85AB-C72AF9E71118}"/>
              </a:ext>
            </a:extLst>
          </p:cNvPr>
          <p:cNvSpPr txBox="1">
            <a:spLocks noChangeArrowheads="1"/>
          </p:cNvSpPr>
          <p:nvPr/>
        </p:nvSpPr>
        <p:spPr bwMode="auto">
          <a:xfrm>
            <a:off x="1828800" y="3200401"/>
            <a:ext cx="7315200" cy="30464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ct val="50000"/>
              </a:spcBef>
            </a:pPr>
            <a:r>
              <a:rPr lang="en-US" altLang="en-US" b="1"/>
              <a:t>Post surgical chemotherapy</a:t>
            </a:r>
          </a:p>
          <a:p>
            <a:pPr>
              <a:spcBef>
                <a:spcPct val="50000"/>
              </a:spcBef>
            </a:pPr>
            <a:r>
              <a:rPr lang="en-US" altLang="en-US" b="1"/>
              <a:t>	A – Dactinomycin (DACT) (45 mcg/kg)</a:t>
            </a:r>
          </a:p>
          <a:p>
            <a:pPr>
              <a:spcBef>
                <a:spcPct val="50000"/>
              </a:spcBef>
            </a:pPr>
            <a:r>
              <a:rPr lang="en-US" altLang="en-US" b="1"/>
              <a:t>	V - Vincristine  (VCR) (0.05 mg/kg)</a:t>
            </a:r>
          </a:p>
          <a:p>
            <a:pPr>
              <a:spcBef>
                <a:spcPct val="50000"/>
              </a:spcBef>
            </a:pPr>
            <a:r>
              <a:rPr lang="en-US" altLang="en-US" b="1"/>
              <a:t>	V* - Vincristine (0.067 mg/kg)</a:t>
            </a:r>
          </a:p>
          <a:p>
            <a:pPr>
              <a:spcBef>
                <a:spcPct val="50000"/>
              </a:spcBef>
            </a:pPr>
            <a:r>
              <a:rPr lang="en-US" altLang="en-US" b="1"/>
              <a:t>Post-operative radiotherapy is used only for Stage I and Anaplasia</a:t>
            </a:r>
          </a:p>
        </p:txBody>
      </p:sp>
      <p:sp>
        <p:nvSpPr>
          <p:cNvPr id="521222" name="Rectangle 6">
            <a:extLst>
              <a:ext uri="{FF2B5EF4-FFF2-40B4-BE49-F238E27FC236}">
                <a16:creationId xmlns:a16="http://schemas.microsoft.com/office/drawing/2014/main" xmlns="" id="{EBF76F0E-1646-A446-A2DA-DDCC31A081C5}"/>
              </a:ext>
            </a:extLst>
          </p:cNvPr>
          <p:cNvSpPr>
            <a:spLocks noChangeArrowheads="1"/>
          </p:cNvSpPr>
          <p:nvPr/>
        </p:nvSpPr>
        <p:spPr bwMode="auto">
          <a:xfrm>
            <a:off x="1981200" y="1828800"/>
            <a:ext cx="8458200" cy="167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alibri" charset="0"/>
              <a:ea typeface="ＭＳ Ｐゴシック" charset="0"/>
              <a:cs typeface="ＭＳ Ｐゴシック" charset="0"/>
            </a:endParaRPr>
          </a:p>
        </p:txBody>
      </p:sp>
      <p:sp>
        <p:nvSpPr>
          <p:cNvPr id="521223" name="Text Box 7">
            <a:extLst>
              <a:ext uri="{FF2B5EF4-FFF2-40B4-BE49-F238E27FC236}">
                <a16:creationId xmlns:a16="http://schemas.microsoft.com/office/drawing/2014/main" xmlns="" id="{3EBB7689-A0EE-D64A-9770-FFEF33DB5BEF}"/>
              </a:ext>
            </a:extLst>
          </p:cNvPr>
          <p:cNvSpPr txBox="1">
            <a:spLocks noChangeArrowheads="1"/>
          </p:cNvSpPr>
          <p:nvPr/>
        </p:nvSpPr>
        <p:spPr bwMode="auto">
          <a:xfrm>
            <a:off x="4259264" y="381000"/>
            <a:ext cx="3697287" cy="584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defRPr/>
            </a:pPr>
            <a:r>
              <a:rPr lang="en-US" sz="3200" dirty="0">
                <a:solidFill>
                  <a:srgbClr val="3366FF"/>
                </a:solidFill>
                <a:latin typeface="+mj-lt"/>
                <a:ea typeface="ＭＳ Ｐゴシック" charset="0"/>
                <a:cs typeface="ＭＳ Ｐゴシック" charset="0"/>
              </a:rPr>
              <a:t>NWTS Regimen EE4A</a:t>
            </a:r>
          </a:p>
        </p:txBody>
      </p:sp>
      <p:sp>
        <p:nvSpPr>
          <p:cNvPr id="6" name="Rectangle 5"/>
          <p:cNvSpPr/>
          <p:nvPr/>
        </p:nvSpPr>
        <p:spPr>
          <a:xfrm>
            <a:off x="-16184" y="6534834"/>
            <a:ext cx="3107342" cy="307777"/>
          </a:xfrm>
          <a:prstGeom prst="rect">
            <a:avLst/>
          </a:prstGeom>
        </p:spPr>
        <p:txBody>
          <a:bodyPr wrap="square">
            <a:spAutoFit/>
          </a:bodyPr>
          <a:lstStyle/>
          <a:p>
            <a:r>
              <a:rPr lang="en-US" sz="1400" dirty="0"/>
              <a:t>Copyright © 2019 by ASPHO</a:t>
            </a:r>
          </a:p>
        </p:txBody>
      </p:sp>
    </p:spTree>
    <p:extLst>
      <p:ext uri="{BB962C8B-B14F-4D97-AF65-F5344CB8AC3E}">
        <p14:creationId xmlns:p14="http://schemas.microsoft.com/office/powerpoint/2010/main" val="407095459"/>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700</TotalTime>
  <Words>7167</Words>
  <Application>Microsoft Office PowerPoint</Application>
  <PresentationFormat>Widescreen</PresentationFormat>
  <Paragraphs>1071</Paragraphs>
  <Slides>111</Slides>
  <Notes>32</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6</vt:i4>
      </vt:variant>
      <vt:variant>
        <vt:lpstr>Slide Titles</vt:lpstr>
      </vt:variant>
      <vt:variant>
        <vt:i4>111</vt:i4>
      </vt:variant>
    </vt:vector>
  </HeadingPairs>
  <TitlesOfParts>
    <vt:vector size="127" baseType="lpstr">
      <vt:lpstr>MS PGothic</vt:lpstr>
      <vt:lpstr>MS PGothic</vt:lpstr>
      <vt:lpstr>Arial</vt:lpstr>
      <vt:lpstr>Calibri</vt:lpstr>
      <vt:lpstr>Calibri Light</vt:lpstr>
      <vt:lpstr>Garamond</vt:lpstr>
      <vt:lpstr>Helvetica</vt:lpstr>
      <vt:lpstr>StarSymbol</vt:lpstr>
      <vt:lpstr>Times New Roman</vt:lpstr>
      <vt:lpstr>Office Theme</vt:lpstr>
      <vt:lpstr>Slide</vt:lpstr>
      <vt:lpstr>Document</vt:lpstr>
      <vt:lpstr>Photo Editor Photo</vt:lpstr>
      <vt:lpstr>Worksheet</vt:lpstr>
      <vt:lpstr>Image</vt:lpstr>
      <vt:lpstr>Chart</vt:lpstr>
      <vt:lpstr>PowerPoint Presentation</vt:lpstr>
      <vt:lpstr>This talk will follow the topical structure suggested by the ABP</vt:lpstr>
      <vt:lpstr>Neuroblastic, Pheochromocytoma and Paraganglioma, Renal Tumors of Childhood</vt:lpstr>
      <vt:lpstr>Neuroblastic Tumors</vt:lpstr>
      <vt:lpstr>Neuroblastomic Tumors</vt:lpstr>
      <vt:lpstr>Pathologic features of neuroblastic tumors</vt:lpstr>
      <vt:lpstr>Neuroblastoma pathology</vt:lpstr>
      <vt:lpstr>Molecular driver of disease</vt:lpstr>
      <vt:lpstr>Somatic genetic profiles </vt:lpstr>
      <vt:lpstr>Somatic: SCA and loss of genetic material</vt:lpstr>
      <vt:lpstr>Additional somatic mutations</vt:lpstr>
      <vt:lpstr>Neuroblastic Tumors</vt:lpstr>
      <vt:lpstr>Epidemiology of neuroblastic tumors</vt:lpstr>
      <vt:lpstr>Genetic predisposition</vt:lpstr>
      <vt:lpstr>Prognostic features of neuroblastic tumors</vt:lpstr>
      <vt:lpstr>International Neuroblastoma Staging System </vt:lpstr>
      <vt:lpstr>International Neuroblastoma Risk Group Staging System (INRGSS)</vt:lpstr>
      <vt:lpstr>International Neuroblastoma Pathology Classification (INPC)</vt:lpstr>
      <vt:lpstr>Risk stratification by prognostic factors</vt:lpstr>
      <vt:lpstr>PowerPoint Presentation</vt:lpstr>
      <vt:lpstr>Neuroblastic tumors</vt:lpstr>
      <vt:lpstr>Clinical findings of neuroblastoma </vt:lpstr>
      <vt:lpstr>Syndromes associated with neuroblastic tumors</vt:lpstr>
      <vt:lpstr>Imaging modalities to determine the locoregional extent and metastatic spread of neuroblastoma </vt:lpstr>
      <vt:lpstr>Diagnostic Imaging</vt:lpstr>
      <vt:lpstr>Laboratory/pathology studies to determine diagnosis and metastatic spread of neuroblastoma </vt:lpstr>
      <vt:lpstr>Neuroblastoma in bone marrow</vt:lpstr>
      <vt:lpstr>Neuroblastic Tumors</vt:lpstr>
      <vt:lpstr>Treatment for LOW RISK neuroblastoma</vt:lpstr>
      <vt:lpstr>Treatment for INTERMEDIATE RISK Neuroblastoma</vt:lpstr>
      <vt:lpstr>Treatment for HIGH RISK neuroblastoma</vt:lpstr>
      <vt:lpstr>Role of biologic response modifiers in the treatment of minimal residual neuroblastoma </vt:lpstr>
      <vt:lpstr>Role of surgery in the treatment of neuroblastoma </vt:lpstr>
      <vt:lpstr>Role of irradiation in the treatment of neuroblastoma </vt:lpstr>
      <vt:lpstr>Neuroblastoma treatment strategies</vt:lpstr>
      <vt:lpstr>International Neuroblastoma Response Criteria  </vt:lpstr>
      <vt:lpstr>Revised INRC based on 3 distinct components</vt:lpstr>
      <vt:lpstr>INRC rev2</vt:lpstr>
      <vt:lpstr>INRC Overall Response (Revision 2)</vt:lpstr>
      <vt:lpstr>Primary Tumor</vt:lpstr>
      <vt:lpstr>Metastatic Soft Tissue/Bone Response</vt:lpstr>
      <vt:lpstr>Bone Marrow</vt:lpstr>
      <vt:lpstr>Complications and late effects of neuroblastoma treatment</vt:lpstr>
      <vt:lpstr>Pheochromocytoma and Paraganglioma (PPGLs)</vt:lpstr>
      <vt:lpstr>Pheochromocytoma and Paraganglioma (PPGLs)</vt:lpstr>
      <vt:lpstr>Molecular subtypes</vt:lpstr>
      <vt:lpstr>Biochemical phenotypes</vt:lpstr>
      <vt:lpstr>Paraganglioma and Pheochromocytoma</vt:lpstr>
      <vt:lpstr>Epidemiology and Risk Assessment</vt:lpstr>
      <vt:lpstr>Paraganglioma and Pheochromocytoma</vt:lpstr>
      <vt:lpstr>Imaging to define local extent and metastatic disease of PPGLs</vt:lpstr>
      <vt:lpstr>Clinical findings</vt:lpstr>
      <vt:lpstr>Paraganglioma and Pheochromocytoma</vt:lpstr>
      <vt:lpstr>Treatment</vt:lpstr>
      <vt:lpstr>Treatment of metastatic disease</vt:lpstr>
      <vt:lpstr>Renal Tumors</vt:lpstr>
      <vt:lpstr>Pathologic subtypes of renal tumors</vt:lpstr>
      <vt:lpstr>Wilms Tumor</vt:lpstr>
      <vt:lpstr>Nephroblastomatosis</vt:lpstr>
      <vt:lpstr>Somatic genetic abnormalities in Wilms tumor </vt:lpstr>
      <vt:lpstr>Wilms tumor genetics</vt:lpstr>
      <vt:lpstr>Wilms tumor genetics</vt:lpstr>
      <vt:lpstr>Clear Cell Sarcoma</vt:lpstr>
      <vt:lpstr>Rhabdoid Tumor</vt:lpstr>
      <vt:lpstr>Congenital Mesoblastic Nephroma</vt:lpstr>
      <vt:lpstr>Renal Tumors</vt:lpstr>
      <vt:lpstr>Renal Tumors of Childhood</vt:lpstr>
      <vt:lpstr>Epidemiology: Wilms Tumor</vt:lpstr>
      <vt:lpstr>Wilms tumor histology is associated with prognosis </vt:lpstr>
      <vt:lpstr>Genetic Predisposition to Wilms – Overgrowth syndromes</vt:lpstr>
      <vt:lpstr>Wilms Genetic Predisposition - Overgrowth</vt:lpstr>
      <vt:lpstr>Wilms Genetic Predisposition-Nonovergrowth</vt:lpstr>
      <vt:lpstr>Wilms Genetic Predisposition-Nonovergrowth</vt:lpstr>
      <vt:lpstr>Wilms Genetic Predisposition-Nonovergrowth</vt:lpstr>
      <vt:lpstr>Renal Cell Carcinoma Predisposition Syndromes</vt:lpstr>
      <vt:lpstr>Renal medullary carcinoma</vt:lpstr>
      <vt:lpstr>Prognostic features of renal tumors</vt:lpstr>
      <vt:lpstr>Renal Tumors</vt:lpstr>
      <vt:lpstr>Clinical presentation of renal tumors </vt:lpstr>
      <vt:lpstr>Congenital anomalies associated with Wilms tumor </vt:lpstr>
      <vt:lpstr>Diagnostic imaging modalities to determine the local extent and metastatic spread of renal tumors</vt:lpstr>
      <vt:lpstr>CT imaging to determine the extent and metastatic spread of renal tumors </vt:lpstr>
      <vt:lpstr>Laboratory/pathology studies to determine the extent and metastatic spread of renal tumors </vt:lpstr>
      <vt:lpstr>PowerPoint Presentation</vt:lpstr>
      <vt:lpstr>PowerPoint Presentation</vt:lpstr>
      <vt:lpstr>PowerPoint Presentation</vt:lpstr>
      <vt:lpstr>PowerPoint Presentation</vt:lpstr>
      <vt:lpstr>PowerPoint Presentation</vt:lpstr>
      <vt:lpstr>SIOP Staging: post-chemotherapy</vt:lpstr>
      <vt:lpstr>Renal Tumors</vt:lpstr>
      <vt:lpstr>Evolution of Wilms Tumor Therapy</vt:lpstr>
      <vt:lpstr>General Approach to Renal Tumor Therapy</vt:lpstr>
      <vt:lpstr>Tailoring therapy according to prognostic factors</vt:lpstr>
      <vt:lpstr>Role of surgery in the treatment of renal tumors </vt:lpstr>
      <vt:lpstr>Role of surgery in the treatment of renal tumors </vt:lpstr>
      <vt:lpstr>Role of irradiation in the treatment of renal tumors</vt:lpstr>
      <vt:lpstr>Role of chemotherapy in the treatment of renal tumors </vt:lpstr>
      <vt:lpstr>Presurgical chemotherapy in the treatment of renal tumors </vt:lpstr>
      <vt:lpstr>PowerPoint Presentation</vt:lpstr>
      <vt:lpstr>PowerPoint Presentation</vt:lpstr>
      <vt:lpstr>Chemotherapy Regimens</vt:lpstr>
      <vt:lpstr>PowerPoint Presentation</vt:lpstr>
      <vt:lpstr>PowerPoint Presentation</vt:lpstr>
      <vt:lpstr>PowerPoint Presentation</vt:lpstr>
      <vt:lpstr>PowerPoint Presentation</vt:lpstr>
      <vt:lpstr>Management of mesoblastic nephroma</vt:lpstr>
      <vt:lpstr>Treatment of recurrent Wilms tumor </vt:lpstr>
      <vt:lpstr>Treatment of recurrent Wilms tumor </vt:lpstr>
      <vt:lpstr>Complications and late effects of treatment </vt:lpstr>
      <vt:lpstr>Late effects of treatment </vt:lpstr>
      <vt:lpstr>Thank you for your attention  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Valerie Romack</dc:creator>
  <cp:lastModifiedBy>Jackie Holcomb</cp:lastModifiedBy>
  <cp:revision>78</cp:revision>
  <dcterms:created xsi:type="dcterms:W3CDTF">2018-09-04T19:59:44Z</dcterms:created>
  <dcterms:modified xsi:type="dcterms:W3CDTF">2018-12-13T16:36:56Z</dcterms:modified>
</cp:coreProperties>
</file>